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71" r:id="rId14"/>
    <p:sldId id="268" r:id="rId15"/>
    <p:sldId id="269" r:id="rId16"/>
    <p:sldId id="270" r:id="rId17"/>
    <p:sldId id="272" r:id="rId18"/>
    <p:sldId id="274" r:id="rId19"/>
    <p:sldId id="273"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5"/>
  </p:normalViewPr>
  <p:slideViewPr>
    <p:cSldViewPr>
      <p:cViewPr varScale="1">
        <p:scale>
          <a:sx n="112" d="100"/>
          <a:sy n="112" d="100"/>
        </p:scale>
        <p:origin x="720"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F62816-4D21-428E-A34F-1DF60526B2A8}" type="datetimeFigureOut">
              <a:rPr lang="en-US" smtClean="0"/>
              <a:pPr/>
              <a:t>7/28/24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62816-4D21-428E-A34F-1DF60526B2A8}" type="datetimeFigureOut">
              <a:rPr lang="en-US" smtClean="0"/>
              <a:pPr/>
              <a:t>7/28/24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62816-4D21-428E-A34F-1DF60526B2A8}" type="datetimeFigureOut">
              <a:rPr lang="en-US" smtClean="0"/>
              <a:pPr/>
              <a:t>7/28/24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62816-4D21-428E-A34F-1DF60526B2A8}" type="datetimeFigureOut">
              <a:rPr lang="en-US" smtClean="0"/>
              <a:pPr/>
              <a:t>7/28/24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62816-4D21-428E-A34F-1DF60526B2A8}" type="datetimeFigureOut">
              <a:rPr lang="en-US" smtClean="0"/>
              <a:pPr/>
              <a:t>7/28/24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62816-4D21-428E-A34F-1DF60526B2A8}" type="datetimeFigureOut">
              <a:rPr lang="en-US" smtClean="0"/>
              <a:pPr/>
              <a:t>7/28/24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62816-4D21-428E-A34F-1DF60526B2A8}" type="datetimeFigureOut">
              <a:rPr lang="en-US" smtClean="0"/>
              <a:pPr/>
              <a:t>7/28/24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F62816-4D21-428E-A34F-1DF60526B2A8}" type="datetimeFigureOut">
              <a:rPr lang="en-US" smtClean="0"/>
              <a:pPr/>
              <a:t>7/28/24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2816-4D21-428E-A34F-1DF60526B2A8}" type="datetimeFigureOut">
              <a:rPr lang="en-US" smtClean="0"/>
              <a:pPr/>
              <a:t>7/28/24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62816-4D21-428E-A34F-1DF60526B2A8}" type="datetimeFigureOut">
              <a:rPr lang="en-US" smtClean="0"/>
              <a:pPr/>
              <a:t>7/28/24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62816-4D21-428E-A34F-1DF60526B2A8}" type="datetimeFigureOut">
              <a:rPr lang="en-US" smtClean="0"/>
              <a:pPr/>
              <a:t>7/28/24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4221-BC39-4F9B-92A0-B86FC29FEA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62816-4D21-428E-A34F-1DF60526B2A8}" type="datetimeFigureOut">
              <a:rPr lang="en-US" smtClean="0"/>
              <a:pPr/>
              <a:t>7/28/24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84221-BC39-4F9B-92A0-B86FC29FEA2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a:ln>
                  <a:solidFill>
                    <a:sysClr val="windowText" lastClr="000000"/>
                  </a:solidFill>
                </a:ln>
                <a:solidFill>
                  <a:srgbClr val="FFFF00"/>
                </a:solidFill>
                <a:effectLst>
                  <a:outerShdw blurRad="38100" dist="38100" dir="2700000" algn="tl">
                    <a:srgbClr val="000000">
                      <a:alpha val="43137"/>
                    </a:srgbClr>
                  </a:outerShdw>
                </a:effectLst>
              </a:rPr>
              <a:t>The Reality of Spiritual Warfare</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828800" y="507624"/>
            <a:ext cx="84582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4400" b="1" dirty="0">
                <a:latin typeface="Aharoni" pitchFamily="2" charset="-79"/>
                <a:ea typeface="Calibri" pitchFamily="34" charset="0"/>
                <a:cs typeface="Aharoni" pitchFamily="2" charset="-79"/>
              </a:rPr>
              <a:t>“For my thoughts are not your thoughts, neither are your ways my ways, says the Lord.  As the heavens are higher than the earth, so are my ways higher than yours, and my thoughts than your thoughts.” </a:t>
            </a:r>
          </a:p>
          <a:p>
            <a:pPr algn="ctr" fontAlgn="base">
              <a:spcBef>
                <a:spcPct val="0"/>
              </a:spcBef>
              <a:spcAft>
                <a:spcPct val="0"/>
              </a:spcAft>
            </a:pPr>
            <a:endParaRPr lang="en-US" sz="2000" b="1" i="1" dirty="0">
              <a:latin typeface="Times New Roman" pitchFamily="18" charset="0"/>
              <a:ea typeface="Calibri" pitchFamily="34" charset="0"/>
              <a:cs typeface="Times New Roman" pitchFamily="18" charset="0"/>
            </a:endParaRPr>
          </a:p>
          <a:p>
            <a:pPr algn="ctr" fontAlgn="base">
              <a:spcBef>
                <a:spcPct val="0"/>
              </a:spcBef>
              <a:spcAft>
                <a:spcPct val="0"/>
              </a:spcAft>
            </a:pPr>
            <a:r>
              <a:rPr lang="en-US" sz="4400" b="1" i="1" dirty="0">
                <a:latin typeface="Times New Roman" pitchFamily="18" charset="0"/>
                <a:ea typeface="Calibri" pitchFamily="34" charset="0"/>
                <a:cs typeface="Times New Roman" pitchFamily="18" charset="0"/>
              </a:rPr>
              <a:t>(Isaiah 55:8-9)</a:t>
            </a:r>
            <a:endParaRPr lang="en-US" sz="4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981200" y="609601"/>
            <a:ext cx="83058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4400" b="1" dirty="0">
                <a:latin typeface="Aharoni" pitchFamily="2" charset="-79"/>
                <a:ea typeface="Calibri" pitchFamily="34" charset="0"/>
                <a:cs typeface="Aharoni" pitchFamily="2" charset="-79"/>
              </a:rPr>
              <a:t>“Truly, truly, I say to you, the Son can do nothing of Himself, unless it is something he sees the Father doing; for whatever the Father does, these the Son also does in a like manner.” </a:t>
            </a:r>
          </a:p>
          <a:p>
            <a:pPr algn="ctr" fontAlgn="base">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pPr>
            <a:r>
              <a:rPr lang="en-US" sz="4400" b="1" i="1" dirty="0">
                <a:latin typeface="Times New Roman" pitchFamily="18" charset="0"/>
                <a:ea typeface="Calibri" pitchFamily="34" charset="0"/>
                <a:cs typeface="Times New Roman" pitchFamily="18" charset="0"/>
              </a:rPr>
              <a:t>(John 5:19)</a:t>
            </a:r>
            <a:endParaRPr lang="en-US" sz="44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905000" y="879932"/>
            <a:ext cx="83058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4400" b="1" dirty="0">
                <a:latin typeface="Aharoni" pitchFamily="2" charset="-79"/>
                <a:ea typeface="Calibri" pitchFamily="34" charset="0"/>
                <a:cs typeface="Aharoni" pitchFamily="2" charset="-79"/>
              </a:rPr>
              <a:t>“From any tree of the garden you may eat freely; but from the Tree of the Knowledge of Good and Evil you shall not eat, for in the day that you eat from it you will surely die”.</a:t>
            </a:r>
          </a:p>
          <a:p>
            <a:pPr algn="ctr" fontAlgn="base">
              <a:spcBef>
                <a:spcPct val="0"/>
              </a:spcBef>
              <a:spcAft>
                <a:spcPct val="0"/>
              </a:spcAft>
            </a:pPr>
            <a:endParaRPr lang="en-US" sz="2000" b="1" dirty="0">
              <a:latin typeface="Arial" pitchFamily="34" charset="0"/>
              <a:cs typeface="Arial" pitchFamily="34" charset="0"/>
            </a:endParaRPr>
          </a:p>
          <a:p>
            <a:pPr algn="ctr" eaLnBrk="0" fontAlgn="base" hangingPunct="0">
              <a:spcBef>
                <a:spcPct val="0"/>
              </a:spcBef>
              <a:spcAft>
                <a:spcPct val="0"/>
              </a:spcAft>
            </a:pPr>
            <a:r>
              <a:rPr lang="en-US" sz="4400" b="1" i="1" dirty="0">
                <a:latin typeface="Times New Roman" pitchFamily="18" charset="0"/>
                <a:ea typeface="Calibri" pitchFamily="34" charset="0"/>
                <a:cs typeface="Times New Roman" pitchFamily="18" charset="0"/>
              </a:rPr>
              <a:t>(Genesis 2:16-17)</a:t>
            </a:r>
            <a:endParaRPr lang="en-US" sz="4400" b="1" i="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n>
                  <a:solidFill>
                    <a:sysClr val="windowText" lastClr="000000"/>
                  </a:solidFill>
                </a:ln>
                <a:solidFill>
                  <a:srgbClr val="FFFF00"/>
                </a:solidFill>
                <a:effectLst>
                  <a:outerShdw blurRad="38100" dist="38100" dir="2700000" algn="tl">
                    <a:srgbClr val="000000">
                      <a:alpha val="43137"/>
                    </a:srgbClr>
                  </a:outerShdw>
                </a:effectLst>
              </a:rPr>
              <a:t>The 1</a:t>
            </a:r>
            <a:r>
              <a:rPr lang="en-US" b="1" baseline="30000" dirty="0">
                <a:ln>
                  <a:solidFill>
                    <a:sysClr val="windowText" lastClr="000000"/>
                  </a:solidFill>
                </a:ln>
                <a:solidFill>
                  <a:srgbClr val="FFFF00"/>
                </a:solidFill>
                <a:effectLst>
                  <a:outerShdw blurRad="38100" dist="38100" dir="2700000" algn="tl">
                    <a:srgbClr val="000000">
                      <a:alpha val="43137"/>
                    </a:srgbClr>
                  </a:outerShdw>
                </a:effectLst>
              </a:rPr>
              <a:t>st</a:t>
            </a:r>
            <a:r>
              <a:rPr lang="en-US" b="1" dirty="0">
                <a:ln>
                  <a:solidFill>
                    <a:sysClr val="windowText" lastClr="000000"/>
                  </a:solidFill>
                </a:ln>
                <a:solidFill>
                  <a:srgbClr val="FFFF00"/>
                </a:solidFill>
                <a:effectLst>
                  <a:outerShdw blurRad="38100" dist="38100" dir="2700000" algn="tl">
                    <a:srgbClr val="000000">
                      <a:alpha val="43137"/>
                    </a:srgbClr>
                  </a:outerShdw>
                </a:effectLst>
              </a:rPr>
              <a:t> Act of Spiritual Warfare</a:t>
            </a:r>
          </a:p>
        </p:txBody>
      </p:sp>
      <p:pic>
        <p:nvPicPr>
          <p:cNvPr id="7" name="Content Placeholder 6" descr="Snak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00200"/>
            <a:ext cx="8534400" cy="495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33600" y="1600201"/>
            <a:ext cx="8001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4800" b="1" dirty="0">
                <a:latin typeface="Aharoni" pitchFamily="2" charset="-79"/>
                <a:ea typeface="Calibri" pitchFamily="34" charset="0"/>
                <a:cs typeface="Aharoni" pitchFamily="2" charset="-79"/>
              </a:rPr>
              <a:t>“…continue to work out our salvation with fear and trembling.” </a:t>
            </a:r>
          </a:p>
          <a:p>
            <a:pPr algn="ctr" fontAlgn="base">
              <a:spcBef>
                <a:spcPct val="0"/>
              </a:spcBef>
              <a:spcAft>
                <a:spcPct val="0"/>
              </a:spcAft>
            </a:pPr>
            <a:endParaRPr lang="en-US" sz="2000" b="1" i="1" dirty="0">
              <a:latin typeface="Times New Roman" pitchFamily="18" charset="0"/>
              <a:ea typeface="Calibri" pitchFamily="34" charset="0"/>
              <a:cs typeface="Times New Roman" pitchFamily="18" charset="0"/>
            </a:endParaRPr>
          </a:p>
          <a:p>
            <a:pPr algn="ctr" fontAlgn="base">
              <a:spcBef>
                <a:spcPct val="0"/>
              </a:spcBef>
              <a:spcAft>
                <a:spcPct val="0"/>
              </a:spcAft>
            </a:pPr>
            <a:r>
              <a:rPr lang="en-US" sz="4800" b="1" i="1" dirty="0">
                <a:latin typeface="Times New Roman" pitchFamily="18" charset="0"/>
                <a:ea typeface="Calibri" pitchFamily="34" charset="0"/>
                <a:cs typeface="Times New Roman" pitchFamily="18" charset="0"/>
              </a:rPr>
              <a:t>(Philippians 2:12)</a:t>
            </a:r>
            <a:endParaRPr lang="en-US" sz="4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rait of a roaring lion with a thick mane and an open mou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9143999" cy="4267200"/>
          </a:xfrm>
          <a:prstGeom prst="rect">
            <a:avLst/>
          </a:prstGeom>
          <a:noFill/>
          <a:ln>
            <a:noFill/>
          </a:ln>
        </p:spPr>
      </p:pic>
      <p:sp>
        <p:nvSpPr>
          <p:cNvPr id="26625" name="Rectangle 1"/>
          <p:cNvSpPr>
            <a:spLocks noChangeArrowheads="1"/>
          </p:cNvSpPr>
          <p:nvPr/>
        </p:nvSpPr>
        <p:spPr bwMode="auto">
          <a:xfrm>
            <a:off x="1524000" y="4191001"/>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4400" dirty="0">
                <a:latin typeface="Aharoni" pitchFamily="2" charset="-79"/>
                <a:ea typeface="Calibri" pitchFamily="34" charset="0"/>
                <a:cs typeface="Aharoni" pitchFamily="2" charset="-79"/>
              </a:rPr>
              <a:t>“Your adversary, the devil, prowls about like a roaring lion, seeking someone to devour.” </a:t>
            </a:r>
          </a:p>
          <a:p>
            <a:pPr algn="ctr" fontAlgn="base">
              <a:spcBef>
                <a:spcPct val="0"/>
              </a:spcBef>
              <a:spcAft>
                <a:spcPct val="0"/>
              </a:spcAft>
            </a:pPr>
            <a:r>
              <a:rPr lang="en-US" sz="4400" i="1" dirty="0">
                <a:latin typeface="Times New Roman" pitchFamily="18" charset="0"/>
                <a:ea typeface="Calibri" pitchFamily="34" charset="0"/>
                <a:cs typeface="Times New Roman" pitchFamily="18" charset="0"/>
              </a:rPr>
              <a:t>(1 Peter 5:8b)</a:t>
            </a:r>
            <a:endParaRPr lang="en-US" sz="44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a:solidFill>
                    <a:sysClr val="windowText" lastClr="000000"/>
                  </a:solidFill>
                </a:ln>
                <a:solidFill>
                  <a:srgbClr val="FFFF00"/>
                </a:solidFill>
                <a:effectLst>
                  <a:outerShdw blurRad="38100" dist="38100" dir="2700000" algn="tl">
                    <a:srgbClr val="000000">
                      <a:alpha val="43137"/>
                    </a:srgbClr>
                  </a:outerShdw>
                </a:effectLst>
              </a:rPr>
              <a:t>Popular Culture’s Devil</a:t>
            </a:r>
          </a:p>
        </p:txBody>
      </p:sp>
      <p:pic>
        <p:nvPicPr>
          <p:cNvPr id="4" name="Content Placeholder 3" descr="GOD,DEVIL,ARM WRESTLI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94165"/>
            <a:ext cx="9144000" cy="50522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a:solidFill>
                    <a:sysClr val="windowText" lastClr="000000"/>
                  </a:solidFill>
                </a:ln>
                <a:solidFill>
                  <a:srgbClr val="FFFF00"/>
                </a:solidFill>
                <a:effectLst>
                  <a:outerShdw blurRad="38100" dist="38100" dir="2700000" algn="tl">
                    <a:srgbClr val="000000">
                      <a:alpha val="43137"/>
                    </a:srgbClr>
                  </a:outerShdw>
                </a:effectLst>
              </a:rPr>
              <a:t>Popular Culture’s Devil</a:t>
            </a:r>
            <a:endParaRPr lang="en-US" sz="6000" dirty="0"/>
          </a:p>
        </p:txBody>
      </p:sp>
      <p:pic>
        <p:nvPicPr>
          <p:cNvPr id="4" name="Content Placeholder 3" descr="r/shittymoviedetails - Keanu Reeves in a suit standing next to another person in a sui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00201"/>
            <a:ext cx="4953000" cy="4571999"/>
          </a:xfrm>
          <a:prstGeom prst="rect">
            <a:avLst/>
          </a:prstGeom>
          <a:noFill/>
          <a:ln>
            <a:noFill/>
          </a:ln>
        </p:spPr>
      </p:pic>
      <p:pic>
        <p:nvPicPr>
          <p:cNvPr id="6" name="Picture 5" descr="313 Devil Pitchfork Stock Photos, High-Res Pictures, and Images - Getty  Images | Devil horns, Angel wings, Devil hor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976" y="3238500"/>
            <a:ext cx="4391025" cy="5829300"/>
          </a:xfrm>
          <a:prstGeom prst="rect">
            <a:avLst/>
          </a:prstGeom>
          <a:solidFill>
            <a:schemeClr val="bg2"/>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a:solidFill>
                    <a:sysClr val="windowText" lastClr="000000"/>
                  </a:solidFill>
                </a:ln>
                <a:solidFill>
                  <a:srgbClr val="FFFF00"/>
                </a:solidFill>
                <a:effectLst>
                  <a:outerShdw blurRad="38100" dist="38100" dir="2700000" algn="tl">
                    <a:srgbClr val="000000">
                      <a:alpha val="43137"/>
                    </a:srgbClr>
                  </a:outerShdw>
                </a:effectLst>
              </a:rPr>
              <a:t>The Bible’s Devil</a:t>
            </a:r>
            <a:endParaRPr lang="en-US" sz="6000" dirty="0"/>
          </a:p>
        </p:txBody>
      </p:sp>
      <p:pic>
        <p:nvPicPr>
          <p:cNvPr id="4" name="Content Placeholder 3" descr="Lucifer appearing as an angel of ligh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752602"/>
            <a:ext cx="8229600" cy="4571999"/>
          </a:xfrm>
          <a:prstGeom prst="rect">
            <a:avLst/>
          </a:prstGeom>
          <a:noFill/>
          <a:ln>
            <a:noFill/>
          </a:ln>
        </p:spPr>
      </p:pic>
      <p:sp>
        <p:nvSpPr>
          <p:cNvPr id="6" name="TextBox 5"/>
          <p:cNvSpPr txBox="1"/>
          <p:nvPr/>
        </p:nvSpPr>
        <p:spPr>
          <a:xfrm>
            <a:off x="2057400" y="5486400"/>
            <a:ext cx="8229600" cy="707886"/>
          </a:xfrm>
          <a:prstGeom prst="rect">
            <a:avLst/>
          </a:prstGeom>
          <a:noFill/>
        </p:spPr>
        <p:txBody>
          <a:bodyPr wrap="square" rtlCol="0">
            <a:spAutoFit/>
          </a:bodyPr>
          <a:lstStyle/>
          <a:p>
            <a:pPr algn="ctr"/>
            <a:r>
              <a:rPr lang="en-US" sz="4000" b="1" dirty="0"/>
              <a:t>(II Corinthians 11:14)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a:solidFill>
                    <a:sysClr val="windowText" lastClr="000000"/>
                  </a:solidFill>
                </a:ln>
                <a:solidFill>
                  <a:srgbClr val="FFFF00"/>
                </a:solidFill>
                <a:effectLst>
                  <a:outerShdw blurRad="38100" dist="38100" dir="2700000" algn="tl">
                    <a:srgbClr val="000000">
                      <a:alpha val="43137"/>
                    </a:srgbClr>
                  </a:outerShdw>
                </a:effectLst>
              </a:rPr>
              <a:t>The Bible’s Devil</a:t>
            </a:r>
            <a:endParaRPr lang="en-US" sz="6000" dirty="0"/>
          </a:p>
        </p:txBody>
      </p:sp>
      <p:pic>
        <p:nvPicPr>
          <p:cNvPr id="6" name="Content Placeholder 5" descr="A Brief History of Dragons in Mythology"/>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66925" y="1720056"/>
            <a:ext cx="8058150" cy="4833144"/>
          </a:xfrm>
          <a:prstGeom prst="rect">
            <a:avLst/>
          </a:prstGeom>
          <a:noFill/>
          <a:ln>
            <a:noFill/>
          </a:ln>
        </p:spPr>
      </p:pic>
      <p:sp>
        <p:nvSpPr>
          <p:cNvPr id="7" name="TextBox 6"/>
          <p:cNvSpPr txBox="1"/>
          <p:nvPr/>
        </p:nvSpPr>
        <p:spPr>
          <a:xfrm>
            <a:off x="4008830" y="5638800"/>
            <a:ext cx="4220771" cy="707886"/>
          </a:xfrm>
          <a:prstGeom prst="rect">
            <a:avLst/>
          </a:prstGeom>
          <a:noFill/>
        </p:spPr>
        <p:txBody>
          <a:bodyPr wrap="none" rtlCol="0">
            <a:spAutoFit/>
          </a:bodyPr>
          <a:lstStyle/>
          <a:p>
            <a:r>
              <a:rPr lang="en-US" sz="4000" b="1" dirty="0"/>
              <a:t>(Revelation 12:7-9)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24000" y="1142644"/>
            <a:ext cx="91440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5400" b="1" dirty="0">
                <a:ln>
                  <a:solidFill>
                    <a:sysClr val="windowText" lastClr="000000"/>
                  </a:solidFill>
                </a:ln>
                <a:solidFill>
                  <a:srgbClr val="FFFF00"/>
                </a:solidFill>
                <a:latin typeface="Aharoni" pitchFamily="2" charset="-79"/>
                <a:ea typeface="Calibri" pitchFamily="34" charset="0"/>
                <a:cs typeface="Aharoni" pitchFamily="2" charset="-79"/>
              </a:rPr>
              <a:t>“The enemy will not see you vanish into God’s company without an effort to reclaim you.”</a:t>
            </a:r>
          </a:p>
          <a:p>
            <a:pPr algn="ctr" fontAlgn="base">
              <a:spcBef>
                <a:spcPct val="0"/>
              </a:spcBef>
              <a:spcAft>
                <a:spcPct val="0"/>
              </a:spcAft>
            </a:pPr>
            <a:endParaRPr lang="en-US" sz="2000" b="1" dirty="0">
              <a:ln>
                <a:solidFill>
                  <a:sysClr val="windowText" lastClr="000000"/>
                </a:solidFill>
              </a:ln>
              <a:solidFill>
                <a:srgbClr val="FFFF00"/>
              </a:solidFill>
              <a:latin typeface="Arial" pitchFamily="34" charset="0"/>
              <a:cs typeface="Arial" pitchFamily="34" charset="0"/>
            </a:endParaRPr>
          </a:p>
          <a:p>
            <a:pPr algn="ctr" eaLnBrk="0" fontAlgn="base" hangingPunct="0">
              <a:spcBef>
                <a:spcPct val="0"/>
              </a:spcBef>
              <a:spcAft>
                <a:spcPct val="0"/>
              </a:spcAft>
            </a:pPr>
            <a:r>
              <a:rPr lang="en-US" sz="5400" b="1" i="1" dirty="0">
                <a:ln>
                  <a:solidFill>
                    <a:sysClr val="windowText" lastClr="000000"/>
                  </a:solidFill>
                </a:ln>
                <a:solidFill>
                  <a:srgbClr val="FFFF00"/>
                </a:solidFill>
                <a:latin typeface="Times New Roman" pitchFamily="18" charset="0"/>
                <a:ea typeface="Calibri" pitchFamily="34" charset="0"/>
                <a:cs typeface="Times New Roman" pitchFamily="18" charset="0"/>
              </a:rPr>
              <a:t>-C. S. Lewis-</a:t>
            </a:r>
            <a:endParaRPr lang="en-US" sz="5400" b="1" dirty="0">
              <a:ln>
                <a:solidFill>
                  <a:sysClr val="windowText" lastClr="000000"/>
                </a:solidFill>
              </a:ln>
              <a:solidFill>
                <a:srgbClr val="FFFF0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a:solidFill>
                    <a:sysClr val="windowText" lastClr="000000"/>
                  </a:solidFill>
                </a:ln>
                <a:solidFill>
                  <a:srgbClr val="FFFF00"/>
                </a:solidFill>
                <a:effectLst>
                  <a:outerShdw blurRad="38100" dist="38100" dir="2700000" algn="tl">
                    <a:srgbClr val="000000">
                      <a:alpha val="43137"/>
                    </a:srgbClr>
                  </a:outerShdw>
                </a:effectLst>
              </a:rPr>
              <a:t>But Wait There’s More!</a:t>
            </a:r>
          </a:p>
        </p:txBody>
      </p:sp>
      <p:sp>
        <p:nvSpPr>
          <p:cNvPr id="3" name="Content Placeholder 2"/>
          <p:cNvSpPr>
            <a:spLocks noGrp="1"/>
          </p:cNvSpPr>
          <p:nvPr>
            <p:ph idx="1"/>
          </p:nvPr>
        </p:nvSpPr>
        <p:spPr/>
        <p:txBody>
          <a:bodyPr>
            <a:normAutofit/>
          </a:bodyPr>
          <a:lstStyle/>
          <a:p>
            <a:pPr>
              <a:buNone/>
            </a:pPr>
            <a:r>
              <a:rPr lang="en-US" sz="4400" b="1" dirty="0"/>
              <a:t>Tiers of</a:t>
            </a:r>
          </a:p>
          <a:p>
            <a:pPr>
              <a:buNone/>
            </a:pPr>
            <a:r>
              <a:rPr lang="en-US" sz="4400" b="1" dirty="0"/>
              <a:t>Demonic </a:t>
            </a:r>
          </a:p>
          <a:p>
            <a:pPr>
              <a:buNone/>
            </a:pPr>
            <a:r>
              <a:rPr lang="en-US" sz="4400" b="1" dirty="0"/>
              <a:t>Spirits</a:t>
            </a:r>
          </a:p>
        </p:txBody>
      </p:sp>
      <p:sp>
        <p:nvSpPr>
          <p:cNvPr id="4" name="Isosceles Triangle 3"/>
          <p:cNvSpPr/>
          <p:nvPr/>
        </p:nvSpPr>
        <p:spPr>
          <a:xfrm>
            <a:off x="1828800" y="1752600"/>
            <a:ext cx="8305800" cy="4648200"/>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257800" y="25146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2514600" y="1752600"/>
            <a:ext cx="6934200" cy="38862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3505200" y="1757360"/>
            <a:ext cx="4953000" cy="273844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495800" y="1752600"/>
            <a:ext cx="2971800" cy="16716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01490" y="2700335"/>
            <a:ext cx="2057400" cy="646331"/>
          </a:xfrm>
          <a:prstGeom prst="rect">
            <a:avLst/>
          </a:prstGeom>
          <a:noFill/>
        </p:spPr>
        <p:txBody>
          <a:bodyPr wrap="square" rtlCol="0">
            <a:spAutoFit/>
          </a:bodyPr>
          <a:lstStyle/>
          <a:p>
            <a:pPr algn="ctr"/>
            <a:r>
              <a:rPr lang="en-US" sz="3600" b="1" dirty="0">
                <a:solidFill>
                  <a:schemeClr val="bg1"/>
                </a:solidFill>
              </a:rPr>
              <a:t>RULERS</a:t>
            </a:r>
          </a:p>
        </p:txBody>
      </p:sp>
      <p:sp>
        <p:nvSpPr>
          <p:cNvPr id="11" name="TextBox 10"/>
          <p:cNvSpPr txBox="1"/>
          <p:nvPr/>
        </p:nvSpPr>
        <p:spPr>
          <a:xfrm>
            <a:off x="4953000" y="3620870"/>
            <a:ext cx="2133600" cy="646331"/>
          </a:xfrm>
          <a:prstGeom prst="rect">
            <a:avLst/>
          </a:prstGeom>
          <a:noFill/>
        </p:spPr>
        <p:txBody>
          <a:bodyPr wrap="square" rtlCol="0">
            <a:spAutoFit/>
          </a:bodyPr>
          <a:lstStyle/>
          <a:p>
            <a:pPr algn="ctr"/>
            <a:r>
              <a:rPr lang="en-US" sz="3600" b="1" dirty="0">
                <a:solidFill>
                  <a:schemeClr val="bg1"/>
                </a:solidFill>
              </a:rPr>
              <a:t>POWERS</a:t>
            </a:r>
          </a:p>
        </p:txBody>
      </p:sp>
      <p:sp>
        <p:nvSpPr>
          <p:cNvPr id="12" name="TextBox 11"/>
          <p:cNvSpPr txBox="1"/>
          <p:nvPr/>
        </p:nvSpPr>
        <p:spPr>
          <a:xfrm>
            <a:off x="1447800" y="4840070"/>
            <a:ext cx="9144000" cy="646331"/>
          </a:xfrm>
          <a:prstGeom prst="rect">
            <a:avLst/>
          </a:prstGeom>
          <a:noFill/>
        </p:spPr>
        <p:txBody>
          <a:bodyPr wrap="square" rtlCol="0">
            <a:spAutoFit/>
          </a:bodyPr>
          <a:lstStyle/>
          <a:p>
            <a:pPr algn="ctr"/>
            <a:r>
              <a:rPr lang="en-US" sz="3600" b="1" dirty="0">
                <a:solidFill>
                  <a:schemeClr val="bg1"/>
                </a:solidFill>
              </a:rPr>
              <a:t>WORLD FORCES OF DARKNESS</a:t>
            </a:r>
          </a:p>
        </p:txBody>
      </p:sp>
      <p:sp>
        <p:nvSpPr>
          <p:cNvPr id="13" name="TextBox 12"/>
          <p:cNvSpPr txBox="1"/>
          <p:nvPr/>
        </p:nvSpPr>
        <p:spPr>
          <a:xfrm>
            <a:off x="1524000" y="5719835"/>
            <a:ext cx="9144000" cy="646331"/>
          </a:xfrm>
          <a:prstGeom prst="rect">
            <a:avLst/>
          </a:prstGeom>
          <a:noFill/>
        </p:spPr>
        <p:txBody>
          <a:bodyPr wrap="square" rtlCol="0">
            <a:spAutoFit/>
          </a:bodyPr>
          <a:lstStyle/>
          <a:p>
            <a:pPr algn="ctr"/>
            <a:r>
              <a:rPr lang="en-US" sz="3600" b="1" dirty="0">
                <a:solidFill>
                  <a:schemeClr val="bg1"/>
                </a:solidFill>
              </a:rPr>
              <a:t>SPIRITUAL FORCES OF WICKEDNESS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u="sng" dirty="0">
                <a:ln>
                  <a:solidFill>
                    <a:sysClr val="windowText" lastClr="000000"/>
                  </a:solidFill>
                </a:ln>
                <a:solidFill>
                  <a:srgbClr val="FFFF00"/>
                </a:solidFill>
                <a:effectLst>
                  <a:outerShdw blurRad="38100" dist="38100" dir="2700000" algn="tl">
                    <a:srgbClr val="000000">
                      <a:alpha val="43137"/>
                    </a:srgbClr>
                  </a:outerShdw>
                </a:effectLst>
              </a:rPr>
              <a:t>So… How Should We Respond?</a:t>
            </a:r>
          </a:p>
        </p:txBody>
      </p:sp>
      <p:sp>
        <p:nvSpPr>
          <p:cNvPr id="3" name="Content Placeholder 2"/>
          <p:cNvSpPr>
            <a:spLocks noGrp="1"/>
          </p:cNvSpPr>
          <p:nvPr>
            <p:ph idx="1"/>
          </p:nvPr>
        </p:nvSpPr>
        <p:spPr>
          <a:xfrm>
            <a:off x="1981200" y="1219200"/>
            <a:ext cx="8229600" cy="5867400"/>
          </a:xfrm>
        </p:spPr>
        <p:txBody>
          <a:bodyPr>
            <a:normAutofit/>
          </a:bodyPr>
          <a:lstStyle/>
          <a:p>
            <a:pPr algn="ctr">
              <a:buNone/>
            </a:pPr>
            <a:r>
              <a:rPr lang="en-US" sz="4000" b="1" dirty="0">
                <a:ln>
                  <a:solidFill>
                    <a:sysClr val="windowText" lastClr="000000"/>
                  </a:solidFill>
                </a:ln>
                <a:solidFill>
                  <a:srgbClr val="FFFF00"/>
                </a:solidFill>
                <a:effectLst>
                  <a:outerShdw blurRad="38100" dist="38100" dir="2700000" algn="tl">
                    <a:srgbClr val="000000">
                      <a:alpha val="43137"/>
                    </a:srgbClr>
                  </a:outerShdw>
                </a:effectLst>
              </a:rPr>
              <a:t>Be Alert</a:t>
            </a:r>
          </a:p>
          <a:p>
            <a:pPr algn="ctr">
              <a:buNone/>
            </a:pPr>
            <a:r>
              <a:rPr lang="en-US" sz="4400" b="1" dirty="0">
                <a:ln>
                  <a:solidFill>
                    <a:sysClr val="windowText" lastClr="000000"/>
                  </a:solidFill>
                </a:ln>
                <a:solidFill>
                  <a:srgbClr val="FFFF00"/>
                </a:solidFill>
                <a:effectLst>
                  <a:outerShdw blurRad="38100" dist="38100" dir="2700000" algn="tl">
                    <a:srgbClr val="000000">
                      <a:alpha val="43137"/>
                    </a:srgbClr>
                  </a:outerShdw>
                </a:effectLst>
              </a:rPr>
              <a:t>MAINTAIN SOBER VIGILANCE</a:t>
            </a:r>
          </a:p>
          <a:p>
            <a:pPr algn="ctr">
              <a:buNone/>
            </a:pPr>
            <a:r>
              <a:rPr lang="en-US" sz="2200" b="1" dirty="0">
                <a:ln>
                  <a:solidFill>
                    <a:sysClr val="windowText" lastClr="000000"/>
                  </a:solidFill>
                </a:ln>
                <a:solidFill>
                  <a:srgbClr val="FFFF00"/>
                </a:solidFill>
                <a:effectLst>
                  <a:outerShdw blurRad="38100" dist="38100" dir="2700000" algn="tl">
                    <a:srgbClr val="000000">
                      <a:alpha val="43137"/>
                    </a:srgbClr>
                  </a:outerShdw>
                </a:effectLst>
              </a:rPr>
              <a:t>_______________________________________</a:t>
            </a:r>
          </a:p>
          <a:p>
            <a:pPr algn="ctr">
              <a:buNone/>
            </a:pPr>
            <a:r>
              <a:rPr lang="en-US" sz="4000" b="1" dirty="0">
                <a:ln>
                  <a:solidFill>
                    <a:sysClr val="windowText" lastClr="000000"/>
                  </a:solidFill>
                </a:ln>
                <a:solidFill>
                  <a:srgbClr val="FFFF00"/>
                </a:solidFill>
                <a:effectLst>
                  <a:outerShdw blurRad="38100" dist="38100" dir="2700000" algn="tl">
                    <a:srgbClr val="000000">
                      <a:alpha val="43137"/>
                    </a:srgbClr>
                  </a:outerShdw>
                </a:effectLst>
              </a:rPr>
              <a:t>Be Equipped</a:t>
            </a:r>
          </a:p>
          <a:p>
            <a:pPr algn="ctr">
              <a:buNone/>
            </a:pPr>
            <a:r>
              <a:rPr lang="en-US" sz="4400" b="1" dirty="0">
                <a:ln>
                  <a:solidFill>
                    <a:sysClr val="windowText" lastClr="000000"/>
                  </a:solidFill>
                </a:ln>
                <a:solidFill>
                  <a:srgbClr val="FFFF00"/>
                </a:solidFill>
                <a:effectLst>
                  <a:outerShdw blurRad="38100" dist="38100" dir="2700000" algn="tl">
                    <a:srgbClr val="000000">
                      <a:alpha val="43137"/>
                    </a:srgbClr>
                  </a:outerShdw>
                </a:effectLst>
              </a:rPr>
              <a:t>PUT ON THE ARMOR OF GOD</a:t>
            </a:r>
          </a:p>
          <a:p>
            <a:pPr algn="ctr">
              <a:buNone/>
            </a:pPr>
            <a:r>
              <a:rPr lang="en-US" sz="2000" b="1" dirty="0">
                <a:ln>
                  <a:solidFill>
                    <a:sysClr val="windowText" lastClr="000000"/>
                  </a:solidFill>
                </a:ln>
                <a:solidFill>
                  <a:srgbClr val="FFFF00"/>
                </a:solidFill>
                <a:effectLst>
                  <a:outerShdw blurRad="38100" dist="38100" dir="2700000" algn="tl">
                    <a:srgbClr val="000000">
                      <a:alpha val="43137"/>
                    </a:srgbClr>
                  </a:outerShdw>
                </a:effectLst>
              </a:rPr>
              <a:t>_______________________________________________</a:t>
            </a:r>
          </a:p>
          <a:p>
            <a:pPr algn="ctr">
              <a:buNone/>
            </a:pPr>
            <a:r>
              <a:rPr lang="en-US" sz="4000" b="1" dirty="0">
                <a:ln>
                  <a:solidFill>
                    <a:sysClr val="windowText" lastClr="000000"/>
                  </a:solidFill>
                </a:ln>
                <a:solidFill>
                  <a:srgbClr val="FFFF00"/>
                </a:solidFill>
                <a:effectLst>
                  <a:outerShdw blurRad="38100" dist="38100" dir="2700000" algn="tl">
                    <a:srgbClr val="000000">
                      <a:alpha val="43137"/>
                    </a:srgbClr>
                  </a:outerShdw>
                </a:effectLst>
              </a:rPr>
              <a:t>Be Engaged</a:t>
            </a:r>
          </a:p>
          <a:p>
            <a:pPr algn="ctr">
              <a:buNone/>
            </a:pPr>
            <a:r>
              <a:rPr lang="en-US" sz="4400" b="1" dirty="0">
                <a:ln>
                  <a:solidFill>
                    <a:sysClr val="windowText" lastClr="000000"/>
                  </a:solidFill>
                </a:ln>
                <a:solidFill>
                  <a:srgbClr val="FFFF00"/>
                </a:solidFill>
                <a:effectLst>
                  <a:outerShdw blurRad="38100" dist="38100" dir="2700000" algn="tl">
                    <a:srgbClr val="000000">
                      <a:alpha val="43137"/>
                    </a:srgbClr>
                  </a:outerShdw>
                </a:effectLst>
              </a:rPr>
              <a:t>SERVE AND SUSTAIN EACH OTHER</a:t>
            </a:r>
          </a:p>
          <a:p>
            <a:pPr algn="ctr">
              <a:buNone/>
            </a:pPr>
            <a:endParaRPr lang="en-US" dirty="0"/>
          </a:p>
          <a:p>
            <a:pPr algn="ct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u="sng" dirty="0">
                <a:ln>
                  <a:solidFill>
                    <a:sysClr val="windowText" lastClr="000000"/>
                  </a:solidFill>
                </a:ln>
                <a:solidFill>
                  <a:srgbClr val="FFFF00"/>
                </a:solidFill>
                <a:effectLst>
                  <a:outerShdw blurRad="38100" dist="38100" dir="2700000" algn="tl">
                    <a:srgbClr val="000000">
                      <a:alpha val="43137"/>
                    </a:srgbClr>
                  </a:outerShdw>
                </a:effectLst>
              </a:rPr>
              <a:t>So… How Should We Respond?</a:t>
            </a:r>
          </a:p>
        </p:txBody>
      </p:sp>
      <p:sp>
        <p:nvSpPr>
          <p:cNvPr id="3" name="Content Placeholder 2"/>
          <p:cNvSpPr>
            <a:spLocks noGrp="1"/>
          </p:cNvSpPr>
          <p:nvPr>
            <p:ph idx="1"/>
          </p:nvPr>
        </p:nvSpPr>
        <p:spPr>
          <a:xfrm>
            <a:off x="1752600" y="1219200"/>
            <a:ext cx="8686800" cy="5867400"/>
          </a:xfrm>
        </p:spPr>
        <p:txBody>
          <a:bodyPr>
            <a:normAutofit lnSpcReduction="10000"/>
          </a:bodyPr>
          <a:lstStyle/>
          <a:p>
            <a:pPr algn="ctr">
              <a:buNone/>
            </a:pPr>
            <a:r>
              <a:rPr lang="en-US" sz="4400" b="1" i="1" dirty="0">
                <a:ln>
                  <a:solidFill>
                    <a:sysClr val="windowText" lastClr="000000"/>
                  </a:solidFill>
                </a:ln>
                <a:effectLst>
                  <a:outerShdw blurRad="38100" dist="38100" dir="2700000" algn="tl">
                    <a:srgbClr val="000000">
                      <a:alpha val="43137"/>
                    </a:srgbClr>
                  </a:outerShdw>
                </a:effectLst>
                <a:latin typeface="Aharoni" pitchFamily="2" charset="-79"/>
                <a:cs typeface="Aharoni" pitchFamily="2" charset="-79"/>
              </a:rPr>
              <a:t>“…by His death He might render powerless him who holds the power of death – that is, the devil; and might deliver those who through fear of death were subject to slavery all their lives.”</a:t>
            </a:r>
          </a:p>
          <a:p>
            <a:pPr algn="ctr">
              <a:buNone/>
            </a:pPr>
            <a:endParaRPr lang="en-US" sz="2000" b="1" dirty="0">
              <a:ln>
                <a:solidFill>
                  <a:sysClr val="windowText" lastClr="000000"/>
                </a:solidFill>
              </a:ln>
              <a:solidFill>
                <a:srgbClr val="FFFF00"/>
              </a:solidFill>
              <a:effectLst>
                <a:outerShdw blurRad="38100" dist="38100" dir="2700000" algn="tl">
                  <a:srgbClr val="000000">
                    <a:alpha val="43137"/>
                  </a:srgbClr>
                </a:outerShdw>
              </a:effectLst>
            </a:endParaRPr>
          </a:p>
          <a:p>
            <a:pPr algn="ctr">
              <a:buNone/>
            </a:pPr>
            <a:r>
              <a:rPr lang="en-US" sz="4400" b="1" dirty="0">
                <a:ln>
                  <a:solidFill>
                    <a:sysClr val="windowText" lastClr="000000"/>
                  </a:solidFill>
                </a:ln>
                <a:effectLst>
                  <a:outerShdw blurRad="38100" dist="38100" dir="2700000" algn="tl">
                    <a:srgbClr val="000000">
                      <a:alpha val="43137"/>
                    </a:srgbClr>
                  </a:outerShdw>
                </a:effectLst>
              </a:rPr>
              <a:t>(Hebrews 2:14b-15)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ysClr val="windowText" lastClr="000000"/>
                  </a:solidFill>
                </a:ln>
                <a:solidFill>
                  <a:srgbClr val="FFFF00"/>
                </a:solidFill>
                <a:effectLst>
                  <a:outerShdw blurRad="38100" dist="38100" dir="2700000" algn="tl">
                    <a:srgbClr val="000000">
                      <a:alpha val="43137"/>
                    </a:srgbClr>
                  </a:outerShdw>
                </a:effectLst>
              </a:rPr>
              <a:t>The Unseen Enemy</a:t>
            </a:r>
          </a:p>
        </p:txBody>
      </p:sp>
      <p:pic>
        <p:nvPicPr>
          <p:cNvPr id="4" name="Content Placeholder 3" descr="Trusting Oneself | MormonPanoram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600200"/>
            <a:ext cx="9143999" cy="525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ysClr val="windowText" lastClr="000000"/>
                  </a:solidFill>
                </a:ln>
                <a:solidFill>
                  <a:srgbClr val="FFFF00"/>
                </a:solidFill>
                <a:effectLst>
                  <a:outerShdw blurRad="38100" dist="38100" dir="2700000" algn="tl">
                    <a:srgbClr val="000000">
                      <a:alpha val="43137"/>
                    </a:srgbClr>
                  </a:outerShdw>
                </a:effectLst>
              </a:rPr>
              <a:t>The Unseen Enemy</a:t>
            </a:r>
          </a:p>
        </p:txBody>
      </p:sp>
      <p:pic>
        <p:nvPicPr>
          <p:cNvPr id="6" name="Content Placeholder 5" descr="The Count of Monte Cristo (Windows) screenshot: Edmond and Mercede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600200"/>
            <a:ext cx="9143999" cy="525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ysClr val="windowText" lastClr="000000"/>
                  </a:solidFill>
                </a:ln>
                <a:solidFill>
                  <a:srgbClr val="FFFF00"/>
                </a:solidFill>
                <a:effectLst>
                  <a:outerShdw blurRad="38100" dist="38100" dir="2700000" algn="tl">
                    <a:srgbClr val="000000">
                      <a:alpha val="43137"/>
                    </a:srgbClr>
                  </a:outerShdw>
                </a:effectLst>
              </a:rPr>
              <a:t>The Unseen Enemy</a:t>
            </a:r>
          </a:p>
        </p:txBody>
      </p:sp>
      <p:pic>
        <p:nvPicPr>
          <p:cNvPr id="4" name="Content Placeholder 3" descr="The Count of Monte Cristo (Windows) screenshot: Edmond arreste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600200"/>
            <a:ext cx="9143999" cy="525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ysClr val="windowText" lastClr="000000"/>
                  </a:solidFill>
                </a:ln>
                <a:solidFill>
                  <a:srgbClr val="FFFF00"/>
                </a:solidFill>
                <a:effectLst>
                  <a:outerShdw blurRad="38100" dist="38100" dir="2700000" algn="tl">
                    <a:srgbClr val="000000">
                      <a:alpha val="43137"/>
                    </a:srgbClr>
                  </a:outerShdw>
                </a:effectLst>
              </a:rPr>
              <a:t>The Unseen Enemy</a:t>
            </a:r>
            <a:endParaRPr lang="en-US" dirty="0"/>
          </a:p>
        </p:txBody>
      </p:sp>
      <p:pic>
        <p:nvPicPr>
          <p:cNvPr id="4" name="Content Placeholder 3" descr="The first Maltese at Chateau d'If | Daphne Caruana Galizi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96270"/>
            <a:ext cx="9144000" cy="49617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ysClr val="windowText" lastClr="000000"/>
                  </a:solidFill>
                </a:ln>
                <a:solidFill>
                  <a:srgbClr val="FFFF00"/>
                </a:solidFill>
                <a:effectLst>
                  <a:outerShdw blurRad="38100" dist="38100" dir="2700000" algn="tl">
                    <a:srgbClr val="000000">
                      <a:alpha val="43137"/>
                    </a:srgbClr>
                  </a:outerShdw>
                </a:effectLst>
              </a:rPr>
              <a:t>The Unseen Enemy</a:t>
            </a:r>
            <a:endParaRPr lang="en-US" dirty="0"/>
          </a:p>
        </p:txBody>
      </p:sp>
      <p:pic>
        <p:nvPicPr>
          <p:cNvPr id="4" name="Content Placeholder 3" descr="Caviezel_CountMonteCrist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752600"/>
            <a:ext cx="5053013" cy="4800600"/>
          </a:xfrm>
          <a:prstGeom prst="rect">
            <a:avLst/>
          </a:prstGeom>
          <a:noFill/>
          <a:ln>
            <a:noFill/>
          </a:ln>
        </p:spPr>
      </p:pic>
      <p:sp>
        <p:nvSpPr>
          <p:cNvPr id="5" name="TextBox 4"/>
          <p:cNvSpPr txBox="1"/>
          <p:nvPr/>
        </p:nvSpPr>
        <p:spPr>
          <a:xfrm>
            <a:off x="8153400" y="2209801"/>
            <a:ext cx="1752600" cy="3477875"/>
          </a:xfrm>
          <a:prstGeom prst="rect">
            <a:avLst/>
          </a:prstGeom>
          <a:noFill/>
        </p:spPr>
        <p:txBody>
          <a:bodyPr wrap="square" rtlCol="0">
            <a:spAutoFit/>
          </a:bodyPr>
          <a:lstStyle/>
          <a:p>
            <a:pPr algn="ctr"/>
            <a:r>
              <a:rPr lang="en-US" sz="4400" b="1" dirty="0"/>
              <a:t>The </a:t>
            </a:r>
          </a:p>
          <a:p>
            <a:pPr algn="ctr"/>
            <a:r>
              <a:rPr lang="en-US" sz="4400" b="1" dirty="0"/>
              <a:t>Count </a:t>
            </a:r>
          </a:p>
          <a:p>
            <a:pPr algn="ctr"/>
            <a:r>
              <a:rPr lang="en-US" sz="4400" b="1" dirty="0"/>
              <a:t>of </a:t>
            </a:r>
          </a:p>
          <a:p>
            <a:pPr algn="ctr"/>
            <a:r>
              <a:rPr lang="en-US" sz="4400" b="1" dirty="0"/>
              <a:t>Monte </a:t>
            </a:r>
          </a:p>
          <a:p>
            <a:pPr algn="ctr"/>
            <a:r>
              <a:rPr lang="en-US" sz="4400" b="1" dirty="0"/>
              <a:t>Cristo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752600" y="507624"/>
            <a:ext cx="86868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4400" b="1" dirty="0">
                <a:latin typeface="Aharoni" pitchFamily="2" charset="-79"/>
                <a:ea typeface="Calibri" pitchFamily="34" charset="0"/>
                <a:cs typeface="Aharoni" pitchFamily="2" charset="-79"/>
              </a:rPr>
              <a:t>“… Our struggle is not against flesh and blood, but against the rulers, against the powers, against the world forces of this darkness, against the spiritual forces of wickedness in the heavenly places.” </a:t>
            </a:r>
          </a:p>
          <a:p>
            <a:pPr algn="ctr" fontAlgn="base">
              <a:spcBef>
                <a:spcPct val="0"/>
              </a:spcBef>
              <a:spcAft>
                <a:spcPct val="0"/>
              </a:spcAft>
            </a:pPr>
            <a:endParaRPr lang="en-US" sz="2000" b="1" i="1" dirty="0">
              <a:latin typeface="Aharoni" pitchFamily="2" charset="-79"/>
              <a:ea typeface="Calibri" pitchFamily="34" charset="0"/>
              <a:cs typeface="Aharoni" pitchFamily="2" charset="-79"/>
            </a:endParaRPr>
          </a:p>
          <a:p>
            <a:pPr algn="ctr" fontAlgn="base">
              <a:spcBef>
                <a:spcPct val="0"/>
              </a:spcBef>
              <a:spcAft>
                <a:spcPct val="0"/>
              </a:spcAft>
            </a:pPr>
            <a:r>
              <a:rPr lang="en-US" sz="4400" b="1" i="1" dirty="0">
                <a:latin typeface="Aharoni" pitchFamily="2" charset="-79"/>
                <a:ea typeface="Calibri" pitchFamily="34" charset="0"/>
                <a:cs typeface="Aharoni" pitchFamily="2" charset="-79"/>
              </a:rPr>
              <a:t>(Ephesians 6:12)</a:t>
            </a:r>
            <a:endParaRPr lang="en-US" sz="4400" dirty="0">
              <a:latin typeface="Aharoni" pitchFamily="2" charset="-79"/>
              <a:cs typeface="Aharoni"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905000" y="1535192"/>
            <a:ext cx="83820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5400" b="1" dirty="0">
                <a:latin typeface="Aharoni" pitchFamily="2" charset="-79"/>
                <a:ea typeface="Calibri" pitchFamily="34" charset="0"/>
                <a:cs typeface="Aharoni" pitchFamily="2" charset="-79"/>
              </a:rPr>
              <a:t>“In the beginning God created the heavens and the earth.” </a:t>
            </a:r>
          </a:p>
          <a:p>
            <a:pPr algn="ctr" fontAlgn="base">
              <a:spcBef>
                <a:spcPct val="0"/>
              </a:spcBef>
              <a:spcAft>
                <a:spcPct val="0"/>
              </a:spcAft>
            </a:pPr>
            <a:endParaRPr lang="en-US" sz="2000" b="1" dirty="0">
              <a:latin typeface="Times New Roman" pitchFamily="18" charset="0"/>
              <a:ea typeface="Calibri" pitchFamily="34" charset="0"/>
              <a:cs typeface="Times New Roman" pitchFamily="18" charset="0"/>
            </a:endParaRPr>
          </a:p>
          <a:p>
            <a:pPr algn="ctr" fontAlgn="base">
              <a:spcBef>
                <a:spcPct val="0"/>
              </a:spcBef>
              <a:spcAft>
                <a:spcPct val="0"/>
              </a:spcAft>
            </a:pPr>
            <a:r>
              <a:rPr lang="en-US" sz="5400" b="1" i="1" dirty="0">
                <a:latin typeface="Times New Roman" pitchFamily="18" charset="0"/>
                <a:ea typeface="Calibri" pitchFamily="34" charset="0"/>
                <a:cs typeface="Times New Roman" pitchFamily="18" charset="0"/>
              </a:rPr>
              <a:t>(Genesis 1:1)</a:t>
            </a:r>
            <a:endParaRPr lang="en-US" sz="54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414</Words>
  <Application>Microsoft Macintosh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Aharoni</vt:lpstr>
      <vt:lpstr>Arial</vt:lpstr>
      <vt:lpstr>Calibri</vt:lpstr>
      <vt:lpstr>Times New Roman</vt:lpstr>
      <vt:lpstr>Office Theme</vt:lpstr>
      <vt:lpstr>The Reality of Spiritual Warfare</vt:lpstr>
      <vt:lpstr>PowerPoint Presentation</vt:lpstr>
      <vt:lpstr>The Unseen Enemy</vt:lpstr>
      <vt:lpstr>The Unseen Enemy</vt:lpstr>
      <vt:lpstr>The Unseen Enemy</vt:lpstr>
      <vt:lpstr>The Unseen Enemy</vt:lpstr>
      <vt:lpstr>The Unseen Enemy</vt:lpstr>
      <vt:lpstr>PowerPoint Presentation</vt:lpstr>
      <vt:lpstr>PowerPoint Presentation</vt:lpstr>
      <vt:lpstr>PowerPoint Presentation</vt:lpstr>
      <vt:lpstr>PowerPoint Presentation</vt:lpstr>
      <vt:lpstr>PowerPoint Presentation</vt:lpstr>
      <vt:lpstr>The 1st Act of Spiritual Warfare</vt:lpstr>
      <vt:lpstr>PowerPoint Presentation</vt:lpstr>
      <vt:lpstr>PowerPoint Presentation</vt:lpstr>
      <vt:lpstr>Popular Culture’s Devil</vt:lpstr>
      <vt:lpstr>Popular Culture’s Devil</vt:lpstr>
      <vt:lpstr>The Bible’s Devil</vt:lpstr>
      <vt:lpstr>The Bible’s Devil</vt:lpstr>
      <vt:lpstr>But Wait There’s More!</vt:lpstr>
      <vt:lpstr>So… How Should We Respond?</vt:lpstr>
      <vt:lpstr>So… How Should We Respond?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Reality of Spiritual Warfare</dc:title>
  <dc:creator>Travis M Phillips</dc:creator>
  <cp:lastModifiedBy>Philip String</cp:lastModifiedBy>
  <cp:revision>21</cp:revision>
  <dcterms:created xsi:type="dcterms:W3CDTF">2024-07-27T17:20:27Z</dcterms:created>
  <dcterms:modified xsi:type="dcterms:W3CDTF">2024-07-28T13:43:51Z</dcterms:modified>
</cp:coreProperties>
</file>