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0" r:id="rId3"/>
    <p:sldId id="261" r:id="rId4"/>
    <p:sldId id="262" r:id="rId5"/>
    <p:sldId id="263" r:id="rId6"/>
    <p:sldId id="264" r:id="rId7"/>
    <p:sldId id="265" r:id="rId8"/>
    <p:sldId id="266" r:id="rId9"/>
    <p:sldId id="267" r:id="rId10"/>
    <p:sldId id="269" r:id="rId11"/>
    <p:sldId id="268" r:id="rId12"/>
    <p:sldId id="271" r:id="rId13"/>
    <p:sldId id="272" r:id="rId14"/>
    <p:sldId id="270" r:id="rId15"/>
    <p:sldId id="273" r:id="rId16"/>
    <p:sldId id="258" r:id="rId17"/>
    <p:sldId id="275" r:id="rId18"/>
    <p:sldId id="276" r:id="rId19"/>
    <p:sldId id="274" r:id="rId20"/>
    <p:sldId id="277" r:id="rId21"/>
    <p:sldId id="278"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25"/>
  </p:normalViewPr>
  <p:slideViewPr>
    <p:cSldViewPr>
      <p:cViewPr varScale="1">
        <p:scale>
          <a:sx n="112" d="100"/>
          <a:sy n="112" d="100"/>
        </p:scale>
        <p:origin x="720" y="1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EE6E40-3DC8-4C9A-8A71-9FC69B042175}" type="datetimeFigureOut">
              <a:rPr lang="en-US" smtClean="0"/>
              <a:t>9/1/24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A1408-7EC5-4DDD-8036-F7D79D99DA4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 with those who call upon the Lord…</a:t>
            </a:r>
          </a:p>
        </p:txBody>
      </p:sp>
      <p:sp>
        <p:nvSpPr>
          <p:cNvPr id="4" name="Slide Number Placeholder 3"/>
          <p:cNvSpPr>
            <a:spLocks noGrp="1"/>
          </p:cNvSpPr>
          <p:nvPr>
            <p:ph type="sldNum" sz="quarter" idx="10"/>
          </p:nvPr>
        </p:nvSpPr>
        <p:spPr/>
        <p:txBody>
          <a:bodyPr/>
          <a:lstStyle/>
          <a:p>
            <a:fld id="{E99A1408-7EC5-4DDD-8036-F7D79D99DA46}" type="slidenum">
              <a:rPr lang="en-US" smtClean="0"/>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B59083-EB7E-4A1C-A5E7-C8883F93C03C}" type="datetimeFigureOut">
              <a:rPr lang="en-US" smtClean="0"/>
              <a:pPr/>
              <a:t>9/1/24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59083-EB7E-4A1C-A5E7-C8883F93C03C}" type="datetimeFigureOut">
              <a:rPr lang="en-US" smtClean="0"/>
              <a:pPr/>
              <a:t>9/1/24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59083-EB7E-4A1C-A5E7-C8883F93C03C}" type="datetimeFigureOut">
              <a:rPr lang="en-US" smtClean="0"/>
              <a:pPr/>
              <a:t>9/1/24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59083-EB7E-4A1C-A5E7-C8883F93C03C}" type="datetimeFigureOut">
              <a:rPr lang="en-US" smtClean="0"/>
              <a:pPr/>
              <a:t>9/1/24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B59083-EB7E-4A1C-A5E7-C8883F93C03C}" type="datetimeFigureOut">
              <a:rPr lang="en-US" smtClean="0"/>
              <a:pPr/>
              <a:t>9/1/24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B59083-EB7E-4A1C-A5E7-C8883F93C03C}" type="datetimeFigureOut">
              <a:rPr lang="en-US" smtClean="0"/>
              <a:pPr/>
              <a:t>9/1/24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B59083-EB7E-4A1C-A5E7-C8883F93C03C}" type="datetimeFigureOut">
              <a:rPr lang="en-US" smtClean="0"/>
              <a:pPr/>
              <a:t>9/1/24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B59083-EB7E-4A1C-A5E7-C8883F93C03C}" type="datetimeFigureOut">
              <a:rPr lang="en-US" smtClean="0"/>
              <a:pPr/>
              <a:t>9/1/24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59083-EB7E-4A1C-A5E7-C8883F93C03C}" type="datetimeFigureOut">
              <a:rPr lang="en-US" smtClean="0"/>
              <a:pPr/>
              <a:t>9/1/24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59083-EB7E-4A1C-A5E7-C8883F93C03C}" type="datetimeFigureOut">
              <a:rPr lang="en-US" smtClean="0"/>
              <a:pPr/>
              <a:t>9/1/24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59083-EB7E-4A1C-A5E7-C8883F93C03C}" type="datetimeFigureOut">
              <a:rPr lang="en-US" smtClean="0"/>
              <a:pPr/>
              <a:t>9/1/24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08017B-0940-4E36-A09E-99FF842C42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59083-EB7E-4A1C-A5E7-C8883F93C03C}" type="datetimeFigureOut">
              <a:rPr lang="en-US" smtClean="0"/>
              <a:pPr/>
              <a:t>9/1/24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08017B-0940-4E36-A09E-99FF842C42E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a:ln>
                  <a:solidFill>
                    <a:sysClr val="windowText" lastClr="000000"/>
                  </a:solidFill>
                </a:ln>
                <a:solidFill>
                  <a:srgbClr val="FFFF00"/>
                </a:solidFill>
                <a:effectLst>
                  <a:outerShdw blurRad="38100" dist="38100" dir="2700000" algn="tl">
                    <a:srgbClr val="000000">
                      <a:alpha val="43137"/>
                    </a:srgbClr>
                  </a:outerShdw>
                </a:effectLst>
              </a:rPr>
              <a:t>PERSECUTION</a:t>
            </a:r>
          </a:p>
        </p:txBody>
      </p:sp>
      <p:sp>
        <p:nvSpPr>
          <p:cNvPr id="3" name="TextBox 2"/>
          <p:cNvSpPr txBox="1"/>
          <p:nvPr/>
        </p:nvSpPr>
        <p:spPr>
          <a:xfrm>
            <a:off x="1524000" y="3962401"/>
            <a:ext cx="9144000" cy="1200329"/>
          </a:xfrm>
          <a:prstGeom prst="rect">
            <a:avLst/>
          </a:prstGeom>
          <a:noFill/>
        </p:spPr>
        <p:txBody>
          <a:bodyPr wrap="square" rtlCol="0">
            <a:spAutoFit/>
          </a:bodyPr>
          <a:lstStyle/>
          <a:p>
            <a:pPr algn="ctr"/>
            <a:r>
              <a:rPr lang="en-US" sz="7200" b="1" dirty="0">
                <a:ln>
                  <a:solidFill>
                    <a:sysClr val="windowText" lastClr="000000"/>
                  </a:solidFill>
                </a:ln>
                <a:solidFill>
                  <a:srgbClr val="FFFF00"/>
                </a:solidFill>
                <a:effectLst>
                  <a:outerShdw blurRad="38100" dist="38100" dir="2700000" algn="tl">
                    <a:srgbClr val="000000">
                      <a:alpha val="43137"/>
                    </a:srgbClr>
                  </a:outerShdw>
                </a:effectLst>
              </a:rPr>
              <a:t>The Great Chase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143000"/>
          </a:xfrm>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Matthew 13:20-21</a:t>
            </a:r>
          </a:p>
        </p:txBody>
      </p:sp>
      <p:sp>
        <p:nvSpPr>
          <p:cNvPr id="3" name="Content Placeholder 2"/>
          <p:cNvSpPr>
            <a:spLocks noGrp="1"/>
          </p:cNvSpPr>
          <p:nvPr>
            <p:ph idx="1"/>
          </p:nvPr>
        </p:nvSpPr>
        <p:spPr>
          <a:xfrm>
            <a:off x="1828800" y="1600200"/>
            <a:ext cx="8534400" cy="5257800"/>
          </a:xfrm>
        </p:spPr>
        <p:txBody>
          <a:bodyPr>
            <a:noAutofit/>
          </a:bodyPr>
          <a:lstStyle/>
          <a:p>
            <a:pPr algn="ctr">
              <a:buNone/>
            </a:pPr>
            <a:r>
              <a:rPr lang="en-US" sz="5400" b="1" i="1" dirty="0"/>
              <a:t>… the one on whom seed was sown in rocky places, this is the man who hears the word, and immediately receives it with joy;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143000"/>
          </a:xfrm>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Matthew 13:20-21</a:t>
            </a:r>
          </a:p>
        </p:txBody>
      </p:sp>
      <p:sp>
        <p:nvSpPr>
          <p:cNvPr id="3" name="Content Placeholder 2"/>
          <p:cNvSpPr>
            <a:spLocks noGrp="1"/>
          </p:cNvSpPr>
          <p:nvPr>
            <p:ph idx="1"/>
          </p:nvPr>
        </p:nvSpPr>
        <p:spPr>
          <a:xfrm>
            <a:off x="1524000" y="1524000"/>
            <a:ext cx="9144000" cy="5257800"/>
          </a:xfrm>
        </p:spPr>
        <p:txBody>
          <a:bodyPr>
            <a:noAutofit/>
          </a:bodyPr>
          <a:lstStyle/>
          <a:p>
            <a:pPr algn="ctr">
              <a:buNone/>
            </a:pPr>
            <a:r>
              <a:rPr lang="en-US" sz="4400" b="1" i="1" dirty="0"/>
              <a:t> </a:t>
            </a:r>
            <a:r>
              <a:rPr lang="en-US" sz="5400" b="1" i="1" dirty="0"/>
              <a:t>yet he has no firm root in himself, but is only temporary, and when affliction and persecution arises because of the word immediately falls away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Luke 5:10-12</a:t>
            </a:r>
          </a:p>
        </p:txBody>
      </p:sp>
      <p:sp>
        <p:nvSpPr>
          <p:cNvPr id="3" name="Content Placeholder 2"/>
          <p:cNvSpPr>
            <a:spLocks noGrp="1"/>
          </p:cNvSpPr>
          <p:nvPr>
            <p:ph idx="1"/>
          </p:nvPr>
        </p:nvSpPr>
        <p:spPr/>
        <p:txBody>
          <a:bodyPr>
            <a:normAutofit/>
          </a:bodyPr>
          <a:lstStyle/>
          <a:p>
            <a:pPr algn="ctr">
              <a:buNone/>
            </a:pPr>
            <a:r>
              <a:rPr lang="en-US" sz="4800" b="1" i="1" dirty="0"/>
              <a:t>Blessed are those who have been persecuted for the sake of righteousness, for theirs is the kingdom of God.  Blessed are you when men cast insults at you, and persecute you,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Luke 5:10-12</a:t>
            </a:r>
          </a:p>
        </p:txBody>
      </p:sp>
      <p:sp>
        <p:nvSpPr>
          <p:cNvPr id="3" name="Content Placeholder 2"/>
          <p:cNvSpPr>
            <a:spLocks noGrp="1"/>
          </p:cNvSpPr>
          <p:nvPr>
            <p:ph idx="1"/>
          </p:nvPr>
        </p:nvSpPr>
        <p:spPr>
          <a:xfrm>
            <a:off x="1752600" y="1600200"/>
            <a:ext cx="8686800" cy="5257800"/>
          </a:xfrm>
        </p:spPr>
        <p:txBody>
          <a:bodyPr>
            <a:normAutofit fontScale="92500" lnSpcReduction="10000"/>
          </a:bodyPr>
          <a:lstStyle/>
          <a:p>
            <a:pPr algn="ctr">
              <a:buNone/>
            </a:pPr>
            <a:r>
              <a:rPr lang="en-US" sz="5800" b="1" i="1" dirty="0"/>
              <a:t>and say all kinds of evil against you falsely, on </a:t>
            </a:r>
            <a:r>
              <a:rPr lang="en-US" sz="5400" b="1" i="1" dirty="0"/>
              <a:t>account of Me.  Rejoice and be glad for great is your reward in heaven, for so they persecuted the prophets who were before you.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John  15:20</a:t>
            </a:r>
          </a:p>
        </p:txBody>
      </p:sp>
      <p:sp>
        <p:nvSpPr>
          <p:cNvPr id="3" name="Content Placeholder 2"/>
          <p:cNvSpPr>
            <a:spLocks noGrp="1"/>
          </p:cNvSpPr>
          <p:nvPr>
            <p:ph idx="1"/>
          </p:nvPr>
        </p:nvSpPr>
        <p:spPr>
          <a:xfrm>
            <a:off x="1752600" y="1600201"/>
            <a:ext cx="8686800" cy="4525963"/>
          </a:xfrm>
        </p:spPr>
        <p:txBody>
          <a:bodyPr>
            <a:noAutofit/>
          </a:bodyPr>
          <a:lstStyle/>
          <a:p>
            <a:pPr algn="ctr">
              <a:buNone/>
            </a:pPr>
            <a:r>
              <a:rPr lang="en-US" sz="6600" b="1" i="1" dirty="0"/>
              <a:t>A slave is not greater than his master.  If they persecuted Me, they will also persecute you.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Acts 9:4-5</a:t>
            </a:r>
          </a:p>
        </p:txBody>
      </p:sp>
      <p:sp>
        <p:nvSpPr>
          <p:cNvPr id="3" name="Content Placeholder 2"/>
          <p:cNvSpPr>
            <a:spLocks noGrp="1"/>
          </p:cNvSpPr>
          <p:nvPr>
            <p:ph idx="1"/>
          </p:nvPr>
        </p:nvSpPr>
        <p:spPr>
          <a:xfrm>
            <a:off x="1752600" y="1295400"/>
            <a:ext cx="8686800" cy="5257800"/>
          </a:xfrm>
        </p:spPr>
        <p:txBody>
          <a:bodyPr>
            <a:noAutofit/>
          </a:bodyPr>
          <a:lstStyle/>
          <a:p>
            <a:pPr>
              <a:buNone/>
            </a:pPr>
            <a:r>
              <a:rPr lang="en-US" sz="4800" b="1" i="1" dirty="0"/>
              <a:t>… and he (Saul of Tarsus) fell to the ground, and heard a voice saying to him, “Saul, Saul, why are you persecuting me?”  And he said, “Who are you, Lord?”  And He said, “I am Jesus whom you are persecuting…”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What is PERSECUTION?</a:t>
            </a:r>
            <a:endParaRPr lang="en-US" sz="6600" dirty="0"/>
          </a:p>
        </p:txBody>
      </p:sp>
      <p:sp>
        <p:nvSpPr>
          <p:cNvPr id="3" name="Content Placeholder 2"/>
          <p:cNvSpPr>
            <a:spLocks noGrp="1"/>
          </p:cNvSpPr>
          <p:nvPr>
            <p:ph idx="1"/>
          </p:nvPr>
        </p:nvSpPr>
        <p:spPr>
          <a:xfrm>
            <a:off x="1981200" y="1600200"/>
            <a:ext cx="8229600" cy="5105400"/>
          </a:xfrm>
        </p:spPr>
        <p:txBody>
          <a:bodyPr/>
          <a:lstStyle/>
          <a:p>
            <a:pPr algn="ctr">
              <a:buNone/>
            </a:pPr>
            <a:r>
              <a:rPr lang="en-US" dirty="0"/>
              <a:t>After his conversion Paul began to use the word </a:t>
            </a:r>
            <a:r>
              <a:rPr lang="en-US" b="1" i="1" dirty="0" err="1">
                <a:solidFill>
                  <a:schemeClr val="bg1"/>
                </a:solidFill>
              </a:rPr>
              <a:t>diōkō</a:t>
            </a:r>
            <a:r>
              <a:rPr lang="en-US" dirty="0"/>
              <a:t> in a new way…</a:t>
            </a:r>
          </a:p>
          <a:p>
            <a:pPr>
              <a:buNone/>
            </a:pPr>
            <a:endParaRPr lang="en-US" sz="2000" dirty="0"/>
          </a:p>
          <a:p>
            <a:pPr algn="ctr">
              <a:buNone/>
            </a:pPr>
            <a:r>
              <a:rPr lang="en-US" sz="6600" b="1" i="1" dirty="0" err="1">
                <a:solidFill>
                  <a:schemeClr val="bg1"/>
                </a:solidFill>
              </a:rPr>
              <a:t>Diōkō</a:t>
            </a:r>
            <a:r>
              <a:rPr lang="en-US" sz="6600" dirty="0"/>
              <a:t> </a:t>
            </a:r>
            <a:r>
              <a:rPr lang="en-US" sz="6600" b="1" dirty="0">
                <a:ln>
                  <a:solidFill>
                    <a:sysClr val="windowText" lastClr="000000"/>
                  </a:solidFill>
                </a:ln>
                <a:solidFill>
                  <a:srgbClr val="FFFF00"/>
                </a:solidFill>
                <a:effectLst>
                  <a:outerShdw blurRad="38100" dist="38100" dir="2700000" algn="tl">
                    <a:srgbClr val="000000">
                      <a:alpha val="43137"/>
                    </a:srgbClr>
                  </a:outerShdw>
                </a:effectLst>
              </a:rPr>
              <a:t>– to pursue without hostility, to follow, to follow after</a:t>
            </a:r>
            <a:endParaRPr lang="en-US" sz="6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Paul Says…</a:t>
            </a:r>
          </a:p>
        </p:txBody>
      </p:sp>
      <p:sp>
        <p:nvSpPr>
          <p:cNvPr id="3" name="Content Placeholder 2"/>
          <p:cNvSpPr>
            <a:spLocks noGrp="1"/>
          </p:cNvSpPr>
          <p:nvPr>
            <p:ph idx="1"/>
          </p:nvPr>
        </p:nvSpPr>
        <p:spPr/>
        <p:txBody>
          <a:bodyPr>
            <a:normAutofit/>
          </a:bodyPr>
          <a:lstStyle/>
          <a:p>
            <a:pPr algn="ctr">
              <a:buNone/>
            </a:pPr>
            <a:r>
              <a:rPr lang="en-US" sz="5400" b="1" i="1" dirty="0"/>
              <a:t>So then, let us pursue the things which make for peace and the building up of one another</a:t>
            </a:r>
          </a:p>
          <a:p>
            <a:pPr algn="ctr">
              <a:buNone/>
            </a:pPr>
            <a:r>
              <a:rPr lang="en-US" sz="5400" dirty="0"/>
              <a:t>(Romans 14:19)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Paul Says…</a:t>
            </a:r>
          </a:p>
        </p:txBody>
      </p:sp>
      <p:sp>
        <p:nvSpPr>
          <p:cNvPr id="3" name="Content Placeholder 2"/>
          <p:cNvSpPr>
            <a:spLocks noGrp="1"/>
          </p:cNvSpPr>
          <p:nvPr>
            <p:ph idx="1"/>
          </p:nvPr>
        </p:nvSpPr>
        <p:spPr>
          <a:xfrm>
            <a:off x="1981200" y="1447801"/>
            <a:ext cx="8229600" cy="4525963"/>
          </a:xfrm>
        </p:spPr>
        <p:txBody>
          <a:bodyPr>
            <a:normAutofit/>
          </a:bodyPr>
          <a:lstStyle/>
          <a:p>
            <a:pPr algn="ctr">
              <a:buNone/>
            </a:pPr>
            <a:endParaRPr lang="en-US" sz="5400" b="1" i="1" dirty="0"/>
          </a:p>
          <a:p>
            <a:pPr algn="ctr">
              <a:buNone/>
            </a:pPr>
            <a:r>
              <a:rPr lang="en-US" sz="8000" b="1" i="1" dirty="0"/>
              <a:t>Pursue love…</a:t>
            </a:r>
          </a:p>
          <a:p>
            <a:pPr algn="ctr">
              <a:buNone/>
            </a:pPr>
            <a:r>
              <a:rPr lang="en-US" sz="5400" dirty="0"/>
              <a:t>(I Corinthians 14:1)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Paul Says…</a:t>
            </a:r>
          </a:p>
        </p:txBody>
      </p:sp>
      <p:sp>
        <p:nvSpPr>
          <p:cNvPr id="3" name="Content Placeholder 2"/>
          <p:cNvSpPr>
            <a:spLocks noGrp="1"/>
          </p:cNvSpPr>
          <p:nvPr>
            <p:ph idx="1"/>
          </p:nvPr>
        </p:nvSpPr>
        <p:spPr>
          <a:xfrm>
            <a:off x="1524000" y="1600200"/>
            <a:ext cx="9144000" cy="5257800"/>
          </a:xfrm>
        </p:spPr>
        <p:txBody>
          <a:bodyPr>
            <a:normAutofit/>
          </a:bodyPr>
          <a:lstStyle/>
          <a:p>
            <a:pPr algn="ctr">
              <a:buNone/>
            </a:pPr>
            <a:r>
              <a:rPr lang="en-US" sz="6600" b="1" i="1" dirty="0"/>
              <a:t>… always seek after that which is good for one another and for all men</a:t>
            </a:r>
          </a:p>
          <a:p>
            <a:pPr algn="ctr">
              <a:buNone/>
            </a:pPr>
            <a:r>
              <a:rPr lang="en-US" sz="5400" dirty="0"/>
              <a:t>(I Thessalonians 5:15)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Why PERSECUTION?</a:t>
            </a:r>
          </a:p>
        </p:txBody>
      </p:sp>
      <p:sp>
        <p:nvSpPr>
          <p:cNvPr id="3" name="Content Placeholder 2"/>
          <p:cNvSpPr>
            <a:spLocks noGrp="1"/>
          </p:cNvSpPr>
          <p:nvPr>
            <p:ph idx="1"/>
          </p:nvPr>
        </p:nvSpPr>
        <p:spPr>
          <a:xfrm>
            <a:off x="1828800" y="1600200"/>
            <a:ext cx="8610600" cy="5257800"/>
          </a:xfrm>
        </p:spPr>
        <p:txBody>
          <a:bodyPr>
            <a:normAutofit/>
          </a:bodyPr>
          <a:lstStyle/>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It has always been a part of the suffering that Christians have experienced for following Jesus</a:t>
            </a:r>
          </a:p>
          <a:p>
            <a:pPr>
              <a:buNone/>
            </a:pPr>
            <a:endParaRPr lang="en-US" sz="20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Persecution is an extreme form of that suffering</a:t>
            </a:r>
          </a:p>
          <a:p>
            <a:pPr>
              <a:buNone/>
            </a:pPr>
            <a:endParaRPr lang="en-US" sz="2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Paul Says…</a:t>
            </a:r>
          </a:p>
        </p:txBody>
      </p:sp>
      <p:sp>
        <p:nvSpPr>
          <p:cNvPr id="3" name="Content Placeholder 2"/>
          <p:cNvSpPr>
            <a:spLocks noGrp="1"/>
          </p:cNvSpPr>
          <p:nvPr>
            <p:ph idx="1"/>
          </p:nvPr>
        </p:nvSpPr>
        <p:spPr>
          <a:xfrm>
            <a:off x="1524000" y="1600200"/>
            <a:ext cx="9144000" cy="5257800"/>
          </a:xfrm>
        </p:spPr>
        <p:txBody>
          <a:bodyPr>
            <a:normAutofit/>
          </a:bodyPr>
          <a:lstStyle/>
          <a:p>
            <a:pPr algn="ctr">
              <a:buNone/>
            </a:pPr>
            <a:r>
              <a:rPr lang="en-US" sz="6600" b="1" i="1" dirty="0"/>
              <a:t>… pursue righteous, godliness, faith, love, perseverance and gentleness</a:t>
            </a:r>
          </a:p>
          <a:p>
            <a:pPr algn="ctr">
              <a:buNone/>
            </a:pPr>
            <a:r>
              <a:rPr lang="en-US" sz="5400" dirty="0"/>
              <a:t>(I Timothy 6:11)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Paul Says…</a:t>
            </a:r>
          </a:p>
        </p:txBody>
      </p:sp>
      <p:sp>
        <p:nvSpPr>
          <p:cNvPr id="3" name="Content Placeholder 2"/>
          <p:cNvSpPr>
            <a:spLocks noGrp="1"/>
          </p:cNvSpPr>
          <p:nvPr>
            <p:ph idx="1"/>
          </p:nvPr>
        </p:nvSpPr>
        <p:spPr>
          <a:xfrm>
            <a:off x="1752600" y="1600200"/>
            <a:ext cx="8686800" cy="5257800"/>
          </a:xfrm>
        </p:spPr>
        <p:txBody>
          <a:bodyPr>
            <a:normAutofit/>
          </a:bodyPr>
          <a:lstStyle/>
          <a:p>
            <a:pPr algn="ctr">
              <a:buNone/>
            </a:pPr>
            <a:r>
              <a:rPr lang="en-US" sz="6600" b="1" i="1" dirty="0"/>
              <a:t>… pursue righteousness, faith, love and peace, with those who call on the Lord… </a:t>
            </a:r>
          </a:p>
          <a:p>
            <a:pPr algn="ctr">
              <a:buNone/>
            </a:pPr>
            <a:r>
              <a:rPr lang="en-US" sz="5400" dirty="0"/>
              <a:t>(II Timothy 2:22)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Paul Says…</a:t>
            </a:r>
          </a:p>
        </p:txBody>
      </p:sp>
      <p:sp>
        <p:nvSpPr>
          <p:cNvPr id="3" name="Content Placeholder 2"/>
          <p:cNvSpPr>
            <a:spLocks noGrp="1"/>
          </p:cNvSpPr>
          <p:nvPr>
            <p:ph idx="1"/>
          </p:nvPr>
        </p:nvSpPr>
        <p:spPr>
          <a:xfrm>
            <a:off x="1752600" y="1600200"/>
            <a:ext cx="8686800" cy="5257800"/>
          </a:xfrm>
        </p:spPr>
        <p:txBody>
          <a:bodyPr>
            <a:normAutofit fontScale="92500" lnSpcReduction="10000"/>
          </a:bodyPr>
          <a:lstStyle/>
          <a:p>
            <a:pPr algn="ctr">
              <a:buNone/>
            </a:pPr>
            <a:r>
              <a:rPr lang="en-US" sz="6600" b="1" i="1" dirty="0"/>
              <a:t>Pursue peace with all men, and the sanctification without which no one will see the Lord</a:t>
            </a:r>
          </a:p>
          <a:p>
            <a:pPr algn="ctr">
              <a:buNone/>
            </a:pPr>
            <a:r>
              <a:rPr lang="en-US" sz="5400" dirty="0"/>
              <a:t>(Hebrews 12:14)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Your Walk with Jesus…</a:t>
            </a:r>
          </a:p>
        </p:txBody>
      </p:sp>
      <p:sp>
        <p:nvSpPr>
          <p:cNvPr id="3" name="Content Placeholder 2"/>
          <p:cNvSpPr>
            <a:spLocks noGrp="1"/>
          </p:cNvSpPr>
          <p:nvPr>
            <p:ph idx="1"/>
          </p:nvPr>
        </p:nvSpPr>
        <p:spPr>
          <a:xfrm>
            <a:off x="1752600" y="1600200"/>
            <a:ext cx="8915400" cy="5257800"/>
          </a:xfrm>
        </p:spPr>
        <p:txBody>
          <a:bodyPr>
            <a:normAutofit fontScale="92500"/>
          </a:bodyPr>
          <a:lstStyle/>
          <a:p>
            <a:pPr algn="ctr">
              <a:buNone/>
            </a:pPr>
            <a:r>
              <a:rPr lang="en-US" sz="9600" b="1" i="1" dirty="0">
                <a:ln>
                  <a:solidFill>
                    <a:sysClr val="windowText" lastClr="000000"/>
                  </a:solidFill>
                </a:ln>
                <a:solidFill>
                  <a:srgbClr val="FFFF00"/>
                </a:solidFill>
                <a:effectLst>
                  <a:outerShdw blurRad="38100" dist="38100" dir="2700000" algn="tl">
                    <a:srgbClr val="000000">
                      <a:alpha val="43137"/>
                    </a:srgbClr>
                  </a:outerShdw>
                </a:effectLst>
              </a:rPr>
              <a:t>Trivial Pursuit</a:t>
            </a:r>
            <a:r>
              <a:rPr lang="en-US" sz="9600" b="1" dirty="0">
                <a:ln>
                  <a:solidFill>
                    <a:sysClr val="windowText" lastClr="000000"/>
                  </a:solidFill>
                </a:ln>
                <a:solidFill>
                  <a:srgbClr val="FFFF00"/>
                </a:solidFill>
                <a:effectLst>
                  <a:outerShdw blurRad="38100" dist="38100" dir="2700000" algn="tl">
                    <a:srgbClr val="000000">
                      <a:alpha val="43137"/>
                    </a:srgbClr>
                  </a:outerShdw>
                </a:effectLst>
              </a:rPr>
              <a:t>?</a:t>
            </a:r>
          </a:p>
          <a:p>
            <a:pPr algn="ctr">
              <a:buNone/>
            </a:pPr>
            <a:r>
              <a:rPr lang="en-US" sz="6600" b="1" dirty="0">
                <a:ln>
                  <a:solidFill>
                    <a:sysClr val="windowText" lastClr="000000"/>
                  </a:solidFill>
                </a:ln>
                <a:solidFill>
                  <a:srgbClr val="FFFF00"/>
                </a:solidFill>
                <a:effectLst>
                  <a:outerShdw blurRad="38100" dist="38100" dir="2700000" algn="tl">
                    <a:srgbClr val="000000">
                      <a:alpha val="43137"/>
                    </a:srgbClr>
                  </a:outerShdw>
                </a:effectLst>
              </a:rPr>
              <a:t>Or</a:t>
            </a:r>
          </a:p>
          <a:p>
            <a:pPr algn="ctr">
              <a:buNone/>
            </a:pPr>
            <a:r>
              <a:rPr lang="en-US" sz="9600" b="1" dirty="0">
                <a:ln>
                  <a:solidFill>
                    <a:sysClr val="windowText" lastClr="000000"/>
                  </a:solidFill>
                </a:ln>
                <a:solidFill>
                  <a:srgbClr val="FFFF00"/>
                </a:solidFill>
                <a:effectLst>
                  <a:outerShdw blurRad="38100" dist="38100" dir="2700000" algn="tl">
                    <a:srgbClr val="000000">
                      <a:alpha val="43137"/>
                    </a:srgbClr>
                  </a:outerShdw>
                </a:effectLst>
              </a:rPr>
              <a:t>The Great Chase?</a:t>
            </a:r>
          </a:p>
          <a:p>
            <a:pPr>
              <a:buNone/>
            </a:pPr>
            <a:endParaRPr lang="en-US" sz="2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What is PERSECUTION?</a:t>
            </a:r>
            <a:endParaRPr lang="en-US" sz="6600" dirty="0"/>
          </a:p>
        </p:txBody>
      </p:sp>
      <p:sp>
        <p:nvSpPr>
          <p:cNvPr id="3" name="Content Placeholder 2"/>
          <p:cNvSpPr>
            <a:spLocks noGrp="1"/>
          </p:cNvSpPr>
          <p:nvPr>
            <p:ph idx="1"/>
          </p:nvPr>
        </p:nvSpPr>
        <p:spPr>
          <a:xfrm>
            <a:off x="1752600" y="1600200"/>
            <a:ext cx="8915400" cy="5257800"/>
          </a:xfrm>
        </p:spPr>
        <p:txBody>
          <a:bodyPr>
            <a:normAutofit lnSpcReduction="10000"/>
          </a:bodyPr>
          <a:lstStyle/>
          <a:p>
            <a:pPr algn="ctr">
              <a:buNone/>
            </a:pPr>
            <a:r>
              <a:rPr lang="en-US" sz="4400" b="1" dirty="0">
                <a:ln>
                  <a:solidFill>
                    <a:sysClr val="windowText" lastClr="000000"/>
                  </a:solidFill>
                </a:ln>
                <a:solidFill>
                  <a:srgbClr val="FFFF00"/>
                </a:solidFill>
                <a:effectLst>
                  <a:outerShdw blurRad="38100" dist="38100" dir="2700000" algn="tl">
                    <a:srgbClr val="000000">
                      <a:alpha val="43137"/>
                    </a:srgbClr>
                  </a:outerShdw>
                </a:effectLst>
              </a:rPr>
              <a:t>It afflicts God’s OT people</a:t>
            </a:r>
          </a:p>
          <a:p>
            <a:pPr algn="ctr">
              <a:buNone/>
            </a:pPr>
            <a:endParaRPr lang="en-US" sz="1200" dirty="0"/>
          </a:p>
          <a:p>
            <a:pPr algn="ctr">
              <a:buNone/>
            </a:pPr>
            <a:r>
              <a:rPr lang="en-US" sz="9600" b="1" i="1" dirty="0" err="1">
                <a:ln>
                  <a:solidFill>
                    <a:sysClr val="windowText" lastClr="000000"/>
                  </a:solidFill>
                </a:ln>
                <a:solidFill>
                  <a:schemeClr val="bg1"/>
                </a:solidFill>
                <a:effectLst>
                  <a:outerShdw blurRad="38100" dist="38100" dir="2700000" algn="tl">
                    <a:srgbClr val="000000">
                      <a:alpha val="43137"/>
                    </a:srgbClr>
                  </a:outerShdw>
                </a:effectLst>
              </a:rPr>
              <a:t>Râdaph</a:t>
            </a:r>
            <a:r>
              <a:rPr lang="en-US" sz="9600" b="1" dirty="0">
                <a:ln>
                  <a:solidFill>
                    <a:sysClr val="windowText" lastClr="000000"/>
                  </a:solidFill>
                </a:ln>
                <a:solidFill>
                  <a:srgbClr val="FFFF00"/>
                </a:solidFill>
                <a:effectLst>
                  <a:outerShdw blurRad="38100" dist="38100" dir="2700000" algn="tl">
                    <a:srgbClr val="000000">
                      <a:alpha val="43137"/>
                    </a:srgbClr>
                  </a:outerShdw>
                </a:effectLst>
              </a:rPr>
              <a:t> </a:t>
            </a:r>
          </a:p>
          <a:p>
            <a:pPr algn="ctr">
              <a:buNone/>
            </a:pPr>
            <a:r>
              <a:rPr lang="en-US" sz="7200" b="1" dirty="0">
                <a:ln>
                  <a:solidFill>
                    <a:sysClr val="windowText" lastClr="000000"/>
                  </a:solidFill>
                </a:ln>
                <a:solidFill>
                  <a:srgbClr val="FFFF00"/>
                </a:solidFill>
                <a:effectLst>
                  <a:outerShdw blurRad="38100" dist="38100" dir="2700000" algn="tl">
                    <a:srgbClr val="000000">
                      <a:alpha val="43137"/>
                    </a:srgbClr>
                  </a:outerShdw>
                </a:effectLst>
              </a:rPr>
              <a:t>To run after </a:t>
            </a:r>
          </a:p>
          <a:p>
            <a:pPr algn="ctr">
              <a:buNone/>
            </a:pPr>
            <a:r>
              <a:rPr lang="en-US" sz="7200" b="1" dirty="0">
                <a:ln>
                  <a:solidFill>
                    <a:sysClr val="windowText" lastClr="000000"/>
                  </a:solidFill>
                </a:ln>
                <a:solidFill>
                  <a:srgbClr val="FFFF00"/>
                </a:solidFill>
                <a:effectLst>
                  <a:outerShdw blurRad="38100" dist="38100" dir="2700000" algn="tl">
                    <a:srgbClr val="000000">
                      <a:alpha val="43137"/>
                    </a:srgbClr>
                  </a:outerShdw>
                </a:effectLst>
              </a:rPr>
              <a:t>with hostile intent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Genesis 14:14-16</a:t>
            </a:r>
          </a:p>
        </p:txBody>
      </p:sp>
      <p:sp>
        <p:nvSpPr>
          <p:cNvPr id="3" name="Content Placeholder 2"/>
          <p:cNvSpPr>
            <a:spLocks noGrp="1"/>
          </p:cNvSpPr>
          <p:nvPr>
            <p:ph idx="1"/>
          </p:nvPr>
        </p:nvSpPr>
        <p:spPr>
          <a:xfrm>
            <a:off x="1676400" y="1600200"/>
            <a:ext cx="8763000" cy="5257800"/>
          </a:xfrm>
        </p:spPr>
        <p:txBody>
          <a:bodyPr>
            <a:noAutofit/>
          </a:bodyPr>
          <a:lstStyle/>
          <a:p>
            <a:pPr algn="ctr">
              <a:buNone/>
            </a:pPr>
            <a:r>
              <a:rPr lang="en-US" sz="4800" b="1" i="1" dirty="0"/>
              <a:t>And when Abram heard that his relative (Lot) had been taken captive, he led out his trained men, born in his house, 318, and went in pursuit as far as Dan.  And he… defeated them,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Genesis 14:14-16</a:t>
            </a:r>
            <a:endParaRPr lang="en-US" sz="7200" dirty="0"/>
          </a:p>
        </p:txBody>
      </p:sp>
      <p:sp>
        <p:nvSpPr>
          <p:cNvPr id="3" name="Content Placeholder 2"/>
          <p:cNvSpPr>
            <a:spLocks noGrp="1"/>
          </p:cNvSpPr>
          <p:nvPr>
            <p:ph idx="1"/>
          </p:nvPr>
        </p:nvSpPr>
        <p:spPr/>
        <p:txBody>
          <a:bodyPr/>
          <a:lstStyle/>
          <a:p>
            <a:pPr algn="ctr">
              <a:buNone/>
            </a:pPr>
            <a:r>
              <a:rPr lang="en-US" sz="4800" b="1" i="1" dirty="0"/>
              <a:t>and pursued them as far as </a:t>
            </a:r>
            <a:r>
              <a:rPr lang="en-US" sz="4800" b="1" i="1" dirty="0" err="1"/>
              <a:t>Hobah</a:t>
            </a:r>
            <a:r>
              <a:rPr lang="en-US" sz="4800" b="1" i="1" dirty="0"/>
              <a:t>, which is north of Damascus.  And he brought back all the goods… and Lot with his possessions, and also the women and the people.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I Samuel 26:20</a:t>
            </a:r>
          </a:p>
        </p:txBody>
      </p:sp>
      <p:sp>
        <p:nvSpPr>
          <p:cNvPr id="3" name="Content Placeholder 2"/>
          <p:cNvSpPr>
            <a:spLocks noGrp="1"/>
          </p:cNvSpPr>
          <p:nvPr>
            <p:ph idx="1"/>
          </p:nvPr>
        </p:nvSpPr>
        <p:spPr>
          <a:xfrm>
            <a:off x="1752600" y="1600201"/>
            <a:ext cx="8610600" cy="4525963"/>
          </a:xfrm>
        </p:spPr>
        <p:txBody>
          <a:bodyPr>
            <a:noAutofit/>
          </a:bodyPr>
          <a:lstStyle/>
          <a:p>
            <a:pPr algn="ctr">
              <a:buNone/>
            </a:pPr>
            <a:r>
              <a:rPr lang="en-US" sz="4800" b="1" i="1" dirty="0"/>
              <a:t>Now then, do not let my blood fall to the ground away from the presence of the Lord; for the king of Israel has come out to search for a single flea, just as one hunts a partridge in the mountains.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Psalm 31:15b</a:t>
            </a:r>
          </a:p>
        </p:txBody>
      </p:sp>
      <p:sp>
        <p:nvSpPr>
          <p:cNvPr id="3" name="Content Placeholder 2"/>
          <p:cNvSpPr>
            <a:spLocks noGrp="1"/>
          </p:cNvSpPr>
          <p:nvPr>
            <p:ph idx="1"/>
          </p:nvPr>
        </p:nvSpPr>
        <p:spPr/>
        <p:txBody>
          <a:bodyPr>
            <a:normAutofit/>
          </a:bodyPr>
          <a:lstStyle/>
          <a:p>
            <a:pPr algn="ctr">
              <a:buNone/>
            </a:pPr>
            <a:r>
              <a:rPr lang="en-US" sz="6600" b="1" i="1" dirty="0"/>
              <a:t>Deliver me from the hand of my enemies, and from those who persecute 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Lamentations 5:5</a:t>
            </a:r>
          </a:p>
        </p:txBody>
      </p:sp>
      <p:sp>
        <p:nvSpPr>
          <p:cNvPr id="3" name="Content Placeholder 2"/>
          <p:cNvSpPr>
            <a:spLocks noGrp="1"/>
          </p:cNvSpPr>
          <p:nvPr>
            <p:ph idx="1"/>
          </p:nvPr>
        </p:nvSpPr>
        <p:spPr/>
        <p:txBody>
          <a:bodyPr>
            <a:normAutofit/>
          </a:bodyPr>
          <a:lstStyle/>
          <a:p>
            <a:pPr algn="ctr">
              <a:buNone/>
            </a:pPr>
            <a:r>
              <a:rPr lang="en-US" sz="6600" b="1" i="1" dirty="0"/>
              <a:t>Our pursuers are at our necks; we are worn out, there is no rest for 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What is PERSECUTION?</a:t>
            </a:r>
            <a:endParaRPr lang="en-US" sz="6600" dirty="0"/>
          </a:p>
        </p:txBody>
      </p:sp>
      <p:sp>
        <p:nvSpPr>
          <p:cNvPr id="3" name="Content Placeholder 2"/>
          <p:cNvSpPr>
            <a:spLocks noGrp="1"/>
          </p:cNvSpPr>
          <p:nvPr>
            <p:ph idx="1"/>
          </p:nvPr>
        </p:nvSpPr>
        <p:spPr>
          <a:xfrm>
            <a:off x="1981200" y="1600200"/>
            <a:ext cx="8229600" cy="5562600"/>
          </a:xfrm>
        </p:spPr>
        <p:txBody>
          <a:bodyPr>
            <a:normAutofit/>
          </a:bodyPr>
          <a:lstStyle/>
          <a:p>
            <a:pPr algn="ctr">
              <a:buNone/>
            </a:pPr>
            <a:r>
              <a:rPr lang="en-US" sz="4800" b="1" dirty="0">
                <a:ln>
                  <a:solidFill>
                    <a:sysClr val="windowText" lastClr="000000"/>
                  </a:solidFill>
                </a:ln>
                <a:solidFill>
                  <a:srgbClr val="FFFF00"/>
                </a:solidFill>
                <a:effectLst>
                  <a:outerShdw blurRad="38100" dist="38100" dir="2700000" algn="tl">
                    <a:srgbClr val="000000">
                      <a:alpha val="43137"/>
                    </a:srgbClr>
                  </a:outerShdw>
                </a:effectLst>
              </a:rPr>
              <a:t>It afflicts God’s NT people too</a:t>
            </a:r>
          </a:p>
          <a:p>
            <a:pPr algn="ctr">
              <a:buNone/>
            </a:pPr>
            <a:endParaRPr lang="en-US" sz="20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9600" b="1" i="1" dirty="0" err="1">
                <a:solidFill>
                  <a:schemeClr val="bg1"/>
                </a:solidFill>
              </a:rPr>
              <a:t>Diōkō</a:t>
            </a:r>
            <a:endParaRPr lang="en-US" sz="9600" b="1" i="1" dirty="0">
              <a:solidFill>
                <a:schemeClr val="bg1"/>
              </a:solidFill>
            </a:endParaRPr>
          </a:p>
          <a:p>
            <a:pPr algn="ctr">
              <a:buNone/>
            </a:pPr>
            <a:r>
              <a:rPr lang="en-US" sz="6600" dirty="0"/>
              <a:t> </a:t>
            </a:r>
            <a:r>
              <a:rPr lang="en-US" sz="6600" b="1" dirty="0">
                <a:ln>
                  <a:solidFill>
                    <a:sysClr val="windowText" lastClr="000000"/>
                  </a:solidFill>
                </a:ln>
                <a:solidFill>
                  <a:srgbClr val="FFFF00"/>
                </a:solidFill>
                <a:effectLst>
                  <a:outerShdw blurRad="38100" dist="38100" dir="2700000" algn="tl">
                    <a:srgbClr val="000000">
                      <a:alpha val="43137"/>
                    </a:srgbClr>
                  </a:outerShdw>
                </a:effectLst>
              </a:rPr>
              <a:t>to pursue, to chase, to persecute</a:t>
            </a:r>
          </a:p>
          <a:p>
            <a:pPr algn="ctr">
              <a:buNone/>
            </a:pPr>
            <a:endParaRPr lang="en-US" sz="48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641</Words>
  <Application>Microsoft Macintosh PowerPoint</Application>
  <PresentationFormat>Widescreen</PresentationFormat>
  <Paragraphs>68</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PERSECUTION</vt:lpstr>
      <vt:lpstr>Why PERSECUTION?</vt:lpstr>
      <vt:lpstr>What is PERSECUTION?</vt:lpstr>
      <vt:lpstr>Genesis 14:14-16</vt:lpstr>
      <vt:lpstr>Genesis 14:14-16</vt:lpstr>
      <vt:lpstr>I Samuel 26:20</vt:lpstr>
      <vt:lpstr>Psalm 31:15b</vt:lpstr>
      <vt:lpstr>Lamentations 5:5</vt:lpstr>
      <vt:lpstr>What is PERSECUTION?</vt:lpstr>
      <vt:lpstr>Matthew 13:20-21</vt:lpstr>
      <vt:lpstr>Matthew 13:20-21</vt:lpstr>
      <vt:lpstr>Luke 5:10-12</vt:lpstr>
      <vt:lpstr>Luke 5:10-12</vt:lpstr>
      <vt:lpstr>John  15:20</vt:lpstr>
      <vt:lpstr>Acts 9:4-5</vt:lpstr>
      <vt:lpstr>What is PERSECUTION?</vt:lpstr>
      <vt:lpstr>Paul Says…</vt:lpstr>
      <vt:lpstr>Paul Says…</vt:lpstr>
      <vt:lpstr>Paul Says…</vt:lpstr>
      <vt:lpstr>Paul Says…</vt:lpstr>
      <vt:lpstr>Paul Says…</vt:lpstr>
      <vt:lpstr>Paul Says…</vt:lpstr>
      <vt:lpstr>Your Walk with Jesus…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PERSECUTION</dc:title>
  <dc:creator>Travis M Phillips</dc:creator>
  <cp:lastModifiedBy>Philip String</cp:lastModifiedBy>
  <cp:revision>38</cp:revision>
  <dcterms:created xsi:type="dcterms:W3CDTF">2024-08-27T16:57:27Z</dcterms:created>
  <dcterms:modified xsi:type="dcterms:W3CDTF">2024-09-01T13:42:25Z</dcterms:modified>
</cp:coreProperties>
</file>