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67" r:id="rId7"/>
    <p:sldId id="269" r:id="rId8"/>
    <p:sldId id="268" r:id="rId9"/>
    <p:sldId id="270" r:id="rId10"/>
    <p:sldId id="271" r:id="rId11"/>
    <p:sldId id="272" r:id="rId12"/>
    <p:sldId id="273" r:id="rId13"/>
    <p:sldId id="274" r:id="rId14"/>
    <p:sldId id="275" r:id="rId15"/>
    <p:sldId id="276" r:id="rId16"/>
    <p:sldId id="277" r:id="rId17"/>
    <p:sldId id="278" r:id="rId18"/>
    <p:sldId id="279" r:id="rId19"/>
    <p:sldId id="280" r:id="rId20"/>
    <p:sldId id="28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10"/>
  </p:normalViewPr>
  <p:slideViewPr>
    <p:cSldViewPr>
      <p:cViewPr varScale="1">
        <p:scale>
          <a:sx n="111" d="100"/>
          <a:sy n="111" d="100"/>
        </p:scale>
        <p:origin x="776" y="20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2FA45E-42C5-40CF-8244-29BD0DA2B9B8}" type="datetimeFigureOut">
              <a:rPr lang="en-US" smtClean="0"/>
              <a:pPr/>
              <a:t>8/18/24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5F448-FB6A-4B0B-AA74-C1C2206BB26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2FA45E-42C5-40CF-8244-29BD0DA2B9B8}" type="datetimeFigureOut">
              <a:rPr lang="en-US" smtClean="0"/>
              <a:pPr/>
              <a:t>8/18/24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5F448-FB6A-4B0B-AA74-C1C2206BB2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2FA45E-42C5-40CF-8244-29BD0DA2B9B8}" type="datetimeFigureOut">
              <a:rPr lang="en-US" smtClean="0"/>
              <a:pPr/>
              <a:t>8/18/24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5F448-FB6A-4B0B-AA74-C1C2206BB2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2FA45E-42C5-40CF-8244-29BD0DA2B9B8}" type="datetimeFigureOut">
              <a:rPr lang="en-US" smtClean="0"/>
              <a:pPr/>
              <a:t>8/18/24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5F448-FB6A-4B0B-AA74-C1C2206BB2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2FA45E-42C5-40CF-8244-29BD0DA2B9B8}" type="datetimeFigureOut">
              <a:rPr lang="en-US" smtClean="0"/>
              <a:pPr/>
              <a:t>8/18/24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5F448-FB6A-4B0B-AA74-C1C2206BB2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2FA45E-42C5-40CF-8244-29BD0DA2B9B8}" type="datetimeFigureOut">
              <a:rPr lang="en-US" smtClean="0"/>
              <a:pPr/>
              <a:t>8/18/24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5F448-FB6A-4B0B-AA74-C1C2206BB2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2FA45E-42C5-40CF-8244-29BD0DA2B9B8}" type="datetimeFigureOut">
              <a:rPr lang="en-US" smtClean="0"/>
              <a:pPr/>
              <a:t>8/18/24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95F448-FB6A-4B0B-AA74-C1C2206BB2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2FA45E-42C5-40CF-8244-29BD0DA2B9B8}" type="datetimeFigureOut">
              <a:rPr lang="en-US" smtClean="0"/>
              <a:pPr/>
              <a:t>8/18/24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95F448-FB6A-4B0B-AA74-C1C2206BB2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FA45E-42C5-40CF-8244-29BD0DA2B9B8}" type="datetimeFigureOut">
              <a:rPr lang="en-US" smtClean="0"/>
              <a:pPr/>
              <a:t>8/18/24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95F448-FB6A-4B0B-AA74-C1C2206BB2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2FA45E-42C5-40CF-8244-29BD0DA2B9B8}" type="datetimeFigureOut">
              <a:rPr lang="en-US" smtClean="0"/>
              <a:pPr/>
              <a:t>8/18/24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5F448-FB6A-4B0B-AA74-C1C2206BB2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2FA45E-42C5-40CF-8244-29BD0DA2B9B8}" type="datetimeFigureOut">
              <a:rPr lang="en-US" smtClean="0"/>
              <a:pPr/>
              <a:t>8/18/24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5F448-FB6A-4B0B-AA74-C1C2206BB26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2FA45E-42C5-40CF-8244-29BD0DA2B9B8}" type="datetimeFigureOut">
              <a:rPr lang="en-US" smtClean="0"/>
              <a:pPr/>
              <a:t>8/18/24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95F448-FB6A-4B0B-AA74-C1C2206BB26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143001"/>
            <a:ext cx="7772400" cy="1470025"/>
          </a:xfrm>
        </p:spPr>
        <p:txBody>
          <a:bodyPr>
            <a:noAutofit/>
          </a:bodyPr>
          <a:lstStyle/>
          <a:p>
            <a:r>
              <a:rPr lang="en-US" sz="9600" b="1" dirty="0">
                <a:ln>
                  <a:solidFill>
                    <a:sysClr val="windowText" lastClr="000000"/>
                  </a:solidFill>
                </a:ln>
                <a:solidFill>
                  <a:srgbClr val="FFFF00"/>
                </a:solidFill>
                <a:effectLst>
                  <a:outerShdw blurRad="38100" dist="38100" dir="2700000" algn="tl">
                    <a:srgbClr val="000000">
                      <a:alpha val="43137"/>
                    </a:srgbClr>
                  </a:outerShdw>
                </a:effectLst>
              </a:rPr>
              <a:t>GOD:</a:t>
            </a:r>
          </a:p>
        </p:txBody>
      </p:sp>
      <p:sp>
        <p:nvSpPr>
          <p:cNvPr id="3" name="Subtitle 2"/>
          <p:cNvSpPr>
            <a:spLocks noGrp="1"/>
          </p:cNvSpPr>
          <p:nvPr>
            <p:ph type="subTitle" idx="1"/>
          </p:nvPr>
        </p:nvSpPr>
        <p:spPr>
          <a:xfrm>
            <a:off x="2895600" y="2819400"/>
            <a:ext cx="6400800" cy="1752600"/>
          </a:xfrm>
        </p:spPr>
        <p:txBody>
          <a:bodyPr>
            <a:noAutofit/>
          </a:bodyPr>
          <a:lstStyle/>
          <a:p>
            <a:r>
              <a:rPr lang="en-US" sz="8800" b="1" dirty="0">
                <a:ln>
                  <a:solidFill>
                    <a:sysClr val="windowText" lastClr="000000"/>
                  </a:solidFill>
                </a:ln>
                <a:solidFill>
                  <a:srgbClr val="FFFF00"/>
                </a:solidFill>
                <a:effectLst>
                  <a:outerShdw blurRad="38100" dist="38100" dir="2700000" algn="tl">
                    <a:srgbClr val="000000">
                      <a:alpha val="43137"/>
                    </a:srgbClr>
                  </a:outerShdw>
                </a:effectLst>
              </a:rPr>
              <a:t>No Respecter of Persons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Was That a Problem?</a:t>
            </a:r>
          </a:p>
        </p:txBody>
      </p:sp>
      <p:sp>
        <p:nvSpPr>
          <p:cNvPr id="3" name="Content Placeholder 2"/>
          <p:cNvSpPr>
            <a:spLocks noGrp="1"/>
          </p:cNvSpPr>
          <p:nvPr>
            <p:ph idx="1"/>
          </p:nvPr>
        </p:nvSpPr>
        <p:spPr>
          <a:xfrm>
            <a:off x="1981200" y="1600200"/>
            <a:ext cx="8458200" cy="5486400"/>
          </a:xfrm>
        </p:spPr>
        <p:txBody>
          <a:bodyPr>
            <a:normAutofit/>
          </a:bodyPr>
          <a:lstStyle/>
          <a:p>
            <a:r>
              <a:rPr lang="en-US" sz="4400" b="1" dirty="0">
                <a:ln>
                  <a:solidFill>
                    <a:sysClr val="windowText" lastClr="000000"/>
                  </a:solidFill>
                </a:ln>
                <a:solidFill>
                  <a:srgbClr val="FFFF00"/>
                </a:solidFill>
                <a:effectLst>
                  <a:outerShdw blurRad="38100" dist="38100" dir="2700000" algn="tl">
                    <a:srgbClr val="000000">
                      <a:alpha val="43137"/>
                    </a:srgbClr>
                  </a:outerShdw>
                </a:effectLst>
              </a:rPr>
              <a:t>It caused an “us-them” dichotomy between Jew and non-Jews</a:t>
            </a:r>
          </a:p>
          <a:p>
            <a:pPr>
              <a:buNone/>
            </a:pPr>
            <a:endParaRPr lang="en-US" sz="1200" dirty="0"/>
          </a:p>
          <a:p>
            <a:r>
              <a:rPr lang="en-US" sz="4400" b="1" dirty="0">
                <a:ln>
                  <a:solidFill>
                    <a:sysClr val="windowText" lastClr="000000"/>
                  </a:solidFill>
                </a:ln>
                <a:solidFill>
                  <a:srgbClr val="FFFF00"/>
                </a:solidFill>
                <a:effectLst>
                  <a:outerShdw blurRad="38100" dist="38100" dir="2700000" algn="tl">
                    <a:srgbClr val="000000">
                      <a:alpha val="43137"/>
                    </a:srgbClr>
                  </a:outerShdw>
                </a:effectLst>
              </a:rPr>
              <a:t>It dimmed God’s light of in the darkness of a lost world</a:t>
            </a:r>
          </a:p>
          <a:p>
            <a:pPr>
              <a:buNone/>
            </a:pPr>
            <a:endParaRPr lang="en-US" sz="1200" dirty="0"/>
          </a:p>
          <a:p>
            <a:r>
              <a:rPr lang="en-US" sz="4400" b="1" dirty="0">
                <a:ln>
                  <a:solidFill>
                    <a:sysClr val="windowText" lastClr="000000"/>
                  </a:solidFill>
                </a:ln>
                <a:solidFill>
                  <a:srgbClr val="FFFF00"/>
                </a:solidFill>
                <a:effectLst>
                  <a:outerShdw blurRad="38100" dist="38100" dir="2700000" algn="tl">
                    <a:srgbClr val="000000">
                      <a:alpha val="43137"/>
                    </a:srgbClr>
                  </a:outerShdw>
                </a:effectLst>
              </a:rPr>
              <a:t>It provoked political and religious conflict </a:t>
            </a:r>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Was That a Problem?</a:t>
            </a:r>
            <a:endParaRPr lang="en-US" sz="6600" dirty="0"/>
          </a:p>
        </p:txBody>
      </p:sp>
      <p:sp>
        <p:nvSpPr>
          <p:cNvPr id="3" name="Content Placeholder 2"/>
          <p:cNvSpPr>
            <a:spLocks noGrp="1"/>
          </p:cNvSpPr>
          <p:nvPr>
            <p:ph idx="1"/>
          </p:nvPr>
        </p:nvSpPr>
        <p:spPr/>
        <p:txBody>
          <a:bodyPr>
            <a:normAutofit/>
          </a:bodyPr>
          <a:lstStyle/>
          <a:p>
            <a:r>
              <a:rPr lang="en-US" sz="4400" b="1" dirty="0">
                <a:ln>
                  <a:solidFill>
                    <a:sysClr val="windowText" lastClr="000000"/>
                  </a:solidFill>
                </a:ln>
                <a:solidFill>
                  <a:srgbClr val="FFFF00"/>
                </a:solidFill>
                <a:effectLst>
                  <a:outerShdw blurRad="38100" dist="38100" dir="2700000" algn="tl">
                    <a:srgbClr val="000000">
                      <a:alpha val="43137"/>
                    </a:srgbClr>
                  </a:outerShdw>
                </a:effectLst>
              </a:rPr>
              <a:t>It was an obstacle to many Jews receiving Jesus as the Messiah</a:t>
            </a:r>
          </a:p>
          <a:p>
            <a:pPr>
              <a:buNone/>
            </a:pPr>
            <a:endParaRPr lang="en-US" sz="12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400" b="1" dirty="0">
                <a:ln>
                  <a:solidFill>
                    <a:sysClr val="windowText" lastClr="000000"/>
                  </a:solidFill>
                </a:ln>
                <a:solidFill>
                  <a:srgbClr val="FFFF00"/>
                </a:solidFill>
                <a:effectLst>
                  <a:outerShdw blurRad="38100" dist="38100" dir="2700000" algn="tl">
                    <a:srgbClr val="000000">
                      <a:alpha val="43137"/>
                    </a:srgbClr>
                  </a:outerShdw>
                </a:effectLst>
              </a:rPr>
              <a:t>It was an obstacle to many Jews receiving Jesus’ teachings – even Jesus’ disciples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Jesus Spoke Against It</a:t>
            </a:r>
            <a:endParaRPr lang="en-US" sz="6600" dirty="0"/>
          </a:p>
        </p:txBody>
      </p:sp>
      <p:sp>
        <p:nvSpPr>
          <p:cNvPr id="3" name="Content Placeholder 2"/>
          <p:cNvSpPr>
            <a:spLocks noGrp="1"/>
          </p:cNvSpPr>
          <p:nvPr>
            <p:ph idx="1"/>
          </p:nvPr>
        </p:nvSpPr>
        <p:spPr>
          <a:xfrm>
            <a:off x="1752600" y="1600200"/>
            <a:ext cx="8686800" cy="5257800"/>
          </a:xfrm>
        </p:spPr>
        <p:txBody>
          <a:bodyPr>
            <a:normAutofit/>
          </a:bodyPr>
          <a:lstStyle/>
          <a:p>
            <a:pPr>
              <a:buNone/>
            </a:pPr>
            <a:r>
              <a:rPr lang="en-US" sz="4400" b="1" i="1" dirty="0">
                <a:effectLst>
                  <a:outerShdw blurRad="38100" dist="38100" dir="2700000" algn="tl">
                    <a:srgbClr val="000000">
                      <a:alpha val="43137"/>
                    </a:srgbClr>
                  </a:outerShdw>
                </a:effectLst>
              </a:rPr>
              <a:t>“But I say to you in truth, there were many widows in Israel in the days of Elijah, when the sky was shut up for 3 years and 6 months, when a great famine came over the land;  and yet Elijah was sent to none of them, but only to </a:t>
            </a:r>
            <a:r>
              <a:rPr lang="en-US" sz="4400" b="1" i="1" dirty="0" err="1">
                <a:effectLst>
                  <a:outerShdw blurRad="38100" dist="38100" dir="2700000" algn="tl">
                    <a:srgbClr val="000000">
                      <a:alpha val="43137"/>
                    </a:srgbClr>
                  </a:outerShdw>
                </a:effectLst>
              </a:rPr>
              <a:t>Zarephath</a:t>
            </a:r>
            <a:r>
              <a:rPr lang="en-US" sz="4400" b="1" i="1" dirty="0">
                <a:effectLst>
                  <a:outerShdw blurRad="38100" dist="38100" dir="2700000" algn="tl">
                    <a:srgbClr val="000000">
                      <a:alpha val="43137"/>
                    </a:srgbClr>
                  </a:outerShdw>
                </a:effectLst>
              </a:rPr>
              <a:t> in the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990600"/>
            <a:ext cx="8686800" cy="5257800"/>
          </a:xfrm>
        </p:spPr>
        <p:txBody>
          <a:bodyPr>
            <a:noAutofit/>
          </a:bodyPr>
          <a:lstStyle/>
          <a:p>
            <a:pPr algn="ctr">
              <a:buNone/>
            </a:pPr>
            <a:r>
              <a:rPr lang="en-US" sz="4400" b="1" i="1" dirty="0"/>
              <a:t>“…land of Sidon, to a woman who was a widow.  And there were many lepers in the land of Israel in the time of Elisha the prophet; and none of them was cleansed, but only </a:t>
            </a:r>
            <a:r>
              <a:rPr lang="en-US" sz="4400" b="1" i="1" dirty="0" err="1"/>
              <a:t>Naaman</a:t>
            </a:r>
            <a:r>
              <a:rPr lang="en-US" sz="4400" b="1" i="1" dirty="0"/>
              <a:t> the Syrian.”  </a:t>
            </a:r>
          </a:p>
          <a:p>
            <a:pPr algn="ctr">
              <a:buNone/>
            </a:pPr>
            <a:r>
              <a:rPr lang="en-US" sz="4400" b="1" dirty="0"/>
              <a:t>(Luke 4:24-27)</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5000" y="1102816"/>
            <a:ext cx="8382000" cy="4154984"/>
          </a:xfrm>
          <a:prstGeom prst="rect">
            <a:avLst/>
          </a:prstGeom>
          <a:noFill/>
        </p:spPr>
        <p:txBody>
          <a:bodyPr wrap="square" rtlCol="0">
            <a:spAutoFit/>
          </a:bodyPr>
          <a:lstStyle/>
          <a:p>
            <a:pPr algn="ctr"/>
            <a:r>
              <a:rPr lang="en-US" sz="4400" b="1" i="1" dirty="0"/>
              <a:t>And they went, and entered into a village of the Samaritans, to make arrangements for Him.  And they did not receive Him for He was journeying with His face towards Jerusalem.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762000"/>
            <a:ext cx="8229600" cy="5509200"/>
          </a:xfrm>
          <a:prstGeom prst="rect">
            <a:avLst/>
          </a:prstGeom>
          <a:noFill/>
        </p:spPr>
        <p:txBody>
          <a:bodyPr wrap="square" rtlCol="0">
            <a:spAutoFit/>
          </a:bodyPr>
          <a:lstStyle/>
          <a:p>
            <a:pPr algn="ctr"/>
            <a:r>
              <a:rPr lang="en-US" sz="4400" b="1" i="1" dirty="0"/>
              <a:t>And when His disciples James and John saw this , they said, “Lord, do you want us to command fire to come down from heaven</a:t>
            </a:r>
          </a:p>
          <a:p>
            <a:pPr algn="ctr"/>
            <a:r>
              <a:rPr lang="en-US" sz="4400" b="1" i="1" dirty="0"/>
              <a:t>And consume them?”  But He turned and rebuked them… And they went on to another village.”</a:t>
            </a:r>
          </a:p>
          <a:p>
            <a:pPr algn="ctr"/>
            <a:r>
              <a:rPr lang="en-US" sz="4400" b="1" dirty="0"/>
              <a:t>(Luke 9:52b–56)</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ln>
                  <a:solidFill>
                    <a:schemeClr val="bg1"/>
                  </a:solidFill>
                </a:ln>
                <a:solidFill>
                  <a:srgbClr val="FFFF00"/>
                </a:solidFill>
                <a:effectLst>
                  <a:outerShdw blurRad="38100" dist="38100" dir="2700000" algn="tl">
                    <a:srgbClr val="000000">
                      <a:alpha val="43137"/>
                    </a:srgbClr>
                  </a:outerShdw>
                </a:effectLst>
              </a:rPr>
              <a:t>Peter Had to Overcome It</a:t>
            </a:r>
          </a:p>
        </p:txBody>
      </p:sp>
      <p:sp>
        <p:nvSpPr>
          <p:cNvPr id="3" name="TextBox 2"/>
          <p:cNvSpPr txBox="1"/>
          <p:nvPr/>
        </p:nvSpPr>
        <p:spPr>
          <a:xfrm>
            <a:off x="1752600" y="1712416"/>
            <a:ext cx="8686800" cy="4154984"/>
          </a:xfrm>
          <a:prstGeom prst="rect">
            <a:avLst/>
          </a:prstGeom>
          <a:noFill/>
        </p:spPr>
        <p:txBody>
          <a:bodyPr wrap="square" rtlCol="0">
            <a:spAutoFit/>
          </a:bodyPr>
          <a:lstStyle/>
          <a:p>
            <a:pPr algn="ctr"/>
            <a:r>
              <a:rPr lang="en-US" sz="4400" b="1" i="1" dirty="0"/>
              <a:t>You yourselves know how unlawful it is for a man who is a Jew to associate with a foreigner or to visit him; and yet God has shown me that I should not call any man unholy or unclean…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28800" y="1219200"/>
            <a:ext cx="8534400" cy="4832092"/>
          </a:xfrm>
          <a:prstGeom prst="rect">
            <a:avLst/>
          </a:prstGeom>
        </p:spPr>
        <p:txBody>
          <a:bodyPr wrap="square">
            <a:spAutoFit/>
          </a:bodyPr>
          <a:lstStyle/>
          <a:p>
            <a:pPr algn="ctr"/>
            <a:r>
              <a:rPr lang="en-US" sz="4400" b="1" i="1" dirty="0"/>
              <a:t>And opening his mouth Peter said, “I most certainly understand now that God is not one to show partiality, but in every nation the man who fears Him and does what is right is welcome to Him.”</a:t>
            </a:r>
          </a:p>
          <a:p>
            <a:pPr algn="ctr"/>
            <a:r>
              <a:rPr lang="en-US" sz="4400" b="1" dirty="0"/>
              <a:t>(Acts 10:28, 34-35)</a:t>
            </a:r>
            <a:endParaRPr lang="en-US" sz="4400" b="1"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1143000"/>
          </a:xfrm>
        </p:spPr>
        <p:txBody>
          <a:bodyPr>
            <a:normAutofit/>
          </a:bodyPr>
          <a:lstStyle/>
          <a:p>
            <a:r>
              <a:rPr lang="en-US" sz="6600" b="1" dirty="0">
                <a:ln>
                  <a:solidFill>
                    <a:schemeClr val="bg1"/>
                  </a:solidFill>
                </a:ln>
                <a:solidFill>
                  <a:srgbClr val="FFFF00"/>
                </a:solidFill>
                <a:effectLst>
                  <a:outerShdw blurRad="38100" dist="38100" dir="2700000" algn="tl">
                    <a:srgbClr val="000000">
                      <a:alpha val="43137"/>
                    </a:srgbClr>
                  </a:outerShdw>
                </a:effectLst>
              </a:rPr>
              <a:t>Paul Had to Oppose It</a:t>
            </a:r>
          </a:p>
        </p:txBody>
      </p:sp>
      <p:sp>
        <p:nvSpPr>
          <p:cNvPr id="3" name="TextBox 2"/>
          <p:cNvSpPr txBox="1"/>
          <p:nvPr/>
        </p:nvSpPr>
        <p:spPr>
          <a:xfrm>
            <a:off x="1752600" y="1219200"/>
            <a:ext cx="8686800" cy="5509200"/>
          </a:xfrm>
          <a:prstGeom prst="rect">
            <a:avLst/>
          </a:prstGeom>
          <a:noFill/>
        </p:spPr>
        <p:txBody>
          <a:bodyPr wrap="square" rtlCol="0">
            <a:spAutoFit/>
          </a:bodyPr>
          <a:lstStyle/>
          <a:p>
            <a:pPr algn="ctr"/>
            <a:r>
              <a:rPr lang="en-US" sz="4400" b="1" i="1" dirty="0"/>
              <a:t>“There will be tribulation and distress for every soul of man who does evil, of the Jew first and also  the Greek, but glory and honor and peace to every man who does good, to the Jew first and also to the Greek.  For there is no partiality with God.” </a:t>
            </a:r>
            <a:r>
              <a:rPr lang="en-US" sz="4400" b="1" dirty="0"/>
              <a:t>(Romans 2:9-11)</a:t>
            </a:r>
            <a:endParaRPr lang="en-US" sz="4400" b="1"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9144000" cy="1143000"/>
          </a:xfrm>
        </p:spPr>
        <p:txBody>
          <a:bodyPr>
            <a:noAutofit/>
          </a:bodyPr>
          <a:lstStyle/>
          <a:p>
            <a:r>
              <a:rPr lang="en-US" sz="6000" b="1" dirty="0">
                <a:ln>
                  <a:solidFill>
                    <a:schemeClr val="bg1"/>
                  </a:solidFill>
                </a:ln>
                <a:solidFill>
                  <a:srgbClr val="FFFF00"/>
                </a:solidFill>
                <a:effectLst>
                  <a:outerShdw blurRad="38100" dist="38100" dir="2700000" algn="tl">
                    <a:srgbClr val="000000">
                      <a:alpha val="43137"/>
                    </a:srgbClr>
                  </a:outerShdw>
                </a:effectLst>
              </a:rPr>
              <a:t>Jesus Passed This Judgment on the Jewish Nation</a:t>
            </a:r>
          </a:p>
        </p:txBody>
      </p:sp>
      <p:sp>
        <p:nvSpPr>
          <p:cNvPr id="3" name="TextBox 2"/>
          <p:cNvSpPr txBox="1"/>
          <p:nvPr/>
        </p:nvSpPr>
        <p:spPr>
          <a:xfrm>
            <a:off x="1828800" y="2322016"/>
            <a:ext cx="8534400" cy="4154984"/>
          </a:xfrm>
          <a:prstGeom prst="rect">
            <a:avLst/>
          </a:prstGeom>
          <a:noFill/>
        </p:spPr>
        <p:txBody>
          <a:bodyPr wrap="square" rtlCol="0">
            <a:spAutoFit/>
          </a:bodyPr>
          <a:lstStyle/>
          <a:p>
            <a:pPr algn="ctr"/>
            <a:r>
              <a:rPr lang="en-US" sz="4400" b="1" i="1" dirty="0"/>
              <a:t>“Therefore I say to you, the kingdom of God will be taken from you, and given to a nation producing the fruit of it.”</a:t>
            </a:r>
          </a:p>
          <a:p>
            <a:pPr algn="ctr"/>
            <a:endParaRPr lang="en-US" sz="4400" b="1" i="1" dirty="0"/>
          </a:p>
          <a:p>
            <a:pPr algn="ctr"/>
            <a:r>
              <a:rPr lang="en-US" sz="4400" b="1" dirty="0"/>
              <a:t>(Matthew 21:43)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ln>
                  <a:solidFill>
                    <a:sysClr val="windowText" lastClr="000000"/>
                  </a:solidFill>
                </a:ln>
                <a:solidFill>
                  <a:srgbClr val="FFFF00"/>
                </a:solidFill>
                <a:effectLst>
                  <a:outerShdw blurRad="38100" dist="38100" dir="2700000" algn="tl">
                    <a:srgbClr val="000000">
                      <a:alpha val="43137"/>
                    </a:srgbClr>
                  </a:outerShdw>
                </a:effectLst>
              </a:rPr>
              <a:t>I Can’t Get No Respect…</a:t>
            </a:r>
          </a:p>
        </p:txBody>
      </p:sp>
      <p:sp>
        <p:nvSpPr>
          <p:cNvPr id="3" name="Content Placeholder 2"/>
          <p:cNvSpPr>
            <a:spLocks noGrp="1"/>
          </p:cNvSpPr>
          <p:nvPr>
            <p:ph idx="1"/>
          </p:nvPr>
        </p:nvSpPr>
        <p:spPr>
          <a:xfrm>
            <a:off x="1981200" y="1752600"/>
            <a:ext cx="8229600" cy="5257800"/>
          </a:xfrm>
        </p:spPr>
        <p:txBody>
          <a:bodyPr>
            <a:normAutofit/>
          </a:bodyPr>
          <a:lstStyle/>
          <a:p>
            <a:r>
              <a:rPr lang="en-US" sz="5400" b="1" dirty="0">
                <a:ln>
                  <a:solidFill>
                    <a:sysClr val="windowText" lastClr="000000"/>
                  </a:solidFill>
                </a:ln>
                <a:solidFill>
                  <a:srgbClr val="FFFF00"/>
                </a:solidFill>
                <a:effectLst>
                  <a:outerShdw blurRad="38100" dist="38100" dir="2700000" algn="tl">
                    <a:srgbClr val="000000">
                      <a:alpha val="43137"/>
                    </a:srgbClr>
                  </a:outerShdw>
                </a:effectLst>
              </a:rPr>
              <a:t>God is </a:t>
            </a:r>
            <a:r>
              <a:rPr lang="en-US" sz="5400" b="1" u="sng" dirty="0">
                <a:ln>
                  <a:solidFill>
                    <a:sysClr val="windowText" lastClr="000000"/>
                  </a:solidFill>
                </a:ln>
                <a:solidFill>
                  <a:srgbClr val="FFFF00"/>
                </a:solidFill>
                <a:effectLst>
                  <a:outerShdw blurRad="38100" dist="38100" dir="2700000" algn="tl">
                    <a:srgbClr val="000000">
                      <a:alpha val="43137"/>
                    </a:srgbClr>
                  </a:outerShdw>
                </a:effectLst>
              </a:rPr>
              <a:t>no respecter of persons</a:t>
            </a:r>
            <a:r>
              <a:rPr lang="en-US" sz="5400" b="1" dirty="0">
                <a:ln>
                  <a:solidFill>
                    <a:sysClr val="windowText" lastClr="000000"/>
                  </a:solidFill>
                </a:ln>
                <a:solidFill>
                  <a:srgbClr val="FFFF00"/>
                </a:solidFill>
                <a:effectLst>
                  <a:outerShdw blurRad="38100" dist="38100" dir="2700000" algn="tl">
                    <a:srgbClr val="000000">
                      <a:alpha val="43137"/>
                    </a:srgbClr>
                  </a:outerShdw>
                </a:effectLst>
              </a:rPr>
              <a:t>  (Acts 10:34 and Romans 2:11)</a:t>
            </a:r>
          </a:p>
          <a:p>
            <a:pPr>
              <a:buNone/>
            </a:pPr>
            <a:endParaRPr lang="en-US" sz="12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5400" b="1" i="1" dirty="0" err="1">
                <a:ln>
                  <a:solidFill>
                    <a:sysClr val="windowText" lastClr="000000"/>
                  </a:solidFill>
                </a:ln>
                <a:effectLst>
                  <a:outerShdw blurRad="38100" dist="38100" dir="2700000" algn="tl">
                    <a:srgbClr val="000000">
                      <a:alpha val="43137"/>
                    </a:srgbClr>
                  </a:outerShdw>
                </a:effectLst>
              </a:rPr>
              <a:t>Prŏsōpŏlēptēs</a:t>
            </a:r>
            <a:r>
              <a:rPr lang="en-US" sz="5400" b="1" dirty="0">
                <a:ln>
                  <a:solidFill>
                    <a:sysClr val="windowText" lastClr="000000"/>
                  </a:solidFill>
                </a:ln>
                <a:solidFill>
                  <a:srgbClr val="FFFF00"/>
                </a:solidFill>
                <a:effectLst>
                  <a:outerShdw blurRad="38100" dist="38100" dir="2700000" algn="tl">
                    <a:srgbClr val="000000">
                      <a:alpha val="43137"/>
                    </a:srgbClr>
                  </a:outerShdw>
                </a:effectLst>
              </a:rPr>
              <a:t> – one who shows partiality</a:t>
            </a:r>
            <a:endParaRPr lang="en-US" sz="5400" b="1" i="1" dirty="0">
              <a:ln>
                <a:solidFill>
                  <a:sysClr val="windowText" lastClr="000000"/>
                </a:solidFill>
              </a:ln>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Our Application</a:t>
            </a:r>
          </a:p>
        </p:txBody>
      </p:sp>
      <p:sp>
        <p:nvSpPr>
          <p:cNvPr id="3" name="Content Placeholder 2"/>
          <p:cNvSpPr>
            <a:spLocks noGrp="1"/>
          </p:cNvSpPr>
          <p:nvPr>
            <p:ph idx="1"/>
          </p:nvPr>
        </p:nvSpPr>
        <p:spPr>
          <a:xfrm>
            <a:off x="1752600" y="1600200"/>
            <a:ext cx="8763000" cy="5715000"/>
          </a:xfrm>
        </p:spPr>
        <p:txBody>
          <a:bodyPr>
            <a:normAutofit/>
          </a:bodyPr>
          <a:lstStyle/>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Be</a:t>
            </a:r>
            <a:r>
              <a:rPr lang="en-US" sz="4800" dirty="0"/>
              <a:t> </a:t>
            </a:r>
            <a:r>
              <a:rPr lang="en-US" sz="4800" b="1" i="1" dirty="0" err="1">
                <a:ln>
                  <a:solidFill>
                    <a:sysClr val="windowText" lastClr="000000"/>
                  </a:solidFill>
                </a:ln>
                <a:effectLst>
                  <a:outerShdw blurRad="38100" dist="38100" dir="2700000" algn="tl">
                    <a:srgbClr val="000000">
                      <a:alpha val="43137"/>
                    </a:srgbClr>
                  </a:outerShdw>
                </a:effectLst>
              </a:rPr>
              <a:t>Prŏsōpŏlēptēs</a:t>
            </a:r>
            <a:endParaRPr lang="en-US" sz="4800" b="1" i="1" dirty="0">
              <a:ln>
                <a:solidFill>
                  <a:sysClr val="windowText" lastClr="000000"/>
                </a:solidFill>
              </a:ln>
              <a:effectLst>
                <a:outerShdw blurRad="38100" dist="38100" dir="2700000" algn="tl">
                  <a:srgbClr val="000000">
                    <a:alpha val="43137"/>
                  </a:srgbClr>
                </a:outerShdw>
              </a:effectLst>
            </a:endParaRPr>
          </a:p>
          <a:p>
            <a:pPr>
              <a:buNone/>
            </a:pPr>
            <a:endParaRPr lang="en-US" sz="1200" b="1" i="1" dirty="0">
              <a:ln>
                <a:solidFill>
                  <a:sysClr val="windowText" lastClr="000000"/>
                </a:solidFill>
              </a:ln>
              <a:effectLst>
                <a:outerShdw blurRad="38100" dist="38100" dir="2700000" algn="tl">
                  <a:srgbClr val="000000">
                    <a:alpha val="43137"/>
                  </a:srgbClr>
                </a:outerShdw>
              </a:effectLst>
            </a:endParaRPr>
          </a:p>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Give favor to others who respond to God with faith</a:t>
            </a:r>
          </a:p>
          <a:p>
            <a:pPr>
              <a:buNone/>
            </a:pPr>
            <a:endParaRPr lang="en-US" sz="12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Don’t let earthly citizenship  trump your heavenly citizenship</a:t>
            </a:r>
          </a:p>
          <a:p>
            <a:endParaRPr lang="en-US" sz="4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ln>
                  <a:solidFill>
                    <a:sysClr val="windowText" lastClr="000000"/>
                  </a:solidFill>
                </a:ln>
                <a:solidFill>
                  <a:srgbClr val="FFFF00"/>
                </a:solidFill>
                <a:effectLst>
                  <a:outerShdw blurRad="38100" dist="38100" dir="2700000" algn="tl">
                    <a:srgbClr val="000000">
                      <a:alpha val="43137"/>
                    </a:srgbClr>
                  </a:outerShdw>
                </a:effectLst>
              </a:rPr>
              <a:t>This Means…</a:t>
            </a:r>
          </a:p>
        </p:txBody>
      </p:sp>
      <p:sp>
        <p:nvSpPr>
          <p:cNvPr id="3" name="Content Placeholder 2"/>
          <p:cNvSpPr>
            <a:spLocks noGrp="1"/>
          </p:cNvSpPr>
          <p:nvPr>
            <p:ph idx="1"/>
          </p:nvPr>
        </p:nvSpPr>
        <p:spPr>
          <a:xfrm>
            <a:off x="1981200" y="1905000"/>
            <a:ext cx="8229600" cy="5257800"/>
          </a:xfrm>
        </p:spPr>
        <p:txBody>
          <a:bodyPr>
            <a:normAutofit/>
          </a:bodyPr>
          <a:lstStyle/>
          <a:p>
            <a:r>
              <a:rPr lang="en-US" sz="5400" b="1" dirty="0">
                <a:ln>
                  <a:solidFill>
                    <a:sysClr val="windowText" lastClr="000000"/>
                  </a:solidFill>
                </a:ln>
                <a:solidFill>
                  <a:srgbClr val="FFFF00"/>
                </a:solidFill>
                <a:effectLst>
                  <a:outerShdw blurRad="38100" dist="38100" dir="2700000" algn="tl">
                    <a:srgbClr val="000000">
                      <a:alpha val="43137"/>
                    </a:srgbClr>
                  </a:outerShdw>
                </a:effectLst>
              </a:rPr>
              <a:t>God is impartial and does NOT play favorites</a:t>
            </a:r>
          </a:p>
          <a:p>
            <a:pPr>
              <a:buNone/>
            </a:pPr>
            <a:endParaRPr lang="en-US" sz="12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5400" b="1" dirty="0">
                <a:ln>
                  <a:solidFill>
                    <a:sysClr val="windowText" lastClr="000000"/>
                  </a:solidFill>
                </a:ln>
                <a:solidFill>
                  <a:srgbClr val="FFFF00"/>
                </a:solidFill>
                <a:effectLst>
                  <a:outerShdw blurRad="38100" dist="38100" dir="2700000" algn="tl">
                    <a:srgbClr val="000000">
                      <a:alpha val="43137"/>
                    </a:srgbClr>
                  </a:outerShdw>
                </a:effectLst>
              </a:rPr>
              <a:t>God is open to any person who responds to Him via faith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9144000" cy="1143000"/>
          </a:xfrm>
        </p:spPr>
        <p:txBody>
          <a:bodyPr>
            <a:normAutofit/>
          </a:bodyPr>
          <a:lstStyle/>
          <a:p>
            <a:r>
              <a:rPr lang="en-US" sz="4800" b="1" u="sng" dirty="0">
                <a:ln>
                  <a:solidFill>
                    <a:sysClr val="windowText" lastClr="000000"/>
                  </a:solidFill>
                </a:ln>
                <a:solidFill>
                  <a:srgbClr val="FFFF00"/>
                </a:solidFill>
                <a:effectLst>
                  <a:outerShdw blurRad="38100" dist="38100" dir="2700000" algn="tl">
                    <a:srgbClr val="000000">
                      <a:alpha val="43137"/>
                    </a:srgbClr>
                  </a:outerShdw>
                </a:effectLst>
              </a:rPr>
              <a:t>God’s Great Rescue Plan: JESUS</a:t>
            </a:r>
          </a:p>
        </p:txBody>
      </p:sp>
      <p:sp>
        <p:nvSpPr>
          <p:cNvPr id="5" name="TextBox 4"/>
          <p:cNvSpPr txBox="1"/>
          <p:nvPr/>
        </p:nvSpPr>
        <p:spPr>
          <a:xfrm>
            <a:off x="1752600" y="1752600"/>
            <a:ext cx="2819400" cy="1446550"/>
          </a:xfrm>
          <a:prstGeom prst="rect">
            <a:avLst/>
          </a:prstGeom>
          <a:noFill/>
        </p:spPr>
        <p:txBody>
          <a:bodyPr wrap="square" rtlCol="0">
            <a:spAutoFit/>
          </a:bodyPr>
          <a:lstStyle/>
          <a:p>
            <a:pPr algn="ctr"/>
            <a:r>
              <a:rPr lang="en-US" sz="4400" b="1" dirty="0"/>
              <a:t>CREATION </a:t>
            </a:r>
          </a:p>
          <a:p>
            <a:pPr algn="ctr"/>
            <a:r>
              <a:rPr lang="en-US" sz="4400" b="1" dirty="0"/>
              <a:t> ALL GOOD</a:t>
            </a:r>
          </a:p>
        </p:txBody>
      </p:sp>
      <p:sp>
        <p:nvSpPr>
          <p:cNvPr id="8" name="TextBox 7"/>
          <p:cNvSpPr txBox="1"/>
          <p:nvPr/>
        </p:nvSpPr>
        <p:spPr>
          <a:xfrm>
            <a:off x="3810000" y="4573250"/>
            <a:ext cx="4648200" cy="2123658"/>
          </a:xfrm>
          <a:prstGeom prst="rect">
            <a:avLst/>
          </a:prstGeom>
          <a:noFill/>
        </p:spPr>
        <p:txBody>
          <a:bodyPr wrap="square" rtlCol="0">
            <a:spAutoFit/>
          </a:bodyPr>
          <a:lstStyle/>
          <a:p>
            <a:pPr algn="ctr"/>
            <a:r>
              <a:rPr lang="en-US" sz="4400" b="1" dirty="0">
                <a:ln>
                  <a:solidFill>
                    <a:sysClr val="windowText" lastClr="000000"/>
                  </a:solidFill>
                </a:ln>
                <a:solidFill>
                  <a:srgbClr val="FF0000"/>
                </a:solidFill>
              </a:rPr>
              <a:t>THE FALL OF MAN</a:t>
            </a:r>
          </a:p>
          <a:p>
            <a:pPr algn="ctr"/>
            <a:r>
              <a:rPr lang="en-US" sz="4400" b="1" dirty="0">
                <a:ln>
                  <a:solidFill>
                    <a:sysClr val="windowText" lastClr="000000"/>
                  </a:solidFill>
                </a:ln>
                <a:solidFill>
                  <a:srgbClr val="FF0000"/>
                </a:solidFill>
              </a:rPr>
              <a:t>SIN &amp; DEATH ENTER CREATION</a:t>
            </a:r>
          </a:p>
        </p:txBody>
      </p:sp>
      <p:sp>
        <p:nvSpPr>
          <p:cNvPr id="9" name="TextBox 8"/>
          <p:cNvSpPr txBox="1"/>
          <p:nvPr/>
        </p:nvSpPr>
        <p:spPr>
          <a:xfrm>
            <a:off x="5943600" y="1828801"/>
            <a:ext cx="4724400" cy="1046440"/>
          </a:xfrm>
          <a:prstGeom prst="rect">
            <a:avLst/>
          </a:prstGeom>
          <a:noFill/>
        </p:spPr>
        <p:txBody>
          <a:bodyPr wrap="square" rtlCol="0">
            <a:spAutoFit/>
          </a:bodyPr>
          <a:lstStyle/>
          <a:p>
            <a:pPr algn="ctr"/>
            <a:r>
              <a:rPr lang="en-US" sz="4400" b="1" dirty="0"/>
              <a:t>JESUS RESCUES US </a:t>
            </a:r>
          </a:p>
          <a:p>
            <a:r>
              <a:rPr lang="en-US" dirty="0"/>
              <a:t> </a:t>
            </a:r>
          </a:p>
        </p:txBody>
      </p:sp>
      <p:pic>
        <p:nvPicPr>
          <p:cNvPr id="10" name="Picture 9" descr="Download Crossbones, Skull, Death. Royalty-Free Vector Graphic - Pixaba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4378040"/>
            <a:ext cx="2971800" cy="1828800"/>
          </a:xfrm>
          <a:prstGeom prst="rect">
            <a:avLst/>
          </a:prstGeom>
          <a:noFill/>
          <a:ln>
            <a:noFill/>
          </a:ln>
        </p:spPr>
      </p:pic>
      <p:sp>
        <p:nvSpPr>
          <p:cNvPr id="12" name="Left Arrow 11"/>
          <p:cNvSpPr/>
          <p:nvPr/>
        </p:nvSpPr>
        <p:spPr>
          <a:xfrm rot="13463739">
            <a:off x="4191000" y="3200400"/>
            <a:ext cx="1295400" cy="12954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rot="1324850">
            <a:off x="7334925" y="2667000"/>
            <a:ext cx="914400" cy="1905000"/>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752600" y="3429001"/>
            <a:ext cx="3505200" cy="769441"/>
          </a:xfrm>
          <a:prstGeom prst="rect">
            <a:avLst/>
          </a:prstGeom>
          <a:noFill/>
        </p:spPr>
        <p:txBody>
          <a:bodyPr wrap="square" rtlCol="0">
            <a:spAutoFit/>
          </a:bodyPr>
          <a:lstStyle/>
          <a:p>
            <a:r>
              <a:rPr lang="en-US" sz="4400" b="1" dirty="0">
                <a:ln>
                  <a:solidFill>
                    <a:sysClr val="windowText" lastClr="000000"/>
                  </a:solidFill>
                </a:ln>
                <a:solidFill>
                  <a:srgbClr val="FF0000"/>
                </a:solidFill>
              </a:rPr>
              <a:t>Disobedience</a:t>
            </a:r>
          </a:p>
        </p:txBody>
      </p:sp>
      <p:sp>
        <p:nvSpPr>
          <p:cNvPr id="15" name="TextBox 14"/>
          <p:cNvSpPr txBox="1"/>
          <p:nvPr/>
        </p:nvSpPr>
        <p:spPr>
          <a:xfrm>
            <a:off x="8610600" y="3200401"/>
            <a:ext cx="2514600" cy="769441"/>
          </a:xfrm>
          <a:prstGeom prst="rect">
            <a:avLst/>
          </a:prstGeom>
          <a:noFill/>
        </p:spPr>
        <p:txBody>
          <a:bodyPr wrap="square" rtlCol="0">
            <a:spAutoFit/>
          </a:bodyPr>
          <a:lstStyle/>
          <a:p>
            <a:r>
              <a:rPr lang="en-US" sz="4400" b="1" dirty="0"/>
              <a:t>Faith</a:t>
            </a:r>
          </a:p>
        </p:txBody>
      </p:sp>
      <p:sp>
        <p:nvSpPr>
          <p:cNvPr id="11" name="Plus 10"/>
          <p:cNvSpPr/>
          <p:nvPr/>
        </p:nvSpPr>
        <p:spPr>
          <a:xfrm>
            <a:off x="8001000" y="3810000"/>
            <a:ext cx="2743200" cy="2362200"/>
          </a:xfrm>
          <a:prstGeom prst="mathPlus">
            <a:avLst/>
          </a:prstGeom>
          <a:solidFill>
            <a:schemeClr val="bg1"/>
          </a:solidFill>
          <a:ln>
            <a:solidFill>
              <a:schemeClr val="bg1"/>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109365" y="5867400"/>
            <a:ext cx="533400" cy="762000"/>
          </a:xfrm>
          <a:prstGeom prst="rect">
            <a:avLst/>
          </a:prstGeom>
          <a:solidFill>
            <a:schemeClr val="bg1"/>
          </a:solidFill>
          <a:ln>
            <a:solidFill>
              <a:schemeClr val="bg1"/>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Context of the Bible</a:t>
            </a:r>
          </a:p>
        </p:txBody>
      </p:sp>
      <p:sp>
        <p:nvSpPr>
          <p:cNvPr id="4" name="Content Placeholder 3"/>
          <p:cNvSpPr>
            <a:spLocks noGrp="1"/>
          </p:cNvSpPr>
          <p:nvPr>
            <p:ph idx="1"/>
          </p:nvPr>
        </p:nvSpPr>
        <p:spPr>
          <a:xfrm>
            <a:off x="1752600" y="4800600"/>
            <a:ext cx="8686800" cy="2057400"/>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endParaRPr lang="en-US" dirty="0"/>
          </a:p>
        </p:txBody>
      </p:sp>
      <p:sp>
        <p:nvSpPr>
          <p:cNvPr id="5" name="TextBox 4"/>
          <p:cNvSpPr txBox="1"/>
          <p:nvPr/>
        </p:nvSpPr>
        <p:spPr>
          <a:xfrm>
            <a:off x="1752600" y="1882676"/>
            <a:ext cx="2133600" cy="2308324"/>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The</a:t>
            </a:r>
          </a:p>
          <a:p>
            <a:r>
              <a:rPr lang="en-US" sz="3600" b="1" dirty="0">
                <a:effectLst>
                  <a:outerShdw blurRad="38100" dist="38100" dir="2700000" algn="tl">
                    <a:srgbClr val="000000">
                      <a:alpha val="43137"/>
                    </a:srgbClr>
                  </a:outerShdw>
                </a:effectLst>
              </a:rPr>
              <a:t>Fall of </a:t>
            </a:r>
          </a:p>
          <a:p>
            <a:r>
              <a:rPr lang="en-US" sz="3600" b="1" dirty="0">
                <a:effectLst>
                  <a:outerShdw blurRad="38100" dist="38100" dir="2700000" algn="tl">
                    <a:srgbClr val="000000">
                      <a:alpha val="43137"/>
                    </a:srgbClr>
                  </a:outerShdw>
                </a:effectLst>
              </a:rPr>
              <a:t>Humanity into SIN</a:t>
            </a:r>
          </a:p>
        </p:txBody>
      </p:sp>
      <p:sp>
        <p:nvSpPr>
          <p:cNvPr id="8" name="TextBox 7"/>
          <p:cNvSpPr txBox="1"/>
          <p:nvPr/>
        </p:nvSpPr>
        <p:spPr>
          <a:xfrm>
            <a:off x="8458200" y="1828800"/>
            <a:ext cx="2743200" cy="2308324"/>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The </a:t>
            </a:r>
          </a:p>
          <a:p>
            <a:r>
              <a:rPr lang="en-US" sz="3600" b="1" dirty="0">
                <a:effectLst>
                  <a:outerShdw blurRad="38100" dist="38100" dir="2700000" algn="tl">
                    <a:srgbClr val="000000">
                      <a:alpha val="43137"/>
                    </a:srgbClr>
                  </a:outerShdw>
                </a:effectLst>
              </a:rPr>
              <a:t>Rescue of </a:t>
            </a:r>
          </a:p>
          <a:p>
            <a:r>
              <a:rPr lang="en-US" sz="3600" b="1" dirty="0">
                <a:effectLst>
                  <a:outerShdw blurRad="38100" dist="38100" dir="2700000" algn="tl">
                    <a:srgbClr val="000000">
                      <a:alpha val="43137"/>
                    </a:srgbClr>
                  </a:outerShdw>
                </a:effectLst>
              </a:rPr>
              <a:t>Humanity </a:t>
            </a:r>
          </a:p>
          <a:p>
            <a:r>
              <a:rPr lang="en-US" sz="3600" b="1" dirty="0">
                <a:effectLst>
                  <a:outerShdw blurRad="38100" dist="38100" dir="2700000" algn="tl">
                    <a:srgbClr val="000000">
                      <a:alpha val="43137"/>
                    </a:srgbClr>
                  </a:outerShdw>
                </a:effectLst>
              </a:rPr>
              <a:t>by JESUS</a:t>
            </a:r>
          </a:p>
        </p:txBody>
      </p:sp>
      <p:sp>
        <p:nvSpPr>
          <p:cNvPr id="9" name="TextBox 8"/>
          <p:cNvSpPr txBox="1"/>
          <p:nvPr/>
        </p:nvSpPr>
        <p:spPr>
          <a:xfrm>
            <a:off x="2057400" y="5262817"/>
            <a:ext cx="7620000" cy="1200329"/>
          </a:xfrm>
          <a:prstGeom prst="rect">
            <a:avLst/>
          </a:prstGeom>
          <a:noFill/>
        </p:spPr>
        <p:txBody>
          <a:bodyPr wrap="square" rtlCol="0">
            <a:spAutoFit/>
          </a:bodyPr>
          <a:lstStyle/>
          <a:p>
            <a:pPr algn="ctr"/>
            <a:r>
              <a:rPr lang="en-US" sz="3600" b="1" dirty="0">
                <a:solidFill>
                  <a:schemeClr val="bg1"/>
                </a:solidFill>
                <a:effectLst>
                  <a:outerShdw blurRad="38100" dist="38100" dir="2700000" algn="tl">
                    <a:srgbClr val="000000">
                      <a:alpha val="43137"/>
                    </a:srgbClr>
                  </a:outerShdw>
                </a:effectLst>
              </a:rPr>
              <a:t>From Page 5  thru Page  1309 </a:t>
            </a:r>
          </a:p>
          <a:p>
            <a:pPr algn="ctr"/>
            <a:r>
              <a:rPr lang="en-US" sz="3600" b="1" dirty="0">
                <a:solidFill>
                  <a:schemeClr val="bg1"/>
                </a:solidFill>
                <a:effectLst>
                  <a:outerShdw blurRad="38100" dist="38100" dir="2700000" algn="tl">
                    <a:srgbClr val="000000">
                      <a:alpha val="43137"/>
                    </a:srgbClr>
                  </a:outerShdw>
                </a:effectLst>
              </a:rPr>
              <a:t>of 1699 Pages</a:t>
            </a:r>
          </a:p>
        </p:txBody>
      </p:sp>
      <p:sp>
        <p:nvSpPr>
          <p:cNvPr id="11" name="TextBox 10"/>
          <p:cNvSpPr txBox="1"/>
          <p:nvPr/>
        </p:nvSpPr>
        <p:spPr>
          <a:xfrm>
            <a:off x="3886200" y="1447800"/>
            <a:ext cx="4267200" cy="3539430"/>
          </a:xfrm>
          <a:prstGeom prst="rect">
            <a:avLst/>
          </a:prstGeom>
          <a:noFill/>
        </p:spPr>
        <p:txBody>
          <a:bodyPr wrap="square" rtlCol="0">
            <a:spAutoFit/>
          </a:bodyPr>
          <a:lstStyle/>
          <a:p>
            <a:pPr algn="ctr"/>
            <a:r>
              <a:rPr lang="en-US" sz="6000" b="1" dirty="0">
                <a:solidFill>
                  <a:schemeClr val="bg1"/>
                </a:solidFill>
                <a:effectLst>
                  <a:outerShdw blurRad="38100" dist="38100" dir="2700000" algn="tl">
                    <a:srgbClr val="000000">
                      <a:alpha val="43137"/>
                    </a:srgbClr>
                  </a:outerShdw>
                </a:effectLst>
              </a:rPr>
              <a:t>77.33%</a:t>
            </a:r>
            <a:r>
              <a:rPr lang="en-US" sz="4100" b="1" dirty="0">
                <a:solidFill>
                  <a:schemeClr val="bg1"/>
                </a:solidFill>
                <a:effectLst>
                  <a:outerShdw blurRad="38100" dist="38100" dir="2700000" algn="tl">
                    <a:srgbClr val="000000">
                      <a:alpha val="43137"/>
                    </a:srgbClr>
                  </a:outerShdw>
                </a:effectLst>
              </a:rPr>
              <a:t> </a:t>
            </a:r>
          </a:p>
          <a:p>
            <a:pPr algn="ctr"/>
            <a:r>
              <a:rPr lang="en-US" sz="4100" b="1" dirty="0">
                <a:solidFill>
                  <a:schemeClr val="bg1"/>
                </a:solidFill>
                <a:effectLst>
                  <a:outerShdw blurRad="38100" dist="38100" dir="2700000" algn="tl">
                    <a:srgbClr val="000000">
                      <a:alpha val="43137"/>
                    </a:srgbClr>
                  </a:outerShdw>
                </a:effectLst>
              </a:rPr>
              <a:t>Of my Bible </a:t>
            </a:r>
          </a:p>
          <a:p>
            <a:pPr algn="ctr"/>
            <a:r>
              <a:rPr lang="en-US" sz="4100" b="1" dirty="0">
                <a:solidFill>
                  <a:schemeClr val="bg1"/>
                </a:solidFill>
                <a:effectLst>
                  <a:outerShdw blurRad="38100" dist="38100" dir="2700000" algn="tl">
                    <a:srgbClr val="000000">
                      <a:alpha val="43137"/>
                    </a:srgbClr>
                  </a:outerShdw>
                </a:effectLst>
              </a:rPr>
              <a:t>lies between </a:t>
            </a:r>
          </a:p>
          <a:p>
            <a:pPr algn="ctr"/>
            <a:r>
              <a:rPr lang="en-US" sz="4100" b="1" dirty="0">
                <a:solidFill>
                  <a:schemeClr val="bg1"/>
                </a:solidFill>
                <a:effectLst>
                  <a:outerShdw blurRad="38100" dist="38100" dir="2700000" algn="tl">
                    <a:srgbClr val="000000">
                      <a:alpha val="43137"/>
                    </a:srgbClr>
                  </a:outerShdw>
                </a:effectLst>
              </a:rPr>
              <a:t>the Fall and </a:t>
            </a:r>
          </a:p>
          <a:p>
            <a:pPr algn="ctr"/>
            <a:r>
              <a:rPr lang="en-US" sz="4100" b="1" dirty="0">
                <a:solidFill>
                  <a:schemeClr val="bg1"/>
                </a:solidFill>
                <a:effectLst>
                  <a:outerShdw blurRad="38100" dist="38100" dir="2700000" algn="tl">
                    <a:srgbClr val="000000">
                      <a:alpha val="43137"/>
                    </a:srgbClr>
                  </a:outerShdw>
                </a:effectLst>
              </a:rPr>
              <a:t>the Crucifixion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Context of the Bible</a:t>
            </a:r>
            <a:endParaRPr lang="en-US" sz="6600" dirty="0"/>
          </a:p>
        </p:txBody>
      </p:sp>
      <p:sp>
        <p:nvSpPr>
          <p:cNvPr id="3" name="Content Placeholder 2"/>
          <p:cNvSpPr>
            <a:spLocks noGrp="1"/>
          </p:cNvSpPr>
          <p:nvPr>
            <p:ph idx="1"/>
          </p:nvPr>
        </p:nvSpPr>
        <p:spPr>
          <a:xfrm>
            <a:off x="1981200" y="1600200"/>
            <a:ext cx="8229600" cy="5257800"/>
          </a:xfrm>
        </p:spPr>
        <p:txBody>
          <a:bodyPr>
            <a:normAutofit/>
          </a:bodyPr>
          <a:lstStyle/>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Stories of people who </a:t>
            </a:r>
            <a:r>
              <a:rPr lang="en-US" sz="4800" b="1" dirty="0">
                <a:ln>
                  <a:solidFill>
                    <a:sysClr val="windowText" lastClr="000000"/>
                  </a:solidFill>
                </a:ln>
                <a:solidFill>
                  <a:schemeClr val="bg1"/>
                </a:solidFill>
                <a:effectLst>
                  <a:outerShdw blurRad="38100" dist="38100" dir="2700000" algn="tl">
                    <a:srgbClr val="000000">
                      <a:alpha val="43137"/>
                    </a:srgbClr>
                  </a:outerShdw>
                </a:effectLst>
              </a:rPr>
              <a:t>TRUST</a:t>
            </a:r>
            <a:r>
              <a:rPr lang="en-US" sz="4800" b="1" dirty="0">
                <a:ln>
                  <a:solidFill>
                    <a:sysClr val="windowText" lastClr="000000"/>
                  </a:solidFill>
                </a:ln>
                <a:solidFill>
                  <a:srgbClr val="FFFF00"/>
                </a:solidFill>
                <a:effectLst>
                  <a:outerShdw blurRad="38100" dist="38100" dir="2700000" algn="tl">
                    <a:srgbClr val="000000">
                      <a:alpha val="43137"/>
                    </a:srgbClr>
                  </a:outerShdw>
                </a:effectLst>
              </a:rPr>
              <a:t> in God</a:t>
            </a:r>
          </a:p>
          <a:p>
            <a:pPr>
              <a:buNone/>
            </a:pPr>
            <a:endParaRPr lang="en-US" sz="12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People who </a:t>
            </a:r>
            <a:r>
              <a:rPr lang="en-US" sz="4800" b="1" dirty="0">
                <a:ln>
                  <a:solidFill>
                    <a:sysClr val="windowText" lastClr="000000"/>
                  </a:solidFill>
                </a:ln>
                <a:solidFill>
                  <a:schemeClr val="bg1"/>
                </a:solidFill>
                <a:effectLst>
                  <a:outerShdw blurRad="38100" dist="38100" dir="2700000" algn="tl">
                    <a:srgbClr val="000000">
                      <a:alpha val="43137"/>
                    </a:srgbClr>
                  </a:outerShdw>
                </a:effectLst>
              </a:rPr>
              <a:t>ACT</a:t>
            </a:r>
            <a:r>
              <a:rPr lang="en-US" sz="4800" b="1" dirty="0">
                <a:ln>
                  <a:solidFill>
                    <a:sysClr val="windowText" lastClr="000000"/>
                  </a:solidFill>
                </a:ln>
                <a:solidFill>
                  <a:srgbClr val="FFFF00"/>
                </a:solidFill>
                <a:effectLst>
                  <a:outerShdw blurRad="38100" dist="38100" dir="2700000" algn="tl">
                    <a:srgbClr val="000000">
                      <a:alpha val="43137"/>
                    </a:srgbClr>
                  </a:outerShdw>
                </a:effectLst>
              </a:rPr>
              <a:t> on God’s promises</a:t>
            </a:r>
          </a:p>
          <a:p>
            <a:endParaRPr lang="en-US" sz="12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People who still </a:t>
            </a:r>
            <a:r>
              <a:rPr lang="en-US" sz="4800" b="1" dirty="0">
                <a:ln>
                  <a:solidFill>
                    <a:sysClr val="windowText" lastClr="000000"/>
                  </a:solidFill>
                </a:ln>
                <a:solidFill>
                  <a:schemeClr val="bg1"/>
                </a:solidFill>
                <a:effectLst>
                  <a:outerShdw blurRad="38100" dist="38100" dir="2700000" algn="tl">
                    <a:srgbClr val="000000">
                      <a:alpha val="43137"/>
                    </a:srgbClr>
                  </a:outerShdw>
                </a:effectLst>
              </a:rPr>
              <a:t>SIN</a:t>
            </a:r>
          </a:p>
          <a:p>
            <a:endParaRPr lang="en-US" sz="4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Context of the Bible</a:t>
            </a:r>
          </a:p>
        </p:txBody>
      </p:sp>
      <p:sp>
        <p:nvSpPr>
          <p:cNvPr id="3" name="Content Placeholder 2"/>
          <p:cNvSpPr>
            <a:spLocks noGrp="1"/>
          </p:cNvSpPr>
          <p:nvPr>
            <p:ph idx="1"/>
          </p:nvPr>
        </p:nvSpPr>
        <p:spPr>
          <a:xfrm>
            <a:off x="1828800" y="1600200"/>
            <a:ext cx="8610600" cy="5486400"/>
          </a:xfrm>
        </p:spPr>
        <p:txBody>
          <a:bodyPr>
            <a:normAutofit/>
          </a:bodyPr>
          <a:lstStyle/>
          <a:p>
            <a:r>
              <a:rPr lang="en-US" sz="4400" b="1" dirty="0">
                <a:ln>
                  <a:solidFill>
                    <a:sysClr val="windowText" lastClr="000000"/>
                  </a:solidFill>
                </a:ln>
                <a:solidFill>
                  <a:srgbClr val="FFFF00"/>
                </a:solidFill>
                <a:effectLst>
                  <a:outerShdw blurRad="38100" dist="38100" dir="2700000" algn="tl">
                    <a:srgbClr val="000000">
                      <a:alpha val="43137"/>
                    </a:srgbClr>
                  </a:outerShdw>
                </a:effectLst>
              </a:rPr>
              <a:t>The stories mostly concern God and a set of descendants of Abraham: the nation of </a:t>
            </a:r>
            <a:r>
              <a:rPr lang="en-US" sz="4400" b="1" dirty="0">
                <a:ln>
                  <a:solidFill>
                    <a:sysClr val="windowText" lastClr="000000"/>
                  </a:solidFill>
                </a:ln>
                <a:solidFill>
                  <a:schemeClr val="bg1"/>
                </a:solidFill>
                <a:effectLst>
                  <a:outerShdw blurRad="38100" dist="38100" dir="2700000" algn="tl">
                    <a:srgbClr val="000000">
                      <a:alpha val="43137"/>
                    </a:srgbClr>
                  </a:outerShdw>
                </a:effectLst>
              </a:rPr>
              <a:t>ISRAEL</a:t>
            </a:r>
          </a:p>
          <a:p>
            <a:endParaRPr lang="en-US" sz="12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400" b="1" dirty="0">
                <a:ln>
                  <a:solidFill>
                    <a:sysClr val="windowText" lastClr="000000"/>
                  </a:solidFill>
                </a:ln>
                <a:solidFill>
                  <a:srgbClr val="FFFF00"/>
                </a:solidFill>
                <a:effectLst>
                  <a:outerShdw blurRad="38100" dist="38100" dir="2700000" algn="tl">
                    <a:srgbClr val="000000">
                      <a:alpha val="43137"/>
                    </a:srgbClr>
                  </a:outerShdw>
                </a:effectLst>
              </a:rPr>
              <a:t>Through Israel God promised to raise a </a:t>
            </a:r>
            <a:r>
              <a:rPr lang="en-US" sz="4400" b="1" dirty="0">
                <a:ln>
                  <a:solidFill>
                    <a:sysClr val="windowText" lastClr="000000"/>
                  </a:solidFill>
                </a:ln>
                <a:solidFill>
                  <a:schemeClr val="bg1"/>
                </a:solidFill>
                <a:effectLst>
                  <a:outerShdw blurRad="38100" dist="38100" dir="2700000" algn="tl">
                    <a:srgbClr val="000000">
                      <a:alpha val="43137"/>
                    </a:srgbClr>
                  </a:outerShdw>
                </a:effectLst>
              </a:rPr>
              <a:t>DELIVERER</a:t>
            </a:r>
            <a:r>
              <a:rPr lang="en-US" sz="4400" b="1" dirty="0">
                <a:ln>
                  <a:solidFill>
                    <a:sysClr val="windowText" lastClr="000000"/>
                  </a:solidFill>
                </a:ln>
                <a:solidFill>
                  <a:srgbClr val="FFFF00"/>
                </a:solidFill>
                <a:effectLst>
                  <a:outerShdw blurRad="38100" dist="38100" dir="2700000" algn="tl">
                    <a:srgbClr val="000000">
                      <a:alpha val="43137"/>
                    </a:srgbClr>
                  </a:outerShdw>
                </a:effectLst>
              </a:rPr>
              <a:t> to </a:t>
            </a:r>
            <a:r>
              <a:rPr lang="en-US" sz="4400" b="1" dirty="0">
                <a:ln>
                  <a:solidFill>
                    <a:sysClr val="windowText" lastClr="000000"/>
                  </a:solidFill>
                </a:ln>
                <a:solidFill>
                  <a:schemeClr val="bg1"/>
                </a:solidFill>
                <a:effectLst>
                  <a:outerShdw blurRad="38100" dist="38100" dir="2700000" algn="tl">
                    <a:srgbClr val="000000">
                      <a:alpha val="43137"/>
                    </a:srgbClr>
                  </a:outerShdw>
                </a:effectLst>
              </a:rPr>
              <a:t>CLEANSE SIN </a:t>
            </a:r>
            <a:r>
              <a:rPr lang="en-US" sz="4400" b="1" dirty="0">
                <a:ln>
                  <a:solidFill>
                    <a:sysClr val="windowText" lastClr="000000"/>
                  </a:solidFill>
                </a:ln>
                <a:solidFill>
                  <a:srgbClr val="FFFF00"/>
                </a:solidFill>
                <a:effectLst>
                  <a:outerShdw blurRad="38100" dist="38100" dir="2700000" algn="tl">
                    <a:srgbClr val="000000">
                      <a:alpha val="43137"/>
                    </a:srgbClr>
                  </a:outerShdw>
                </a:effectLst>
              </a:rPr>
              <a:t>and</a:t>
            </a:r>
            <a:r>
              <a:rPr lang="en-US" sz="4400" b="1" dirty="0">
                <a:ln>
                  <a:solidFill>
                    <a:sysClr val="windowText" lastClr="000000"/>
                  </a:solidFill>
                </a:ln>
                <a:solidFill>
                  <a:schemeClr val="bg1"/>
                </a:solidFill>
                <a:effectLst>
                  <a:outerShdw blurRad="38100" dist="38100" dir="2700000" algn="tl">
                    <a:srgbClr val="000000">
                      <a:alpha val="43137"/>
                    </a:srgbClr>
                  </a:outerShdw>
                </a:effectLst>
              </a:rPr>
              <a:t> MAKE ALL THINGS NEW</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Context of the Bible</a:t>
            </a:r>
            <a:endParaRPr lang="en-US" sz="6600" dirty="0"/>
          </a:p>
        </p:txBody>
      </p:sp>
      <p:sp>
        <p:nvSpPr>
          <p:cNvPr id="3" name="Content Placeholder 2"/>
          <p:cNvSpPr>
            <a:spLocks noGrp="1"/>
          </p:cNvSpPr>
          <p:nvPr>
            <p:ph idx="1"/>
          </p:nvPr>
        </p:nvSpPr>
        <p:spPr>
          <a:xfrm>
            <a:off x="1752600" y="1752600"/>
            <a:ext cx="8915400" cy="5257800"/>
          </a:xfrm>
        </p:spPr>
        <p:txBody>
          <a:bodyPr>
            <a:normAutofit/>
          </a:bodyPr>
          <a:lstStyle/>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These stories are the scarlet thread of </a:t>
            </a:r>
            <a:r>
              <a:rPr lang="en-US" sz="4800" b="1" dirty="0">
                <a:ln>
                  <a:solidFill>
                    <a:sysClr val="windowText" lastClr="000000"/>
                  </a:solidFill>
                </a:ln>
                <a:solidFill>
                  <a:schemeClr val="bg1"/>
                </a:solidFill>
                <a:effectLst>
                  <a:outerShdw blurRad="38100" dist="38100" dir="2700000" algn="tl">
                    <a:srgbClr val="000000">
                      <a:alpha val="43137"/>
                    </a:srgbClr>
                  </a:outerShdw>
                </a:effectLst>
              </a:rPr>
              <a:t>GOD’S REDEMPTIVE WORK</a:t>
            </a:r>
            <a:r>
              <a:rPr lang="en-US" sz="4800" b="1" dirty="0">
                <a:ln>
                  <a:solidFill>
                    <a:sysClr val="windowText" lastClr="000000"/>
                  </a:solidFill>
                </a:ln>
                <a:solidFill>
                  <a:srgbClr val="FFFF00"/>
                </a:solidFill>
                <a:effectLst>
                  <a:outerShdw blurRad="38100" dist="38100" dir="2700000" algn="tl">
                    <a:srgbClr val="000000">
                      <a:alpha val="43137"/>
                    </a:srgbClr>
                  </a:outerShdw>
                </a:effectLst>
              </a:rPr>
              <a:t> throughout history</a:t>
            </a:r>
          </a:p>
          <a:p>
            <a:endParaRPr lang="en-US" sz="1200" b="1" dirty="0">
              <a:ln>
                <a:solidFill>
                  <a:sysClr val="windowText" lastClr="000000"/>
                </a:solidFill>
              </a:ln>
              <a:solidFill>
                <a:srgbClr val="FFFF00"/>
              </a:solidFill>
              <a:effectLst>
                <a:outerShdw blurRad="38100" dist="38100" dir="2700000" algn="tl">
                  <a:srgbClr val="000000">
                    <a:alpha val="43137"/>
                  </a:srgbClr>
                </a:outerShdw>
              </a:effectLst>
            </a:endParaRPr>
          </a:p>
          <a:p>
            <a:endParaRPr lang="en-US" sz="12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They culminate in </a:t>
            </a:r>
            <a:r>
              <a:rPr lang="en-US" sz="4800" b="1" dirty="0">
                <a:ln>
                  <a:solidFill>
                    <a:sysClr val="windowText" lastClr="000000"/>
                  </a:solidFill>
                </a:ln>
                <a:solidFill>
                  <a:schemeClr val="bg1"/>
                </a:solidFill>
                <a:effectLst>
                  <a:outerShdw blurRad="38100" dist="38100" dir="2700000" algn="tl">
                    <a:srgbClr val="000000">
                      <a:alpha val="43137"/>
                    </a:srgbClr>
                  </a:outerShdw>
                </a:effectLst>
              </a:rPr>
              <a:t>JESUS</a:t>
            </a:r>
            <a:r>
              <a:rPr lang="en-US" sz="4800" b="1" dirty="0">
                <a:ln>
                  <a:solidFill>
                    <a:sysClr val="windowText" lastClr="000000"/>
                  </a:solidFill>
                </a:ln>
                <a:solidFill>
                  <a:srgbClr val="FFFF00"/>
                </a:solidFill>
                <a:effectLst>
                  <a:outerShdw blurRad="38100" dist="38100" dir="2700000" algn="tl">
                    <a:srgbClr val="000000">
                      <a:alpha val="43137"/>
                    </a:srgbClr>
                  </a:outerShdw>
                </a:effectLst>
              </a:rPr>
              <a:t>: His life, death and resurrection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u="sng" dirty="0">
                <a:ln>
                  <a:solidFill>
                    <a:sysClr val="windowText" lastClr="000000"/>
                  </a:solidFill>
                </a:ln>
                <a:solidFill>
                  <a:srgbClr val="FFFF00"/>
                </a:solidFill>
                <a:effectLst>
                  <a:outerShdw blurRad="38100" dist="38100" dir="2700000" algn="tl">
                    <a:srgbClr val="000000">
                      <a:alpha val="43137"/>
                    </a:srgbClr>
                  </a:outerShdw>
                </a:effectLst>
              </a:rPr>
              <a:t>Results</a:t>
            </a:r>
          </a:p>
        </p:txBody>
      </p:sp>
      <p:sp>
        <p:nvSpPr>
          <p:cNvPr id="3" name="Content Placeholder 2"/>
          <p:cNvSpPr>
            <a:spLocks noGrp="1"/>
          </p:cNvSpPr>
          <p:nvPr>
            <p:ph idx="1"/>
          </p:nvPr>
        </p:nvSpPr>
        <p:spPr>
          <a:xfrm>
            <a:off x="1828800" y="1600200"/>
            <a:ext cx="8610600" cy="5257800"/>
          </a:xfrm>
        </p:spPr>
        <p:txBody>
          <a:bodyPr/>
          <a:lstStyle/>
          <a:p>
            <a:r>
              <a:rPr lang="en-US" sz="4400" b="1" dirty="0">
                <a:ln>
                  <a:solidFill>
                    <a:sysClr val="windowText" lastClr="000000"/>
                  </a:solidFill>
                </a:ln>
                <a:solidFill>
                  <a:srgbClr val="FFFF00"/>
                </a:solidFill>
                <a:effectLst>
                  <a:outerShdw blurRad="38100" dist="38100" dir="2700000" algn="tl">
                    <a:srgbClr val="000000">
                      <a:alpha val="43137"/>
                    </a:srgbClr>
                  </a:outerShdw>
                </a:effectLst>
              </a:rPr>
              <a:t>Because they chosen by God to be His people the  Jews grew to see themselves as superior to other peoples/races</a:t>
            </a:r>
          </a:p>
          <a:p>
            <a:pPr>
              <a:buNone/>
            </a:pPr>
            <a:endParaRPr lang="en-US" sz="12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400" b="1" dirty="0">
                <a:ln>
                  <a:solidFill>
                    <a:sysClr val="windowText" lastClr="000000"/>
                  </a:solidFill>
                </a:ln>
                <a:solidFill>
                  <a:srgbClr val="FFFF00"/>
                </a:solidFill>
                <a:effectLst>
                  <a:outerShdw blurRad="38100" dist="38100" dir="2700000" algn="tl">
                    <a:srgbClr val="000000">
                      <a:alpha val="43137"/>
                    </a:srgbClr>
                  </a:outerShdw>
                </a:effectLst>
              </a:rPr>
              <a:t>Many saw Gentiles as evil and odious – “cordwood for hellfire”</a:t>
            </a:r>
          </a:p>
          <a:p>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655</TotalTime>
  <Words>723</Words>
  <Application>Microsoft Macintosh PowerPoint</Application>
  <PresentationFormat>Widescreen</PresentationFormat>
  <Paragraphs>87</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GOD:</vt:lpstr>
      <vt:lpstr>I Can’t Get No Respect…</vt:lpstr>
      <vt:lpstr>This Means…</vt:lpstr>
      <vt:lpstr>God’s Great Rescue Plan: JESUS</vt:lpstr>
      <vt:lpstr>Context of the Bible</vt:lpstr>
      <vt:lpstr>Context of the Bible</vt:lpstr>
      <vt:lpstr>Context of the Bible</vt:lpstr>
      <vt:lpstr>Context of the Bible</vt:lpstr>
      <vt:lpstr>Results</vt:lpstr>
      <vt:lpstr>Was That a Problem?</vt:lpstr>
      <vt:lpstr>Was That a Problem?</vt:lpstr>
      <vt:lpstr>Jesus Spoke Against It</vt:lpstr>
      <vt:lpstr>PowerPoint Presentation</vt:lpstr>
      <vt:lpstr>PowerPoint Presentation</vt:lpstr>
      <vt:lpstr>PowerPoint Presentation</vt:lpstr>
      <vt:lpstr>Peter Had to Overcome It</vt:lpstr>
      <vt:lpstr>PowerPoint Presentation</vt:lpstr>
      <vt:lpstr>Paul Had to Oppose It</vt:lpstr>
      <vt:lpstr>Jesus Passed This Judgment on the Jewish Nation</vt:lpstr>
      <vt:lpstr>Our Application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dc:title>
  <dc:creator>Travis M Phillips</dc:creator>
  <cp:lastModifiedBy>Philip String</cp:lastModifiedBy>
  <cp:revision>64</cp:revision>
  <dcterms:created xsi:type="dcterms:W3CDTF">2024-08-16T15:41:54Z</dcterms:created>
  <dcterms:modified xsi:type="dcterms:W3CDTF">2024-08-18T13:53:06Z</dcterms:modified>
</cp:coreProperties>
</file>