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0" r:id="rId6"/>
    <p:sldId id="263" r:id="rId7"/>
    <p:sldId id="262" r:id="rId8"/>
    <p:sldId id="272" r:id="rId9"/>
    <p:sldId id="264" r:id="rId10"/>
    <p:sldId id="268" r:id="rId11"/>
    <p:sldId id="267" r:id="rId12"/>
    <p:sldId id="266" r:id="rId13"/>
    <p:sldId id="269" r:id="rId14"/>
    <p:sldId id="265"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25"/>
  </p:normalViewPr>
  <p:slideViewPr>
    <p:cSldViewPr>
      <p:cViewPr varScale="1">
        <p:scale>
          <a:sx n="112" d="100"/>
          <a:sy n="112" d="100"/>
        </p:scale>
        <p:origin x="720" y="17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9ABBBA5-0008-4C7B-B8AF-42CC4C669CF5}" type="datetimeFigureOut">
              <a:rPr lang="en-US" smtClean="0"/>
              <a:pPr/>
              <a:t>8/25/24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65755-7013-4BEB-8AA3-83963DA31A2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ABBBA5-0008-4C7B-B8AF-42CC4C669CF5}" type="datetimeFigureOut">
              <a:rPr lang="en-US" smtClean="0"/>
              <a:pPr/>
              <a:t>8/25/24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65755-7013-4BEB-8AA3-83963DA31A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ABBBA5-0008-4C7B-B8AF-42CC4C669CF5}" type="datetimeFigureOut">
              <a:rPr lang="en-US" smtClean="0"/>
              <a:pPr/>
              <a:t>8/25/24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65755-7013-4BEB-8AA3-83963DA31A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ABBBA5-0008-4C7B-B8AF-42CC4C669CF5}" type="datetimeFigureOut">
              <a:rPr lang="en-US" smtClean="0"/>
              <a:pPr/>
              <a:t>8/25/24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65755-7013-4BEB-8AA3-83963DA31A2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ABBBA5-0008-4C7B-B8AF-42CC4C669CF5}" type="datetimeFigureOut">
              <a:rPr lang="en-US" smtClean="0"/>
              <a:pPr/>
              <a:t>8/25/24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65755-7013-4BEB-8AA3-83963DA31A2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9ABBBA5-0008-4C7B-B8AF-42CC4C669CF5}" type="datetimeFigureOut">
              <a:rPr lang="en-US" smtClean="0"/>
              <a:pPr/>
              <a:t>8/25/24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A65755-7013-4BEB-8AA3-83963DA31A2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9ABBBA5-0008-4C7B-B8AF-42CC4C669CF5}" type="datetimeFigureOut">
              <a:rPr lang="en-US" smtClean="0"/>
              <a:pPr/>
              <a:t>8/25/24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A65755-7013-4BEB-8AA3-83963DA31A2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9ABBBA5-0008-4C7B-B8AF-42CC4C669CF5}" type="datetimeFigureOut">
              <a:rPr lang="en-US" smtClean="0"/>
              <a:pPr/>
              <a:t>8/25/24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A65755-7013-4BEB-8AA3-83963DA31A2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ABBBA5-0008-4C7B-B8AF-42CC4C669CF5}" type="datetimeFigureOut">
              <a:rPr lang="en-US" smtClean="0"/>
              <a:pPr/>
              <a:t>8/25/24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A65755-7013-4BEB-8AA3-83963DA31A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ABBBA5-0008-4C7B-B8AF-42CC4C669CF5}" type="datetimeFigureOut">
              <a:rPr lang="en-US" smtClean="0"/>
              <a:pPr/>
              <a:t>8/25/24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A65755-7013-4BEB-8AA3-83963DA31A2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ABBBA5-0008-4C7B-B8AF-42CC4C669CF5}" type="datetimeFigureOut">
              <a:rPr lang="en-US" smtClean="0"/>
              <a:pPr/>
              <a:t>8/25/24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A65755-7013-4BEB-8AA3-83963DA31A2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ABBBA5-0008-4C7B-B8AF-42CC4C669CF5}" type="datetimeFigureOut">
              <a:rPr lang="en-US" smtClean="0"/>
              <a:pPr/>
              <a:t>8/25/24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A65755-7013-4BEB-8AA3-83963DA31A2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568576"/>
            <a:ext cx="7772400" cy="1470025"/>
          </a:xfrm>
        </p:spPr>
        <p:txBody>
          <a:bodyPr>
            <a:noAutofit/>
          </a:bodyPr>
          <a:lstStyle/>
          <a:p>
            <a:r>
              <a:rPr lang="en-US" sz="7200" b="1" dirty="0">
                <a:ln>
                  <a:solidFill>
                    <a:sysClr val="windowText" lastClr="000000"/>
                  </a:solidFill>
                </a:ln>
                <a:solidFill>
                  <a:srgbClr val="FFFF00"/>
                </a:solidFill>
                <a:effectLst>
                  <a:outerShdw blurRad="38100" dist="38100" dir="2700000" algn="tl">
                    <a:srgbClr val="000000">
                      <a:alpha val="43137"/>
                    </a:srgbClr>
                  </a:outerShdw>
                </a:effectLst>
              </a:rPr>
              <a:t>The Sanctification of Suffering</a:t>
            </a:r>
          </a:p>
        </p:txBody>
      </p:sp>
      <p:sp>
        <p:nvSpPr>
          <p:cNvPr id="3" name="TextBox 2"/>
          <p:cNvSpPr txBox="1"/>
          <p:nvPr/>
        </p:nvSpPr>
        <p:spPr>
          <a:xfrm>
            <a:off x="2057400" y="6019800"/>
            <a:ext cx="8077200" cy="369332"/>
          </a:xfrm>
          <a:prstGeom prst="rect">
            <a:avLst/>
          </a:prstGeom>
          <a:noFill/>
        </p:spPr>
        <p:txBody>
          <a:bodyPr wrap="square" rtlCol="0">
            <a:spAutoFit/>
          </a:bodyPr>
          <a:lstStyle/>
          <a:p>
            <a:pPr algn="ctr"/>
            <a:r>
              <a:rPr lang="en-US" dirty="0"/>
              <a:t>Special Thanks to Joe </a:t>
            </a:r>
            <a:r>
              <a:rPr lang="en-US" dirty="0" err="1"/>
              <a:t>Scheumann</a:t>
            </a:r>
            <a:r>
              <a:rPr lang="en-US" dirty="0"/>
              <a:t> for his keen analysis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normAutofit/>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It’s Multifaceted</a:t>
            </a:r>
          </a:p>
        </p:txBody>
      </p:sp>
      <p:sp>
        <p:nvSpPr>
          <p:cNvPr id="3" name="Content Placeholder 2"/>
          <p:cNvSpPr>
            <a:spLocks noGrp="1"/>
          </p:cNvSpPr>
          <p:nvPr>
            <p:ph idx="1"/>
          </p:nvPr>
        </p:nvSpPr>
        <p:spPr>
          <a:xfrm>
            <a:off x="1524000" y="1219200"/>
            <a:ext cx="9144000" cy="5257800"/>
          </a:xfrm>
        </p:spPr>
        <p:txBody>
          <a:bodyPr>
            <a:normAutofit/>
          </a:bodyPr>
          <a:lstStyle/>
          <a:p>
            <a:pPr algn="ctr">
              <a:buNone/>
            </a:pPr>
            <a:r>
              <a:rPr lang="en-US" sz="4400" b="1" dirty="0">
                <a:ln>
                  <a:solidFill>
                    <a:sysClr val="windowText" lastClr="000000"/>
                  </a:solidFill>
                </a:ln>
                <a:solidFill>
                  <a:srgbClr val="FFFF00"/>
                </a:solidFill>
                <a:effectLst>
                  <a:outerShdw blurRad="38100" dist="38100" dir="2700000" algn="tl">
                    <a:srgbClr val="000000">
                      <a:alpha val="43137"/>
                    </a:srgbClr>
                  </a:outerShdw>
                </a:effectLst>
              </a:rPr>
              <a:t>Mental, Physical, Emotional and/or Spiritual</a:t>
            </a:r>
          </a:p>
          <a:p>
            <a:pPr algn="ctr">
              <a:buNone/>
            </a:pPr>
            <a:r>
              <a:rPr lang="en-US" sz="4800" b="1" i="1" dirty="0"/>
              <a:t>“…we are afflicted in every way, but not crushed; perplexed, but not despairing; persecuted, but not forsaken; struck down, but not destroyed…”  </a:t>
            </a:r>
            <a:r>
              <a:rPr lang="en-US" sz="4800" b="1" dirty="0"/>
              <a:t>(II Cor. 4:8-9)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normAutofit/>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It’s Communal</a:t>
            </a:r>
          </a:p>
        </p:txBody>
      </p:sp>
      <p:sp>
        <p:nvSpPr>
          <p:cNvPr id="3" name="Content Placeholder 2"/>
          <p:cNvSpPr>
            <a:spLocks noGrp="1"/>
          </p:cNvSpPr>
          <p:nvPr>
            <p:ph idx="1"/>
          </p:nvPr>
        </p:nvSpPr>
        <p:spPr>
          <a:xfrm>
            <a:off x="1524000" y="1143000"/>
            <a:ext cx="9144000" cy="5715000"/>
          </a:xfrm>
        </p:spPr>
        <p:txBody>
          <a:bodyPr>
            <a:normAutofit/>
          </a:bodyPr>
          <a:lstStyle/>
          <a:p>
            <a:pPr algn="ctr">
              <a:buNone/>
            </a:pPr>
            <a:r>
              <a:rPr lang="en-US" sz="4800" b="1" dirty="0">
                <a:ln>
                  <a:solidFill>
                    <a:sysClr val="windowText" lastClr="000000"/>
                  </a:solidFill>
                </a:ln>
                <a:solidFill>
                  <a:srgbClr val="FFFF00"/>
                </a:solidFill>
                <a:effectLst>
                  <a:outerShdw blurRad="38100" dist="38100" dir="2700000" algn="tl">
                    <a:srgbClr val="000000">
                      <a:alpha val="43137"/>
                    </a:srgbClr>
                  </a:outerShdw>
                </a:effectLst>
              </a:rPr>
              <a:t>We are one body in Christ Jesus</a:t>
            </a:r>
          </a:p>
          <a:p>
            <a:pPr algn="ctr">
              <a:buNone/>
            </a:pPr>
            <a:r>
              <a:rPr lang="en-US" sz="4800" b="1" i="1" dirty="0">
                <a:effectLst>
                  <a:outerShdw blurRad="38100" dist="38100" dir="2700000" algn="tl">
                    <a:srgbClr val="000000">
                      <a:alpha val="43137"/>
                    </a:srgbClr>
                  </a:outerShdw>
                </a:effectLst>
              </a:rPr>
              <a:t>“Rejoice with those who rejoice and weep with those who weep.” (Romans 12:15)</a:t>
            </a:r>
          </a:p>
          <a:p>
            <a:pPr algn="ctr">
              <a:buNone/>
            </a:pPr>
            <a:r>
              <a:rPr lang="en-US" sz="4800" b="1" i="1" dirty="0">
                <a:effectLst>
                  <a:outerShdw blurRad="38100" dist="38100" dir="2700000" algn="tl">
                    <a:srgbClr val="000000">
                      <a:alpha val="43137"/>
                    </a:srgbClr>
                  </a:outerShdw>
                </a:effectLst>
              </a:rPr>
              <a:t>“Bear one another’s burdens, and thus fulfill the law of Christ.” (Galatians 6:2)</a:t>
            </a:r>
            <a:endParaRPr lang="en-US" sz="4800" b="1"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43000"/>
          </a:xfrm>
        </p:spPr>
        <p:txBody>
          <a:bodyPr>
            <a:normAutofit/>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It Equips Us for Ministry</a:t>
            </a:r>
          </a:p>
        </p:txBody>
      </p:sp>
      <p:sp>
        <p:nvSpPr>
          <p:cNvPr id="3" name="Content Placeholder 2"/>
          <p:cNvSpPr>
            <a:spLocks noGrp="1"/>
          </p:cNvSpPr>
          <p:nvPr>
            <p:ph idx="1"/>
          </p:nvPr>
        </p:nvSpPr>
        <p:spPr>
          <a:xfrm>
            <a:off x="1524000" y="1295400"/>
            <a:ext cx="9144000" cy="5562600"/>
          </a:xfrm>
        </p:spPr>
        <p:txBody>
          <a:bodyPr>
            <a:normAutofit fontScale="92500"/>
          </a:bodyPr>
          <a:lstStyle/>
          <a:p>
            <a:pPr algn="ctr">
              <a:buNone/>
            </a:pPr>
            <a:r>
              <a:rPr lang="en-US" sz="5400" b="1" i="1" dirty="0"/>
              <a:t>“Blessed be… God… who comforts us in all our affliction so that we may be able to comfort those who are in any affliction with the comfort with which we ourselves are comforted by God.” </a:t>
            </a:r>
            <a:r>
              <a:rPr lang="en-US" sz="5400" b="1" dirty="0"/>
              <a:t>(II Corinthians 1:4)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0" y="228600"/>
            <a:ext cx="9144000" cy="6893242"/>
          </a:xfrm>
          <a:prstGeom prst="rect">
            <a:avLst/>
          </a:prstGeom>
          <a:noFill/>
        </p:spPr>
        <p:txBody>
          <a:bodyPr wrap="square" rtlCol="0">
            <a:spAutoFit/>
          </a:bodyPr>
          <a:lstStyle/>
          <a:p>
            <a:pPr algn="ctr" fontAlgn="base"/>
            <a:r>
              <a:rPr lang="en-US" sz="3200" b="1" dirty="0"/>
              <a:t>When you’ve passed through your own fiery trials, and found God to be true to what he says, you have real help to offer. </a:t>
            </a:r>
          </a:p>
          <a:p>
            <a:pPr algn="ctr" fontAlgn="base"/>
            <a:r>
              <a:rPr lang="en-US" sz="3200" b="1" dirty="0"/>
              <a:t>You have firsthand experience of both his sustaining grace and his purposeful design. </a:t>
            </a:r>
          </a:p>
          <a:p>
            <a:pPr algn="ctr" fontAlgn="base"/>
            <a:r>
              <a:rPr lang="en-US" sz="3200" b="1" dirty="0"/>
              <a:t>He has kept you through pain; he has reshaped you more into his image. . . . </a:t>
            </a:r>
          </a:p>
          <a:p>
            <a:pPr algn="ctr" fontAlgn="base"/>
            <a:r>
              <a:rPr lang="en-US" sz="3200" b="1" dirty="0"/>
              <a:t>What you are experiencing from God, you can give away in increasing measure to others. </a:t>
            </a:r>
          </a:p>
          <a:p>
            <a:pPr algn="ctr" fontAlgn="base"/>
            <a:r>
              <a:rPr lang="en-US" sz="3200" b="1" dirty="0"/>
              <a:t>You are learning both the tenderness and the clarity necessary to help sanctify another person’s deepest distress.</a:t>
            </a:r>
          </a:p>
          <a:p>
            <a:pPr algn="ctr" fontAlgn="base"/>
            <a:r>
              <a:rPr lang="en-US" sz="3200" b="1" dirty="0"/>
              <a:t> </a:t>
            </a:r>
            <a:r>
              <a:rPr lang="en-US" dirty="0"/>
              <a:t>(</a:t>
            </a:r>
            <a:r>
              <a:rPr lang="en-US" b="1" i="1" u="sng" dirty="0"/>
              <a:t>Suffering and the Sovereignty of God</a:t>
            </a:r>
            <a:r>
              <a:rPr lang="en-US" dirty="0"/>
              <a:t> by David </a:t>
            </a:r>
            <a:r>
              <a:rPr lang="en-US" dirty="0" err="1"/>
              <a:t>Powlison</a:t>
            </a:r>
            <a:r>
              <a:rPr lang="en-US" dirty="0"/>
              <a:t>)</a:t>
            </a:r>
          </a:p>
          <a:p>
            <a:pPr algn="ct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43000"/>
          </a:xfrm>
        </p:spPr>
        <p:txBody>
          <a:bodyPr>
            <a:normAutofit fontScale="90000"/>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It Preps Us for More Glory</a:t>
            </a:r>
          </a:p>
        </p:txBody>
      </p:sp>
      <p:sp>
        <p:nvSpPr>
          <p:cNvPr id="3" name="Content Placeholder 2"/>
          <p:cNvSpPr>
            <a:spLocks noGrp="1"/>
          </p:cNvSpPr>
          <p:nvPr>
            <p:ph idx="1"/>
          </p:nvPr>
        </p:nvSpPr>
        <p:spPr>
          <a:xfrm>
            <a:off x="1447800" y="1143000"/>
            <a:ext cx="9144000" cy="5562600"/>
          </a:xfrm>
        </p:spPr>
        <p:txBody>
          <a:bodyPr>
            <a:noAutofit/>
          </a:bodyPr>
          <a:lstStyle/>
          <a:p>
            <a:pPr algn="ctr">
              <a:buNone/>
            </a:pPr>
            <a:r>
              <a:rPr lang="en-US" sz="4000" b="1" i="1" dirty="0"/>
              <a:t>Therefore, we do not lose heart, but though our outer man is decaying, yet our inner man is being renewed day by day.  For momentary light affliction is producing for us an eternal weight of glory far beyond all comparison; while we look not at things visible and temporal, but the things that are invisible and eternal.” </a:t>
            </a:r>
            <a:r>
              <a:rPr lang="en-US" sz="4000" b="1" dirty="0"/>
              <a:t>(II Cor. 4:16-18)</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9144000" cy="1143000"/>
          </a:xfrm>
        </p:spPr>
        <p:txBody>
          <a:bodyPr>
            <a:normAutofit fontScale="90000"/>
          </a:bodyPr>
          <a:lstStyle/>
          <a:p>
            <a:r>
              <a:rPr lang="en-US" sz="6600" b="1" dirty="0">
                <a:ln>
                  <a:solidFill>
                    <a:schemeClr val="bg1"/>
                  </a:solidFill>
                </a:ln>
                <a:solidFill>
                  <a:srgbClr val="FFFF00"/>
                </a:solidFill>
                <a:effectLst>
                  <a:outerShdw blurRad="38100" dist="38100" dir="2700000" algn="tl">
                    <a:srgbClr val="000000">
                      <a:alpha val="43137"/>
                    </a:srgbClr>
                  </a:outerShdw>
                </a:effectLst>
              </a:rPr>
              <a:t>Suffering: God’s Multi-Tool</a:t>
            </a:r>
          </a:p>
        </p:txBody>
      </p:sp>
      <p:sp>
        <p:nvSpPr>
          <p:cNvPr id="3" name="Content Placeholder 2"/>
          <p:cNvSpPr>
            <a:spLocks noGrp="1"/>
          </p:cNvSpPr>
          <p:nvPr>
            <p:ph idx="1"/>
          </p:nvPr>
        </p:nvSpPr>
        <p:spPr>
          <a:xfrm>
            <a:off x="1905000" y="1600200"/>
            <a:ext cx="8763000" cy="5257800"/>
          </a:xfrm>
        </p:spPr>
        <p:txBody>
          <a:bodyPr/>
          <a:lstStyle/>
          <a:p>
            <a:r>
              <a:rPr lang="en-US" sz="4000" b="1" dirty="0">
                <a:ln>
                  <a:solidFill>
                    <a:schemeClr val="bg1"/>
                  </a:solidFill>
                </a:ln>
                <a:solidFill>
                  <a:srgbClr val="FFFF00"/>
                </a:solidFill>
                <a:effectLst>
                  <a:outerShdw blurRad="38100" dist="38100" dir="2700000" algn="tl">
                    <a:srgbClr val="000000">
                      <a:alpha val="43137"/>
                    </a:srgbClr>
                  </a:outerShdw>
                </a:effectLst>
              </a:rPr>
              <a:t>It helps us to choose God</a:t>
            </a:r>
          </a:p>
          <a:p>
            <a:r>
              <a:rPr lang="en-US" sz="4000" b="1" dirty="0">
                <a:ln>
                  <a:solidFill>
                    <a:schemeClr val="bg1"/>
                  </a:solidFill>
                </a:ln>
                <a:solidFill>
                  <a:srgbClr val="FFFF00"/>
                </a:solidFill>
                <a:effectLst>
                  <a:outerShdw blurRad="38100" dist="38100" dir="2700000" algn="tl">
                    <a:srgbClr val="000000">
                      <a:alpha val="43137"/>
                    </a:srgbClr>
                  </a:outerShdw>
                </a:effectLst>
              </a:rPr>
              <a:t>It comes to us in many ways</a:t>
            </a:r>
          </a:p>
          <a:p>
            <a:r>
              <a:rPr lang="en-US" sz="4000" b="1" dirty="0">
                <a:ln>
                  <a:solidFill>
                    <a:schemeClr val="bg1"/>
                  </a:solidFill>
                </a:ln>
                <a:solidFill>
                  <a:srgbClr val="FFFF00"/>
                </a:solidFill>
                <a:effectLst>
                  <a:outerShdw blurRad="38100" dist="38100" dir="2700000" algn="tl">
                    <a:srgbClr val="000000">
                      <a:alpha val="43137"/>
                    </a:srgbClr>
                  </a:outerShdw>
                </a:effectLst>
              </a:rPr>
              <a:t>It sands down our sharp edges</a:t>
            </a:r>
          </a:p>
          <a:p>
            <a:r>
              <a:rPr lang="en-US" sz="4000" b="1" dirty="0">
                <a:ln>
                  <a:solidFill>
                    <a:schemeClr val="bg1"/>
                  </a:solidFill>
                </a:ln>
                <a:solidFill>
                  <a:srgbClr val="FFFF00"/>
                </a:solidFill>
                <a:effectLst>
                  <a:outerShdw blurRad="38100" dist="38100" dir="2700000" algn="tl">
                    <a:srgbClr val="000000">
                      <a:alpha val="43137"/>
                    </a:srgbClr>
                  </a:outerShdw>
                </a:effectLst>
              </a:rPr>
              <a:t>It makes us more like Jesus</a:t>
            </a:r>
          </a:p>
          <a:p>
            <a:r>
              <a:rPr lang="en-US" sz="4000" b="1" dirty="0">
                <a:ln>
                  <a:solidFill>
                    <a:schemeClr val="bg1"/>
                  </a:solidFill>
                </a:ln>
                <a:solidFill>
                  <a:srgbClr val="FFFF00"/>
                </a:solidFill>
                <a:effectLst>
                  <a:outerShdw blurRad="38100" dist="38100" dir="2700000" algn="tl">
                    <a:srgbClr val="000000">
                      <a:alpha val="43137"/>
                    </a:srgbClr>
                  </a:outerShdw>
                </a:effectLst>
              </a:rPr>
              <a:t>It equips us to serve others who hurt</a:t>
            </a:r>
          </a:p>
          <a:p>
            <a:r>
              <a:rPr lang="en-US" sz="4000" b="1" dirty="0">
                <a:ln>
                  <a:solidFill>
                    <a:schemeClr val="bg1"/>
                  </a:solidFill>
                </a:ln>
                <a:solidFill>
                  <a:srgbClr val="FFFF00"/>
                </a:solidFill>
                <a:effectLst>
                  <a:outerShdw blurRad="38100" dist="38100" dir="2700000" algn="tl">
                    <a:srgbClr val="000000">
                      <a:alpha val="43137"/>
                    </a:srgbClr>
                  </a:outerShdw>
                </a:effectLst>
              </a:rPr>
              <a:t>It brings us eternal glory</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524000" y="2362200"/>
            <a:ext cx="3429000" cy="4495800"/>
          </a:xfrm>
          <a:prstGeom prst="rect">
            <a:avLst/>
          </a:prstGeom>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7543800" y="2348345"/>
            <a:ext cx="3124200" cy="4495800"/>
          </a:xfrm>
          <a:prstGeom prst="rect">
            <a:avLst/>
          </a:prstGeom>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lus 10"/>
          <p:cNvSpPr/>
          <p:nvPr/>
        </p:nvSpPr>
        <p:spPr>
          <a:xfrm>
            <a:off x="4495800" y="914400"/>
            <a:ext cx="3505200" cy="3733800"/>
          </a:xfrm>
          <a:prstGeom prst="mathPlus">
            <a:avLst/>
          </a:prstGeom>
          <a:solidFill>
            <a:schemeClr val="bg1"/>
          </a:solidFill>
          <a:ln>
            <a:solidFill>
              <a:schemeClr val="bg1"/>
            </a:solid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825835" y="4191000"/>
            <a:ext cx="838200" cy="1143000"/>
          </a:xfrm>
          <a:prstGeom prst="rect">
            <a:avLst/>
          </a:prstGeom>
          <a:solidFill>
            <a:schemeClr val="bg1"/>
          </a:solidFill>
          <a:ln>
            <a:solidFill>
              <a:schemeClr val="bg1"/>
            </a:solid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2"/>
          <p:cNvSpPr>
            <a:spLocks noGrp="1"/>
          </p:cNvSpPr>
          <p:nvPr>
            <p:ph type="title"/>
          </p:nvPr>
        </p:nvSpPr>
        <p:spPr>
          <a:xfrm>
            <a:off x="1981200" y="0"/>
            <a:ext cx="8229600" cy="1143000"/>
          </a:xfrm>
        </p:spPr>
        <p:txBody>
          <a:bodyPr/>
          <a:lstStyle/>
          <a:p>
            <a:r>
              <a:rPr lang="en-US" b="1" dirty="0">
                <a:solidFill>
                  <a:srgbClr val="FFFF00"/>
                </a:solidFill>
              </a:rPr>
              <a:t>God’s Great Rescue Plan</a:t>
            </a:r>
          </a:p>
        </p:txBody>
      </p:sp>
      <p:sp>
        <p:nvSpPr>
          <p:cNvPr id="14" name="Rectangle 13"/>
          <p:cNvSpPr/>
          <p:nvPr/>
        </p:nvSpPr>
        <p:spPr>
          <a:xfrm>
            <a:off x="2235072" y="1828801"/>
            <a:ext cx="2184529" cy="584775"/>
          </a:xfrm>
          <a:prstGeom prst="rect">
            <a:avLst/>
          </a:prstGeom>
        </p:spPr>
        <p:txBody>
          <a:bodyPr wrap="square">
            <a:spAutoFit/>
          </a:bodyPr>
          <a:lstStyle/>
          <a:p>
            <a:r>
              <a:rPr lang="en-US" sz="3200" b="1" u="sng" dirty="0">
                <a:solidFill>
                  <a:srgbClr val="FFFF00"/>
                </a:solidFill>
              </a:rPr>
              <a:t>Fallen Man</a:t>
            </a:r>
          </a:p>
        </p:txBody>
      </p:sp>
      <p:sp>
        <p:nvSpPr>
          <p:cNvPr id="15" name="Rectangle 14"/>
          <p:cNvSpPr/>
          <p:nvPr/>
        </p:nvSpPr>
        <p:spPr>
          <a:xfrm>
            <a:off x="8717396" y="1752601"/>
            <a:ext cx="886781" cy="584775"/>
          </a:xfrm>
          <a:prstGeom prst="rect">
            <a:avLst/>
          </a:prstGeom>
        </p:spPr>
        <p:txBody>
          <a:bodyPr wrap="none">
            <a:spAutoFit/>
          </a:bodyPr>
          <a:lstStyle/>
          <a:p>
            <a:r>
              <a:rPr lang="en-US" sz="3200" b="1" u="sng" dirty="0">
                <a:solidFill>
                  <a:srgbClr val="FFFF00"/>
                </a:solidFill>
              </a:rPr>
              <a:t>God</a:t>
            </a:r>
          </a:p>
        </p:txBody>
      </p:sp>
      <p:sp>
        <p:nvSpPr>
          <p:cNvPr id="17" name="TextBox 16"/>
          <p:cNvSpPr txBox="1"/>
          <p:nvPr/>
        </p:nvSpPr>
        <p:spPr>
          <a:xfrm>
            <a:off x="1981200" y="3124201"/>
            <a:ext cx="2667000" cy="584775"/>
          </a:xfrm>
          <a:prstGeom prst="rect">
            <a:avLst/>
          </a:prstGeom>
          <a:noFill/>
        </p:spPr>
        <p:txBody>
          <a:bodyPr wrap="square" rtlCol="0">
            <a:spAutoFit/>
          </a:bodyPr>
          <a:lstStyle/>
          <a:p>
            <a:endParaRPr lang="en-US" sz="3200" dirty="0"/>
          </a:p>
        </p:txBody>
      </p:sp>
      <p:sp>
        <p:nvSpPr>
          <p:cNvPr id="18" name="TextBox 17"/>
          <p:cNvSpPr txBox="1"/>
          <p:nvPr/>
        </p:nvSpPr>
        <p:spPr>
          <a:xfrm>
            <a:off x="2057400" y="2819400"/>
            <a:ext cx="2514600" cy="3046988"/>
          </a:xfrm>
          <a:prstGeom prst="rect">
            <a:avLst/>
          </a:prstGeom>
          <a:noFill/>
        </p:spPr>
        <p:txBody>
          <a:bodyPr wrap="square" rtlCol="0">
            <a:spAutoFit/>
          </a:bodyPr>
          <a:lstStyle/>
          <a:p>
            <a:pPr>
              <a:buFont typeface="Arial" pitchFamily="34" charset="0"/>
              <a:buChar char="•"/>
            </a:pPr>
            <a:r>
              <a:rPr lang="en-US" sz="3200" b="1" dirty="0">
                <a:solidFill>
                  <a:schemeClr val="bg1"/>
                </a:solidFill>
              </a:rPr>
              <a:t>  Fallen</a:t>
            </a:r>
          </a:p>
          <a:p>
            <a:pPr>
              <a:buFont typeface="Arial" pitchFamily="34" charset="0"/>
              <a:buChar char="•"/>
            </a:pPr>
            <a:r>
              <a:rPr lang="en-US" sz="3200" b="1" dirty="0">
                <a:solidFill>
                  <a:schemeClr val="bg1"/>
                </a:solidFill>
              </a:rPr>
              <a:t>  Sinful </a:t>
            </a:r>
          </a:p>
          <a:p>
            <a:pPr>
              <a:buFont typeface="Arial" pitchFamily="34" charset="0"/>
              <a:buChar char="•"/>
            </a:pPr>
            <a:r>
              <a:rPr lang="en-US" sz="3200" b="1" dirty="0">
                <a:solidFill>
                  <a:schemeClr val="bg1"/>
                </a:solidFill>
              </a:rPr>
              <a:t>  Helpless</a:t>
            </a:r>
          </a:p>
          <a:p>
            <a:pPr>
              <a:buFont typeface="Arial" pitchFamily="34" charset="0"/>
              <a:buChar char="•"/>
            </a:pPr>
            <a:r>
              <a:rPr lang="en-US" sz="3200" b="1" dirty="0">
                <a:solidFill>
                  <a:schemeClr val="bg1"/>
                </a:solidFill>
              </a:rPr>
              <a:t>  Mortal</a:t>
            </a:r>
          </a:p>
          <a:p>
            <a:pPr>
              <a:buFont typeface="Arial" pitchFamily="34" charset="0"/>
              <a:buChar char="•"/>
            </a:pPr>
            <a:r>
              <a:rPr lang="en-US" sz="3200" b="1" dirty="0">
                <a:solidFill>
                  <a:schemeClr val="bg1"/>
                </a:solidFill>
              </a:rPr>
              <a:t>  Selfish</a:t>
            </a:r>
          </a:p>
          <a:p>
            <a:pPr>
              <a:buFont typeface="Arial" pitchFamily="34" charset="0"/>
              <a:buChar char="•"/>
            </a:pPr>
            <a:r>
              <a:rPr lang="en-US" sz="3200" b="1" dirty="0">
                <a:solidFill>
                  <a:schemeClr val="bg1"/>
                </a:solidFill>
              </a:rPr>
              <a:t>  Death</a:t>
            </a:r>
          </a:p>
        </p:txBody>
      </p:sp>
      <p:sp>
        <p:nvSpPr>
          <p:cNvPr id="19" name="TextBox 18"/>
          <p:cNvSpPr txBox="1"/>
          <p:nvPr/>
        </p:nvSpPr>
        <p:spPr>
          <a:xfrm>
            <a:off x="8001000" y="2819400"/>
            <a:ext cx="2286000" cy="3046988"/>
          </a:xfrm>
          <a:prstGeom prst="rect">
            <a:avLst/>
          </a:prstGeom>
          <a:noFill/>
        </p:spPr>
        <p:txBody>
          <a:bodyPr wrap="square" rtlCol="0">
            <a:spAutoFit/>
          </a:bodyPr>
          <a:lstStyle/>
          <a:p>
            <a:pPr>
              <a:buFont typeface="Arial" pitchFamily="34" charset="0"/>
              <a:buChar char="•"/>
            </a:pPr>
            <a:r>
              <a:rPr lang="en-US" sz="3200" b="1" dirty="0">
                <a:solidFill>
                  <a:schemeClr val="bg1"/>
                </a:solidFill>
              </a:rPr>
              <a:t>  Holy</a:t>
            </a:r>
          </a:p>
          <a:p>
            <a:pPr>
              <a:buFont typeface="Arial" pitchFamily="34" charset="0"/>
              <a:buChar char="•"/>
            </a:pPr>
            <a:r>
              <a:rPr lang="en-US" sz="3200" b="1" dirty="0">
                <a:solidFill>
                  <a:schemeClr val="bg1"/>
                </a:solidFill>
              </a:rPr>
              <a:t>  Sinless</a:t>
            </a:r>
          </a:p>
          <a:p>
            <a:pPr>
              <a:buFont typeface="Arial" pitchFamily="34" charset="0"/>
              <a:buChar char="•"/>
            </a:pPr>
            <a:r>
              <a:rPr lang="en-US" sz="3200" b="1" dirty="0">
                <a:solidFill>
                  <a:schemeClr val="bg1"/>
                </a:solidFill>
              </a:rPr>
              <a:t>  Able</a:t>
            </a:r>
          </a:p>
          <a:p>
            <a:pPr>
              <a:buFont typeface="Arial" pitchFamily="34" charset="0"/>
              <a:buChar char="•"/>
            </a:pPr>
            <a:r>
              <a:rPr lang="en-US" sz="3200" b="1" dirty="0">
                <a:solidFill>
                  <a:schemeClr val="bg1"/>
                </a:solidFill>
              </a:rPr>
              <a:t>  Immortal</a:t>
            </a:r>
          </a:p>
          <a:p>
            <a:pPr>
              <a:buFont typeface="Arial" pitchFamily="34" charset="0"/>
              <a:buChar char="•"/>
            </a:pPr>
            <a:r>
              <a:rPr lang="en-US" sz="3200" b="1" dirty="0">
                <a:solidFill>
                  <a:schemeClr val="bg1"/>
                </a:solidFill>
              </a:rPr>
              <a:t>  Love</a:t>
            </a:r>
          </a:p>
          <a:p>
            <a:pPr>
              <a:buFont typeface="Arial" pitchFamily="34" charset="0"/>
              <a:buChar char="•"/>
            </a:pPr>
            <a:r>
              <a:rPr lang="en-US" sz="3200" b="1" dirty="0">
                <a:solidFill>
                  <a:schemeClr val="bg1"/>
                </a:solidFill>
              </a:rPr>
              <a:t>  Life</a:t>
            </a:r>
          </a:p>
        </p:txBody>
      </p:sp>
      <p:sp>
        <p:nvSpPr>
          <p:cNvPr id="21" name="Right Arrow 20"/>
          <p:cNvSpPr/>
          <p:nvPr/>
        </p:nvSpPr>
        <p:spPr>
          <a:xfrm rot="10800000">
            <a:off x="5029200" y="1600201"/>
            <a:ext cx="3200400" cy="609600"/>
          </a:xfrm>
          <a:prstGeom prst="rightArrow">
            <a:avLst/>
          </a:prstGeom>
          <a:solidFill>
            <a:srgbClr val="FFFF00"/>
          </a:solidFill>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5867400" y="1711035"/>
            <a:ext cx="2743200" cy="369332"/>
          </a:xfrm>
          <a:prstGeom prst="rect">
            <a:avLst/>
          </a:prstGeom>
          <a:noFill/>
        </p:spPr>
        <p:txBody>
          <a:bodyPr wrap="square" rtlCol="0">
            <a:spAutoFit/>
          </a:bodyPr>
          <a:lstStyle/>
          <a:p>
            <a:r>
              <a:rPr lang="en-US" b="1" dirty="0" err="1">
                <a:solidFill>
                  <a:schemeClr val="bg1"/>
                </a:solidFill>
              </a:rPr>
              <a:t>Prevenient</a:t>
            </a:r>
            <a:r>
              <a:rPr lang="en-US" b="1" dirty="0">
                <a:solidFill>
                  <a:schemeClr val="bg1"/>
                </a:solidFill>
              </a:rPr>
              <a:t> Grace</a:t>
            </a:r>
          </a:p>
        </p:txBody>
      </p:sp>
      <p:sp useBgFill="1">
        <p:nvSpPr>
          <p:cNvPr id="23" name="TextBox 22"/>
          <p:cNvSpPr txBox="1"/>
          <p:nvPr/>
        </p:nvSpPr>
        <p:spPr>
          <a:xfrm>
            <a:off x="5257800" y="5486400"/>
            <a:ext cx="2057400" cy="1077218"/>
          </a:xfrm>
          <a:prstGeom prst="rect">
            <a:avLst/>
          </a:prstGeom>
        </p:spPr>
        <p:txBody>
          <a:bodyPr wrap="square" rtlCol="0">
            <a:spAutoFit/>
          </a:bodyPr>
          <a:lstStyle/>
          <a:p>
            <a:pPr algn="ctr"/>
            <a:r>
              <a:rPr lang="en-US" sz="3200" b="1" dirty="0">
                <a:solidFill>
                  <a:schemeClr val="bg1"/>
                </a:solidFill>
              </a:rPr>
              <a:t>Payment for Sin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524000" y="2362200"/>
            <a:ext cx="3429000" cy="4495800"/>
          </a:xfrm>
          <a:prstGeom prst="rect">
            <a:avLst/>
          </a:prstGeom>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543800" y="2348345"/>
            <a:ext cx="3124200" cy="4495800"/>
          </a:xfrm>
          <a:prstGeom prst="rect">
            <a:avLst/>
          </a:prstGeom>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p:cNvSpPr>
            <a:spLocks noGrp="1"/>
          </p:cNvSpPr>
          <p:nvPr>
            <p:ph type="title"/>
          </p:nvPr>
        </p:nvSpPr>
        <p:spPr>
          <a:xfrm>
            <a:off x="1524000" y="0"/>
            <a:ext cx="9144000" cy="1143000"/>
          </a:xfrm>
        </p:spPr>
        <p:txBody>
          <a:bodyPr>
            <a:noAutofit/>
          </a:bodyPr>
          <a:lstStyle/>
          <a:p>
            <a:r>
              <a:rPr lang="en-US" sz="5400" b="1" dirty="0">
                <a:solidFill>
                  <a:srgbClr val="FFFF00"/>
                </a:solidFill>
              </a:rPr>
              <a:t>The Book Ends of History</a:t>
            </a:r>
          </a:p>
        </p:txBody>
      </p:sp>
      <p:sp>
        <p:nvSpPr>
          <p:cNvPr id="7" name="TextBox 6"/>
          <p:cNvSpPr txBox="1"/>
          <p:nvPr/>
        </p:nvSpPr>
        <p:spPr>
          <a:xfrm>
            <a:off x="2667000" y="1676401"/>
            <a:ext cx="1600200" cy="769441"/>
          </a:xfrm>
          <a:prstGeom prst="rect">
            <a:avLst/>
          </a:prstGeom>
          <a:noFill/>
        </p:spPr>
        <p:txBody>
          <a:bodyPr wrap="square" rtlCol="0">
            <a:spAutoFit/>
          </a:bodyPr>
          <a:lstStyle/>
          <a:p>
            <a:r>
              <a:rPr lang="en-US" sz="4400" b="1" u="sng" dirty="0">
                <a:solidFill>
                  <a:srgbClr val="FFFF00"/>
                </a:solidFill>
              </a:rPr>
              <a:t>Eden</a:t>
            </a:r>
          </a:p>
        </p:txBody>
      </p:sp>
      <p:sp>
        <p:nvSpPr>
          <p:cNvPr id="8" name="TextBox 7"/>
          <p:cNvSpPr txBox="1"/>
          <p:nvPr/>
        </p:nvSpPr>
        <p:spPr>
          <a:xfrm>
            <a:off x="8229600" y="1676401"/>
            <a:ext cx="2057400" cy="769441"/>
          </a:xfrm>
          <a:prstGeom prst="rect">
            <a:avLst/>
          </a:prstGeom>
          <a:noFill/>
        </p:spPr>
        <p:txBody>
          <a:bodyPr wrap="square" rtlCol="0">
            <a:spAutoFit/>
          </a:bodyPr>
          <a:lstStyle/>
          <a:p>
            <a:r>
              <a:rPr lang="en-US" sz="4400" b="1" u="sng" dirty="0">
                <a:solidFill>
                  <a:srgbClr val="FFFF00"/>
                </a:solidFill>
              </a:rPr>
              <a:t>Heaven</a:t>
            </a:r>
          </a:p>
        </p:txBody>
      </p:sp>
      <p:sp>
        <p:nvSpPr>
          <p:cNvPr id="13" name="TextBox 12"/>
          <p:cNvSpPr txBox="1"/>
          <p:nvPr/>
        </p:nvSpPr>
        <p:spPr>
          <a:xfrm>
            <a:off x="4599710" y="2590801"/>
            <a:ext cx="3276600" cy="3693319"/>
          </a:xfrm>
          <a:prstGeom prst="rect">
            <a:avLst/>
          </a:prstGeom>
          <a:noFill/>
        </p:spPr>
        <p:txBody>
          <a:bodyPr wrap="square" rtlCol="0">
            <a:spAutoFit/>
          </a:bodyPr>
          <a:lstStyle/>
          <a:p>
            <a:pPr algn="ctr"/>
            <a:endParaRPr lang="en-US" sz="1600" b="1" dirty="0">
              <a:solidFill>
                <a:schemeClr val="bg1"/>
              </a:solidFill>
            </a:endParaRPr>
          </a:p>
          <a:p>
            <a:pPr algn="ctr"/>
            <a:r>
              <a:rPr lang="en-US" sz="4400" b="1" dirty="0">
                <a:solidFill>
                  <a:schemeClr val="bg1"/>
                </a:solidFill>
              </a:rPr>
              <a:t>SEPARATION</a:t>
            </a:r>
          </a:p>
          <a:p>
            <a:pPr algn="ctr"/>
            <a:endParaRPr lang="en-US" sz="3200" b="1" dirty="0">
              <a:solidFill>
                <a:schemeClr val="bg1"/>
              </a:solidFill>
            </a:endParaRPr>
          </a:p>
          <a:p>
            <a:pPr algn="ctr"/>
            <a:r>
              <a:rPr lang="en-US" sz="4400" b="1" dirty="0">
                <a:ln>
                  <a:solidFill>
                    <a:sysClr val="windowText" lastClr="000000"/>
                  </a:solidFill>
                </a:ln>
                <a:solidFill>
                  <a:srgbClr val="FF0000"/>
                </a:solidFill>
                <a:effectLst>
                  <a:outerShdw blurRad="38100" dist="38100" dir="2700000" algn="tl">
                    <a:srgbClr val="000000">
                      <a:alpha val="43137"/>
                    </a:srgbClr>
                  </a:outerShdw>
                </a:effectLst>
              </a:rPr>
              <a:t>SUFFERING</a:t>
            </a:r>
          </a:p>
          <a:p>
            <a:pPr algn="ctr"/>
            <a:endParaRPr lang="en-US" sz="3200" b="1" dirty="0">
              <a:solidFill>
                <a:schemeClr val="bg1"/>
              </a:solidFill>
            </a:endParaRPr>
          </a:p>
          <a:p>
            <a:pPr algn="ctr"/>
            <a:r>
              <a:rPr lang="en-US" sz="6600" b="1" dirty="0">
                <a:solidFill>
                  <a:schemeClr val="bg1"/>
                </a:solidFill>
              </a:rPr>
              <a:t>DEATH</a:t>
            </a:r>
          </a:p>
        </p:txBody>
      </p:sp>
      <p:sp>
        <p:nvSpPr>
          <p:cNvPr id="14" name="TextBox 13"/>
          <p:cNvSpPr txBox="1"/>
          <p:nvPr/>
        </p:nvSpPr>
        <p:spPr>
          <a:xfrm>
            <a:off x="2057400" y="2362200"/>
            <a:ext cx="2667000" cy="4308872"/>
          </a:xfrm>
          <a:prstGeom prst="rect">
            <a:avLst/>
          </a:prstGeom>
          <a:noFill/>
        </p:spPr>
        <p:txBody>
          <a:bodyPr wrap="square" rtlCol="0">
            <a:spAutoFit/>
          </a:bodyPr>
          <a:lstStyle/>
          <a:p>
            <a:pPr lvl="1"/>
            <a:endParaRPr lang="en-US" sz="3200" b="1" dirty="0">
              <a:solidFill>
                <a:schemeClr val="bg1"/>
              </a:solidFill>
            </a:endParaRPr>
          </a:p>
          <a:p>
            <a:pPr>
              <a:buFont typeface="Arial" pitchFamily="34" charset="0"/>
              <a:buChar char="•"/>
            </a:pPr>
            <a:r>
              <a:rPr lang="en-US" sz="3200" b="1" dirty="0">
                <a:solidFill>
                  <a:schemeClr val="bg1"/>
                </a:solidFill>
              </a:rPr>
              <a:t>  A</a:t>
            </a:r>
          </a:p>
          <a:p>
            <a:pPr>
              <a:buFont typeface="Arial" pitchFamily="34" charset="0"/>
              <a:buChar char="•"/>
            </a:pPr>
            <a:r>
              <a:rPr lang="en-US" sz="3200" b="1" dirty="0">
                <a:solidFill>
                  <a:schemeClr val="bg1"/>
                </a:solidFill>
              </a:rPr>
              <a:t>  Garden</a:t>
            </a:r>
          </a:p>
          <a:p>
            <a:pPr>
              <a:buFont typeface="Arial" pitchFamily="34" charset="0"/>
              <a:buChar char="•"/>
            </a:pPr>
            <a:r>
              <a:rPr lang="en-US" sz="3200" b="1" dirty="0">
                <a:solidFill>
                  <a:schemeClr val="bg1"/>
                </a:solidFill>
              </a:rPr>
              <a:t>  Paradise</a:t>
            </a:r>
          </a:p>
          <a:p>
            <a:pPr>
              <a:buFont typeface="Arial" pitchFamily="34" charset="0"/>
              <a:buChar char="•"/>
            </a:pPr>
            <a:r>
              <a:rPr lang="en-US" sz="3200" b="1" dirty="0">
                <a:solidFill>
                  <a:schemeClr val="bg1"/>
                </a:solidFill>
              </a:rPr>
              <a:t>  Made for</a:t>
            </a:r>
          </a:p>
          <a:p>
            <a:pPr>
              <a:buFont typeface="Arial" pitchFamily="34" charset="0"/>
              <a:buChar char="•"/>
            </a:pPr>
            <a:r>
              <a:rPr lang="en-US" sz="3200" b="1" dirty="0">
                <a:solidFill>
                  <a:schemeClr val="bg1"/>
                </a:solidFill>
              </a:rPr>
              <a:t>  Humanity</a:t>
            </a:r>
          </a:p>
          <a:p>
            <a:pPr>
              <a:buFont typeface="Arial" pitchFamily="34" charset="0"/>
              <a:buChar char="•"/>
            </a:pPr>
            <a:r>
              <a:rPr lang="en-US" sz="3200" b="1" dirty="0">
                <a:solidFill>
                  <a:schemeClr val="bg1"/>
                </a:solidFill>
              </a:rPr>
              <a:t>  By </a:t>
            </a:r>
          </a:p>
          <a:p>
            <a:pPr>
              <a:buFont typeface="Arial" pitchFamily="34" charset="0"/>
              <a:buChar char="•"/>
            </a:pPr>
            <a:r>
              <a:rPr lang="en-US" sz="3200" b="1" dirty="0">
                <a:solidFill>
                  <a:schemeClr val="bg1"/>
                </a:solidFill>
              </a:rPr>
              <a:t>  God</a:t>
            </a:r>
          </a:p>
          <a:p>
            <a:pPr>
              <a:buFont typeface="Arial" pitchFamily="34" charset="0"/>
              <a:buChar char="•"/>
            </a:pPr>
            <a:r>
              <a:rPr lang="en-US" dirty="0"/>
              <a:t>   </a:t>
            </a:r>
          </a:p>
        </p:txBody>
      </p:sp>
      <p:sp>
        <p:nvSpPr>
          <p:cNvPr id="15" name="TextBox 14"/>
          <p:cNvSpPr txBox="1"/>
          <p:nvPr/>
        </p:nvSpPr>
        <p:spPr>
          <a:xfrm>
            <a:off x="8077200" y="2861370"/>
            <a:ext cx="2362200" cy="3539430"/>
          </a:xfrm>
          <a:prstGeom prst="rect">
            <a:avLst/>
          </a:prstGeom>
          <a:noFill/>
        </p:spPr>
        <p:txBody>
          <a:bodyPr wrap="square" rtlCol="0">
            <a:spAutoFit/>
          </a:bodyPr>
          <a:lstStyle/>
          <a:p>
            <a:pPr>
              <a:buFont typeface="Arial" pitchFamily="34" charset="0"/>
              <a:buChar char="•"/>
            </a:pPr>
            <a:r>
              <a:rPr lang="en-US" sz="3200" b="1" dirty="0">
                <a:solidFill>
                  <a:schemeClr val="bg1"/>
                </a:solidFill>
              </a:rPr>
              <a:t>  A</a:t>
            </a:r>
          </a:p>
          <a:p>
            <a:pPr>
              <a:buFont typeface="Arial" pitchFamily="34" charset="0"/>
              <a:buChar char="•"/>
            </a:pPr>
            <a:r>
              <a:rPr lang="en-US" sz="3200" b="1" dirty="0">
                <a:solidFill>
                  <a:schemeClr val="bg1"/>
                </a:solidFill>
              </a:rPr>
              <a:t>  Heavenly</a:t>
            </a:r>
          </a:p>
          <a:p>
            <a:pPr>
              <a:buFont typeface="Arial" pitchFamily="34" charset="0"/>
              <a:buChar char="•"/>
            </a:pPr>
            <a:r>
              <a:rPr lang="en-US" sz="3200" b="1" dirty="0">
                <a:solidFill>
                  <a:schemeClr val="bg1"/>
                </a:solidFill>
              </a:rPr>
              <a:t>  Paradise</a:t>
            </a:r>
          </a:p>
          <a:p>
            <a:pPr>
              <a:buFont typeface="Arial" pitchFamily="34" charset="0"/>
              <a:buChar char="•"/>
            </a:pPr>
            <a:r>
              <a:rPr lang="en-US" sz="3200" b="1" dirty="0">
                <a:solidFill>
                  <a:schemeClr val="bg1"/>
                </a:solidFill>
              </a:rPr>
              <a:t>  Prepared</a:t>
            </a:r>
          </a:p>
          <a:p>
            <a:pPr>
              <a:buFont typeface="Arial" pitchFamily="34" charset="0"/>
              <a:buChar char="•"/>
            </a:pPr>
            <a:r>
              <a:rPr lang="en-US" sz="3200" b="1" dirty="0">
                <a:solidFill>
                  <a:schemeClr val="bg1"/>
                </a:solidFill>
              </a:rPr>
              <a:t>  For Us</a:t>
            </a:r>
          </a:p>
          <a:p>
            <a:pPr>
              <a:buFont typeface="Arial" pitchFamily="34" charset="0"/>
              <a:buChar char="•"/>
            </a:pPr>
            <a:r>
              <a:rPr lang="en-US" sz="3200" b="1" dirty="0">
                <a:solidFill>
                  <a:schemeClr val="bg1"/>
                </a:solidFill>
              </a:rPr>
              <a:t>  By</a:t>
            </a:r>
          </a:p>
          <a:p>
            <a:pPr>
              <a:buFont typeface="Arial" pitchFamily="34" charset="0"/>
              <a:buChar char="•"/>
            </a:pPr>
            <a:r>
              <a:rPr lang="en-US" sz="3200" b="1" dirty="0">
                <a:solidFill>
                  <a:schemeClr val="bg1"/>
                </a:solidFill>
              </a:rPr>
              <a:t>  Jesus</a:t>
            </a:r>
          </a:p>
        </p:txBody>
      </p:sp>
      <p:sp>
        <p:nvSpPr>
          <p:cNvPr id="11" name="TextBox 10"/>
          <p:cNvSpPr txBox="1"/>
          <p:nvPr/>
        </p:nvSpPr>
        <p:spPr>
          <a:xfrm>
            <a:off x="5181600" y="1143000"/>
            <a:ext cx="2133600" cy="1569660"/>
          </a:xfrm>
          <a:prstGeom prst="rect">
            <a:avLst/>
          </a:prstGeom>
          <a:noFill/>
        </p:spPr>
        <p:txBody>
          <a:bodyPr wrap="square" rtlCol="0">
            <a:spAutoFit/>
          </a:bodyPr>
          <a:lstStyle/>
          <a:p>
            <a:r>
              <a:rPr lang="en-US" sz="9600" b="1" u="sng" dirty="0">
                <a:ln>
                  <a:solidFill>
                    <a:sysClr val="windowText" lastClr="000000"/>
                  </a:solidFill>
                </a:ln>
                <a:solidFill>
                  <a:srgbClr val="FF0000"/>
                </a:solidFill>
                <a:effectLst>
                  <a:outerShdw blurRad="38100" dist="38100" dir="2700000" algn="tl">
                    <a:srgbClr val="000000">
                      <a:alpha val="43137"/>
                    </a:srgbClr>
                  </a:outerShdw>
                </a:effectLst>
              </a:rPr>
              <a:t>SIN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normAutofit/>
          </a:bodyPr>
          <a:lstStyle/>
          <a:p>
            <a:r>
              <a:rPr lang="en-US" sz="6000" b="1" u="sng" dirty="0">
                <a:ln>
                  <a:solidFill>
                    <a:sysClr val="windowText" lastClr="000000"/>
                  </a:solidFill>
                </a:ln>
                <a:solidFill>
                  <a:srgbClr val="FFFF00"/>
                </a:solidFill>
                <a:effectLst>
                  <a:outerShdw blurRad="38100" dist="38100" dir="2700000" algn="tl">
                    <a:srgbClr val="000000">
                      <a:alpha val="43137"/>
                    </a:srgbClr>
                  </a:outerShdw>
                </a:effectLst>
              </a:rPr>
              <a:t>With SIN Came Suffering</a:t>
            </a:r>
          </a:p>
        </p:txBody>
      </p:sp>
      <p:sp>
        <p:nvSpPr>
          <p:cNvPr id="3" name="Content Placeholder 2"/>
          <p:cNvSpPr>
            <a:spLocks noGrp="1"/>
          </p:cNvSpPr>
          <p:nvPr>
            <p:ph idx="1"/>
          </p:nvPr>
        </p:nvSpPr>
        <p:spPr>
          <a:xfrm>
            <a:off x="1981200" y="1600200"/>
            <a:ext cx="8534400" cy="5257800"/>
          </a:xfrm>
        </p:spPr>
        <p:txBody>
          <a:bodyPr>
            <a:normAutofit lnSpcReduction="10000"/>
          </a:bodyPr>
          <a:lstStyle/>
          <a:p>
            <a:r>
              <a:rPr lang="en-US" sz="5400" b="1" dirty="0">
                <a:ln>
                  <a:solidFill>
                    <a:sysClr val="windowText" lastClr="000000"/>
                  </a:solidFill>
                </a:ln>
                <a:solidFill>
                  <a:srgbClr val="FFFF00"/>
                </a:solidFill>
                <a:effectLst>
                  <a:outerShdw blurRad="38100" dist="38100" dir="2700000" algn="tl">
                    <a:srgbClr val="000000">
                      <a:alpha val="43137"/>
                    </a:srgbClr>
                  </a:outerShdw>
                </a:effectLst>
              </a:rPr>
              <a:t>God’s undeserved mercy saves us through our faith in Jesus </a:t>
            </a:r>
          </a:p>
          <a:p>
            <a:pPr>
              <a:buNone/>
            </a:pPr>
            <a:endParaRPr lang="en-US" sz="2000" dirty="0"/>
          </a:p>
          <a:p>
            <a:pPr algn="ctr">
              <a:buNone/>
            </a:pPr>
            <a:r>
              <a:rPr lang="en-US" sz="5400" b="1" i="1" dirty="0"/>
              <a:t>“For by grace you have been saved through faith…”  </a:t>
            </a:r>
            <a:r>
              <a:rPr lang="en-US" sz="5400" dirty="0"/>
              <a:t>(Ephesians 2:8)</a:t>
            </a:r>
          </a:p>
          <a:p>
            <a:pPr>
              <a:buNone/>
            </a:pPr>
            <a:endParaRPr lang="en-US" sz="2000" dirty="0"/>
          </a:p>
          <a:p>
            <a:endParaRPr lang="en-US" sz="4400" dirty="0"/>
          </a:p>
          <a:p>
            <a:endParaRPr lang="en-US" sz="4400" dirty="0"/>
          </a:p>
          <a:p>
            <a:endParaRPr lang="en-US" sz="4400" dirty="0"/>
          </a:p>
          <a:p>
            <a:endParaRPr lang="en-US" sz="4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normAutofit/>
          </a:bodyPr>
          <a:lstStyle/>
          <a:p>
            <a:r>
              <a:rPr lang="en-US" sz="6000" b="1" u="sng" dirty="0">
                <a:ln>
                  <a:solidFill>
                    <a:sysClr val="windowText" lastClr="000000"/>
                  </a:solidFill>
                </a:ln>
                <a:solidFill>
                  <a:srgbClr val="FFFF00"/>
                </a:solidFill>
                <a:effectLst>
                  <a:outerShdw blurRad="38100" dist="38100" dir="2700000" algn="tl">
                    <a:srgbClr val="000000">
                      <a:alpha val="43137"/>
                    </a:srgbClr>
                  </a:outerShdw>
                </a:effectLst>
              </a:rPr>
              <a:t>With SIN Came Suffering</a:t>
            </a:r>
          </a:p>
        </p:txBody>
      </p:sp>
      <p:sp>
        <p:nvSpPr>
          <p:cNvPr id="3" name="Content Placeholder 2"/>
          <p:cNvSpPr>
            <a:spLocks noGrp="1"/>
          </p:cNvSpPr>
          <p:nvPr>
            <p:ph idx="1"/>
          </p:nvPr>
        </p:nvSpPr>
        <p:spPr>
          <a:xfrm>
            <a:off x="1981200" y="1600200"/>
            <a:ext cx="8534400" cy="5257800"/>
          </a:xfrm>
        </p:spPr>
        <p:txBody>
          <a:bodyPr>
            <a:normAutofit/>
          </a:bodyPr>
          <a:lstStyle/>
          <a:p>
            <a:r>
              <a:rPr lang="en-US" sz="5400" b="1" dirty="0">
                <a:ln>
                  <a:solidFill>
                    <a:sysClr val="windowText" lastClr="000000"/>
                  </a:solidFill>
                </a:ln>
                <a:solidFill>
                  <a:srgbClr val="FFFF00"/>
                </a:solidFill>
                <a:effectLst>
                  <a:outerShdw blurRad="38100" dist="38100" dir="2700000" algn="tl">
                    <a:srgbClr val="000000">
                      <a:alpha val="43137"/>
                    </a:srgbClr>
                  </a:outerShdw>
                </a:effectLst>
              </a:rPr>
              <a:t>Still, sin, separation and suffering remain with us</a:t>
            </a:r>
          </a:p>
          <a:p>
            <a:pPr algn="ctr">
              <a:buNone/>
            </a:pPr>
            <a:endParaRPr lang="en-US" sz="2000" dirty="0"/>
          </a:p>
          <a:p>
            <a:pPr algn="ctr">
              <a:buNone/>
            </a:pPr>
            <a:r>
              <a:rPr lang="en-US" sz="5400" b="1" i="1" dirty="0"/>
              <a:t>“Through many tribulations we must enter the kingdom of God.”  </a:t>
            </a:r>
            <a:r>
              <a:rPr lang="en-US" sz="5400" dirty="0"/>
              <a:t>(Acts 14:22b)</a:t>
            </a:r>
          </a:p>
          <a:p>
            <a:pPr>
              <a:buNone/>
            </a:pPr>
            <a:endParaRPr lang="en-US" sz="2000" dirty="0"/>
          </a:p>
          <a:p>
            <a:endParaRPr lang="en-US" sz="4400" dirty="0"/>
          </a:p>
          <a:p>
            <a:endParaRPr lang="en-US" sz="4400" dirty="0"/>
          </a:p>
          <a:p>
            <a:endParaRPr lang="en-US" sz="4400" dirty="0"/>
          </a:p>
          <a:p>
            <a:endParaRPr lang="en-US" sz="4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normAutofit/>
          </a:bodyPr>
          <a:lstStyle/>
          <a:p>
            <a:r>
              <a:rPr lang="en-US" sz="6000" b="1" u="sng" dirty="0">
                <a:ln>
                  <a:solidFill>
                    <a:sysClr val="windowText" lastClr="000000"/>
                  </a:solidFill>
                </a:ln>
                <a:solidFill>
                  <a:srgbClr val="FFFF00"/>
                </a:solidFill>
                <a:effectLst>
                  <a:outerShdw blurRad="38100" dist="38100" dir="2700000" algn="tl">
                    <a:srgbClr val="000000">
                      <a:alpha val="43137"/>
                    </a:srgbClr>
                  </a:outerShdw>
                </a:effectLst>
              </a:rPr>
              <a:t>With SIN Came Suffering</a:t>
            </a:r>
          </a:p>
        </p:txBody>
      </p:sp>
      <p:sp>
        <p:nvSpPr>
          <p:cNvPr id="3" name="Content Placeholder 2"/>
          <p:cNvSpPr>
            <a:spLocks noGrp="1"/>
          </p:cNvSpPr>
          <p:nvPr>
            <p:ph idx="1"/>
          </p:nvPr>
        </p:nvSpPr>
        <p:spPr>
          <a:xfrm>
            <a:off x="1752600" y="1295400"/>
            <a:ext cx="8763000" cy="5257800"/>
          </a:xfrm>
        </p:spPr>
        <p:txBody>
          <a:bodyPr>
            <a:normAutofit lnSpcReduction="10000"/>
          </a:bodyPr>
          <a:lstStyle/>
          <a:p>
            <a:r>
              <a:rPr lang="en-US" sz="5400" b="1" dirty="0">
                <a:ln>
                  <a:solidFill>
                    <a:sysClr val="windowText" lastClr="000000"/>
                  </a:solidFill>
                </a:ln>
                <a:solidFill>
                  <a:srgbClr val="FFFF00"/>
                </a:solidFill>
                <a:effectLst>
                  <a:outerShdw blurRad="38100" dist="38100" dir="2700000" algn="tl">
                    <a:srgbClr val="000000">
                      <a:alpha val="43137"/>
                    </a:srgbClr>
                  </a:outerShdw>
                </a:effectLst>
              </a:rPr>
              <a:t>We long for heaven’s relief </a:t>
            </a:r>
          </a:p>
          <a:p>
            <a:pPr>
              <a:buNone/>
            </a:pPr>
            <a:endParaRPr lang="en-US" sz="2000" dirty="0"/>
          </a:p>
          <a:p>
            <a:pPr algn="ctr">
              <a:buNone/>
            </a:pPr>
            <a:r>
              <a:rPr lang="en-US" sz="5400" b="1" i="1" dirty="0"/>
              <a:t>“and He will wipe away every tear from their eyes; and there will be no longer any death… mourning… crying… or pain.”  </a:t>
            </a:r>
            <a:r>
              <a:rPr lang="en-US" sz="5400" dirty="0"/>
              <a:t>(Revelation 21:4)</a:t>
            </a:r>
          </a:p>
          <a:p>
            <a:pPr>
              <a:buNone/>
            </a:pPr>
            <a:endParaRPr lang="en-US" sz="2000" dirty="0"/>
          </a:p>
          <a:p>
            <a:endParaRPr lang="en-US" sz="4400" dirty="0"/>
          </a:p>
          <a:p>
            <a:endParaRPr lang="en-US" sz="4400" dirty="0"/>
          </a:p>
          <a:p>
            <a:endParaRPr lang="en-US" sz="4400" dirty="0"/>
          </a:p>
          <a:p>
            <a:endParaRPr lang="en-US" sz="4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noAutofit/>
          </a:bodyPr>
          <a:lstStyle/>
          <a:p>
            <a:r>
              <a:rPr lang="en-US" sz="7200" b="1" u="sng" dirty="0">
                <a:ln>
                  <a:solidFill>
                    <a:sysClr val="windowText" lastClr="000000"/>
                  </a:solidFill>
                </a:ln>
                <a:solidFill>
                  <a:srgbClr val="FFFF00"/>
                </a:solidFill>
                <a:effectLst>
                  <a:outerShdw blurRad="38100" dist="38100" dir="2700000" algn="tl">
                    <a:srgbClr val="000000">
                      <a:alpha val="43137"/>
                    </a:srgbClr>
                  </a:outerShdw>
                </a:effectLst>
              </a:rPr>
              <a:t>But Until Then…</a:t>
            </a:r>
          </a:p>
        </p:txBody>
      </p:sp>
      <p:sp>
        <p:nvSpPr>
          <p:cNvPr id="3" name="Content Placeholder 2"/>
          <p:cNvSpPr>
            <a:spLocks noGrp="1"/>
          </p:cNvSpPr>
          <p:nvPr>
            <p:ph idx="1"/>
          </p:nvPr>
        </p:nvSpPr>
        <p:spPr>
          <a:xfrm>
            <a:off x="1752600" y="1600200"/>
            <a:ext cx="8686800" cy="5257800"/>
          </a:xfrm>
        </p:spPr>
        <p:txBody>
          <a:bodyPr>
            <a:normAutofit lnSpcReduction="10000"/>
          </a:bodyPr>
          <a:lstStyle/>
          <a:p>
            <a:pPr algn="ctr">
              <a:buNone/>
            </a:pPr>
            <a:r>
              <a:rPr lang="en-US" sz="6600" b="1" dirty="0">
                <a:ln>
                  <a:solidFill>
                    <a:sysClr val="windowText" lastClr="000000"/>
                  </a:solidFill>
                </a:ln>
                <a:solidFill>
                  <a:srgbClr val="FFFF00"/>
                </a:solidFill>
                <a:effectLst>
                  <a:outerShdw blurRad="38100" dist="38100" dir="2700000" algn="tl">
                    <a:srgbClr val="000000">
                      <a:alpha val="43137"/>
                    </a:srgbClr>
                  </a:outerShdw>
                </a:effectLst>
              </a:rPr>
              <a:t>We must live with suffering</a:t>
            </a:r>
          </a:p>
          <a:p>
            <a:pPr>
              <a:buNone/>
            </a:pPr>
            <a:endParaRPr lang="en-US" sz="1900" b="1" dirty="0">
              <a:ln>
                <a:solidFill>
                  <a:sysClr val="windowText" lastClr="000000"/>
                </a:solidFill>
              </a:ln>
              <a:solidFill>
                <a:srgbClr val="FFFF00"/>
              </a:solidFill>
              <a:effectLst>
                <a:outerShdw blurRad="38100" dist="38100" dir="2700000" algn="tl">
                  <a:srgbClr val="000000">
                    <a:alpha val="43137"/>
                  </a:srgbClr>
                </a:outerShdw>
              </a:effectLst>
            </a:endParaRPr>
          </a:p>
          <a:p>
            <a:pPr algn="ctr">
              <a:buNone/>
            </a:pPr>
            <a:r>
              <a:rPr lang="en-US" sz="6600" b="1" i="1" dirty="0">
                <a:ln>
                  <a:solidFill>
                    <a:sysClr val="windowText" lastClr="000000"/>
                  </a:solidFill>
                </a:ln>
                <a:solidFill>
                  <a:srgbClr val="FFFF00"/>
                </a:solidFill>
                <a:effectLst>
                  <a:outerShdw blurRad="38100" dist="38100" dir="2700000" algn="tl">
                    <a:srgbClr val="000000">
                      <a:alpha val="43137"/>
                    </a:srgbClr>
                  </a:outerShdw>
                </a:effectLst>
              </a:rPr>
              <a:t>Does the Bible say anything about how to do that?</a:t>
            </a:r>
          </a:p>
          <a:p>
            <a:pPr>
              <a:buNone/>
            </a:pPr>
            <a:endParaRPr lang="en-US" sz="54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s://dg.imgix.net/five-truths-about-christian-suffering-mbll3eyx-en/landscape/five-truths-about-christian-suffering-mbll3eyx.jpg?ts=1478099003&amp;ixlib=rails-4.3.1&amp;auto=format%2Ccompress&amp;fit=min&amp;w=700&amp;h=394&amp;dpr=2&amp;ch=Width%2CD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normAutofit/>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It’s a Battlefield</a:t>
            </a:r>
          </a:p>
        </p:txBody>
      </p:sp>
      <p:sp>
        <p:nvSpPr>
          <p:cNvPr id="3" name="Content Placeholder 2"/>
          <p:cNvSpPr>
            <a:spLocks noGrp="1"/>
          </p:cNvSpPr>
          <p:nvPr>
            <p:ph idx="1"/>
          </p:nvPr>
        </p:nvSpPr>
        <p:spPr>
          <a:xfrm>
            <a:off x="1524000" y="1143000"/>
            <a:ext cx="9144000" cy="5715000"/>
          </a:xfrm>
        </p:spPr>
        <p:txBody>
          <a:bodyPr>
            <a:normAutofit/>
          </a:bodyPr>
          <a:lstStyle/>
          <a:p>
            <a:pPr algn="ctr">
              <a:buNone/>
            </a:pPr>
            <a:r>
              <a:rPr lang="en-US" sz="4800" b="1" dirty="0">
                <a:ln>
                  <a:solidFill>
                    <a:schemeClr val="bg1"/>
                  </a:solidFill>
                </a:ln>
                <a:solidFill>
                  <a:srgbClr val="FFFF00"/>
                </a:solidFill>
                <a:effectLst>
                  <a:outerShdw blurRad="38100" dist="38100" dir="2700000" algn="tl">
                    <a:srgbClr val="000000">
                      <a:alpha val="43137"/>
                    </a:srgbClr>
                  </a:outerShdw>
                </a:effectLst>
              </a:rPr>
              <a:t>The struggle: curse or praise God</a:t>
            </a:r>
          </a:p>
          <a:p>
            <a:pPr algn="ctr">
              <a:buNone/>
            </a:pPr>
            <a:r>
              <a:rPr lang="en-US" sz="4400" b="1" dirty="0">
                <a:ln>
                  <a:solidFill>
                    <a:schemeClr val="bg1"/>
                  </a:solidFill>
                </a:ln>
                <a:solidFill>
                  <a:srgbClr val="FFFF00"/>
                </a:solidFill>
                <a:effectLst>
                  <a:outerShdw blurRad="38100" dist="38100" dir="2700000" algn="tl">
                    <a:srgbClr val="000000">
                      <a:alpha val="43137"/>
                    </a:srgbClr>
                  </a:outerShdw>
                </a:effectLst>
              </a:rPr>
              <a:t> </a:t>
            </a:r>
            <a:r>
              <a:rPr lang="en-US" sz="4400" b="1" i="1" dirty="0">
                <a:effectLst>
                  <a:outerShdw blurRad="38100" dist="38100" dir="2700000" algn="tl">
                    <a:srgbClr val="000000">
                      <a:alpha val="43137"/>
                    </a:srgbClr>
                  </a:outerShdw>
                </a:effectLst>
              </a:rPr>
              <a:t>“Then his wife said to him, “Do you still hold fast to your integrity?  Curse God and die!” But he said to her, “You speak as one of the foolish women speaks.  Shall we indeed accept the good from God and not accept adversity?” (Job 2:9-10)</a:t>
            </a:r>
            <a:endParaRPr lang="en-US" sz="4400" b="1" i="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TotalTime>
  <Words>645</Words>
  <Application>Microsoft Macintosh PowerPoint</Application>
  <PresentationFormat>Widescreen</PresentationFormat>
  <Paragraphs>97</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The Sanctification of Suffering</vt:lpstr>
      <vt:lpstr>God’s Great Rescue Plan</vt:lpstr>
      <vt:lpstr>The Book Ends of History</vt:lpstr>
      <vt:lpstr>With SIN Came Suffering</vt:lpstr>
      <vt:lpstr>With SIN Came Suffering</vt:lpstr>
      <vt:lpstr>With SIN Came Suffering</vt:lpstr>
      <vt:lpstr>But Until Then…</vt:lpstr>
      <vt:lpstr>PowerPoint Presentation</vt:lpstr>
      <vt:lpstr>It’s a Battlefield</vt:lpstr>
      <vt:lpstr>It’s Multifaceted</vt:lpstr>
      <vt:lpstr>It’s Communal</vt:lpstr>
      <vt:lpstr>It Equips Us for Ministry</vt:lpstr>
      <vt:lpstr>PowerPoint Presentation</vt:lpstr>
      <vt:lpstr>It Preps Us for More Glory</vt:lpstr>
      <vt:lpstr>Suffering: God’s Multi-Tool</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Sanctification of Suffering</dc:title>
  <dc:creator>Travis M Phillips</dc:creator>
  <cp:lastModifiedBy>Philip String</cp:lastModifiedBy>
  <cp:revision>33</cp:revision>
  <dcterms:created xsi:type="dcterms:W3CDTF">2024-08-24T15:46:00Z</dcterms:created>
  <dcterms:modified xsi:type="dcterms:W3CDTF">2024-08-25T13:38:38Z</dcterms:modified>
</cp:coreProperties>
</file>