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2" r:id="rId3"/>
    <p:sldId id="261" r:id="rId4"/>
    <p:sldId id="263" r:id="rId5"/>
    <p:sldId id="264" r:id="rId6"/>
    <p:sldId id="257" r:id="rId7"/>
    <p:sldId id="266" r:id="rId8"/>
    <p:sldId id="267" r:id="rId9"/>
    <p:sldId id="268" r:id="rId10"/>
    <p:sldId id="270" r:id="rId11"/>
    <p:sldId id="271" r:id="rId12"/>
    <p:sldId id="272" r:id="rId13"/>
    <p:sldId id="269" r:id="rId14"/>
    <p:sldId id="273" r:id="rId15"/>
    <p:sldId id="274" r:id="rId16"/>
    <p:sldId id="259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26E6F-CF15-4897-953C-2D795E69B2B1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7C87F-12C8-4DD3-8FAB-4207F04928D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7C87F-12C8-4DD3-8FAB-4207F04928D5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7C87F-12C8-4DD3-8FAB-4207F04928D5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9FB0-82AA-4E0A-9BDA-1EFEC9CF307D}" type="datetimeFigureOut">
              <a:rPr lang="en-US" smtClean="0"/>
              <a:pPr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79D-C394-45A5-A48D-99871B6EB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9FB0-82AA-4E0A-9BDA-1EFEC9CF307D}" type="datetimeFigureOut">
              <a:rPr lang="en-US" smtClean="0"/>
              <a:pPr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79D-C394-45A5-A48D-99871B6EB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9FB0-82AA-4E0A-9BDA-1EFEC9CF307D}" type="datetimeFigureOut">
              <a:rPr lang="en-US" smtClean="0"/>
              <a:pPr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79D-C394-45A5-A48D-99871B6EB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9FB0-82AA-4E0A-9BDA-1EFEC9CF307D}" type="datetimeFigureOut">
              <a:rPr lang="en-US" smtClean="0"/>
              <a:pPr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79D-C394-45A5-A48D-99871B6EB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9FB0-82AA-4E0A-9BDA-1EFEC9CF307D}" type="datetimeFigureOut">
              <a:rPr lang="en-US" smtClean="0"/>
              <a:pPr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79D-C394-45A5-A48D-99871B6EB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9FB0-82AA-4E0A-9BDA-1EFEC9CF307D}" type="datetimeFigureOut">
              <a:rPr lang="en-US" smtClean="0"/>
              <a:pPr/>
              <a:t>6/1/2024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79D-C394-45A5-A48D-99871B6EB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9FB0-82AA-4E0A-9BDA-1EFEC9CF307D}" type="datetimeFigureOut">
              <a:rPr lang="en-US" smtClean="0"/>
              <a:pPr/>
              <a:t>6/1/2024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79D-C394-45A5-A48D-99871B6EB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9FB0-82AA-4E0A-9BDA-1EFEC9CF307D}" type="datetimeFigureOut">
              <a:rPr lang="en-US" smtClean="0"/>
              <a:pPr/>
              <a:t>6/1/2024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79D-C394-45A5-A48D-99871B6EB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9FB0-82AA-4E0A-9BDA-1EFEC9CF307D}" type="datetimeFigureOut">
              <a:rPr lang="en-US" smtClean="0"/>
              <a:pPr/>
              <a:t>6/1/2024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79D-C394-45A5-A48D-99871B6EB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9FB0-82AA-4E0A-9BDA-1EFEC9CF307D}" type="datetimeFigureOut">
              <a:rPr lang="en-US" smtClean="0"/>
              <a:pPr/>
              <a:t>6/1/2024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79D-C394-45A5-A48D-99871B6EB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9FB0-82AA-4E0A-9BDA-1EFEC9CF307D}" type="datetimeFigureOut">
              <a:rPr lang="en-US" smtClean="0"/>
              <a:pPr/>
              <a:t>6/1/2024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79D-C394-45A5-A48D-99871B6EB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09FB0-82AA-4E0A-9BDA-1EFEC9CF307D}" type="datetimeFigureOut">
              <a:rPr lang="en-US" smtClean="0"/>
              <a:pPr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A79D-C394-45A5-A48D-99871B6EB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644775"/>
            <a:ext cx="9144000" cy="1470025"/>
          </a:xfrm>
        </p:spPr>
        <p:txBody>
          <a:bodyPr>
            <a:noAutofit/>
          </a:bodyPr>
          <a:lstStyle/>
          <a:p>
            <a:r>
              <a:rPr lang="en-US" sz="111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Spirit:</a:t>
            </a:r>
            <a:br>
              <a:rPr lang="en-US" sz="111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1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Gifts &amp;</a:t>
            </a:r>
            <a:br>
              <a:rPr lang="en-US" sz="111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1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Edification</a:t>
            </a:r>
            <a:endParaRPr lang="en-US" sz="111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Equipped for the Task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“</a:t>
            </a:r>
            <a:r>
              <a:rPr lang="en-US" b="1" i="1" dirty="0" smtClean="0"/>
              <a:t>I thank my God always concerning you, for the grace of God which was given to you in Christ Jesus… so that you are not lacking in any gift…”  </a:t>
            </a:r>
            <a:r>
              <a:rPr lang="en-US" dirty="0" smtClean="0"/>
              <a:t>(I Corinthians 1:4, 7a)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of the grace given to us in Jesus we (the church) are not lacking any spiritual gift</a:t>
            </a:r>
          </a:p>
          <a:p>
            <a:pPr>
              <a:buNone/>
            </a:pPr>
            <a:endParaRPr lang="en-US" sz="18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each also have the capacity to manifest any such gift of grace – any charisma</a:t>
            </a:r>
            <a:endParaRPr lang="en-US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Equipped for the Task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sz="36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Paul’s Basic Idea</a:t>
            </a: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All things come to us from God via His undeserved mercy and love, not by our works</a:t>
            </a:r>
          </a:p>
          <a:p>
            <a:pPr>
              <a:buNone/>
            </a:pPr>
            <a:endParaRPr lang="en-US" sz="14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Thus, we should seek God’s grace – not the results of His grace (spiritual gifts)</a:t>
            </a:r>
          </a:p>
          <a:p>
            <a:pPr>
              <a:buNone/>
            </a:pPr>
            <a:endParaRPr lang="en-US" sz="14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must initiate the demonstration of His grace in us via spiritual gifts, </a:t>
            </a:r>
            <a:r>
              <a:rPr lang="en-US" sz="36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us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Equipped for the Task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i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 definition of a Spiritual Gift as a result of the study of this entire chapter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 Corinthians 12)</a:t>
            </a:r>
            <a:r>
              <a:rPr lang="en-US" b="1" i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could be stated as an instantaneous  enablement by God in the power of the Holy Spirit to do or say something beyond one’s natural ability in order to fulfill a specific purpose of God in the time frame in which God permits it.”  </a:t>
            </a:r>
          </a:p>
          <a:p>
            <a:pPr algn="ctr">
              <a:buNone/>
            </a:pPr>
            <a:endParaRPr lang="en-US" sz="1400" dirty="0" smtClean="0"/>
          </a:p>
          <a:p>
            <a:pPr algn="ctr">
              <a:buNone/>
            </a:pPr>
            <a:r>
              <a:rPr lang="en-US" dirty="0" smtClean="0"/>
              <a:t>Dr. </a:t>
            </a:r>
            <a:r>
              <a:rPr lang="en-US" dirty="0" err="1" smtClean="0"/>
              <a:t>Spiros</a:t>
            </a:r>
            <a:r>
              <a:rPr lang="en-US" dirty="0" smtClean="0"/>
              <a:t> </a:t>
            </a:r>
            <a:r>
              <a:rPr lang="en-US" dirty="0" err="1" smtClean="0"/>
              <a:t>Zodhiates</a:t>
            </a:r>
            <a:endParaRPr lang="en-US" dirty="0" smtClean="0"/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Charismata Inventory</a:t>
            </a:r>
            <a:endParaRPr lang="en-US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495800" cy="5791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b="1" u="sng" dirty="0" smtClean="0"/>
              <a:t>I Corinthians 12 &amp; 13</a:t>
            </a:r>
          </a:p>
          <a:p>
            <a:pPr>
              <a:buNone/>
            </a:pPr>
            <a:endParaRPr lang="en-US" sz="10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of Wisdom</a:t>
            </a: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of Knowledge</a:t>
            </a: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 </a:t>
            </a: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Healing</a:t>
            </a: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Miracles</a:t>
            </a: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Tongues/Interpretation </a:t>
            </a: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Administrations</a:t>
            </a: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</a:t>
            </a:r>
            <a:endParaRPr lang="en-US" sz="32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066800"/>
            <a:ext cx="4038600" cy="5791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b="1" u="sng" dirty="0" smtClean="0"/>
              <a:t>Ephesians 4</a:t>
            </a:r>
          </a:p>
          <a:p>
            <a:pPr algn="ctr">
              <a:buNone/>
            </a:pPr>
            <a:endParaRPr lang="en-US" sz="1000" b="1" u="sng" dirty="0" smtClean="0"/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Apostles</a:t>
            </a: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Prophets</a:t>
            </a: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Evangelists</a:t>
            </a: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Pastors</a:t>
            </a: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Teachers</a:t>
            </a:r>
            <a:endParaRPr lang="en-US" sz="32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Charismata Inventory</a:t>
            </a:r>
            <a:endParaRPr lang="en-US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79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         </a:t>
            </a:r>
            <a:r>
              <a:rPr lang="en-US" sz="3200" b="1" u="sng" dirty="0" smtClean="0"/>
              <a:t>Romans 12</a:t>
            </a:r>
          </a:p>
          <a:p>
            <a:pPr>
              <a:buNone/>
            </a:pPr>
            <a:endParaRPr lang="en-US" sz="10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</a:t>
            </a: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Teaching</a:t>
            </a: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Exhortation</a:t>
            </a: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Giving</a:t>
            </a: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Leading</a:t>
            </a: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Showing Mercy</a:t>
            </a:r>
          </a:p>
          <a:p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Loving</a:t>
            </a:r>
            <a:endParaRPr lang="en-US" sz="32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7912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3200" b="1" u="sng" dirty="0" smtClean="0"/>
          </a:p>
          <a:p>
            <a:pPr algn="ctr">
              <a:buNone/>
            </a:pPr>
            <a:endParaRPr lang="en-US" sz="1000" b="1" u="sng" dirty="0" smtClean="0"/>
          </a:p>
          <a:p>
            <a:pPr>
              <a:buNone/>
            </a:pPr>
            <a:endParaRPr lang="en-US" sz="32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3200" b="1" dirty="0"/>
          </a:p>
        </p:txBody>
      </p:sp>
      <p:pic>
        <p:nvPicPr>
          <p:cNvPr id="5" name="Picture 4" descr="Image result for symbol of holy spirit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219200"/>
            <a:ext cx="4343400" cy="518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Purpose of Spiritual Gifts</a:t>
            </a:r>
            <a:endParaRPr lang="en-US" sz="4800" b="1" u="sng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257800"/>
          </a:xfrm>
        </p:spPr>
        <p:txBody>
          <a:bodyPr/>
          <a:lstStyle/>
          <a:p>
            <a:pPr>
              <a:buNone/>
            </a:pPr>
            <a:r>
              <a:rPr lang="en-US" b="1" i="1" dirty="0" smtClean="0"/>
              <a:t>“For we are God’s fellow workers; you are God’s field, </a:t>
            </a:r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</a:rPr>
              <a:t>God’s building</a:t>
            </a:r>
            <a:r>
              <a:rPr lang="en-US" b="1" i="1" dirty="0" smtClean="0"/>
              <a:t>.”</a:t>
            </a:r>
            <a:r>
              <a:rPr lang="en-US" dirty="0" smtClean="0"/>
              <a:t>  (I Corinthians 3:9)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b="1" i="1" dirty="0" smtClean="0"/>
              <a:t>“…you are fellow citizens with the saints, and are of </a:t>
            </a:r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</a:rPr>
              <a:t>God’s household</a:t>
            </a:r>
            <a:r>
              <a:rPr lang="en-US" b="1" i="1" dirty="0" smtClean="0"/>
              <a:t>… Christ Jesus Himself being the cornerstone, in whom </a:t>
            </a:r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whole building</a:t>
            </a:r>
            <a:r>
              <a:rPr lang="en-US" b="1" i="1" dirty="0" smtClean="0"/>
              <a:t>, being </a:t>
            </a:r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</a:rPr>
              <a:t>fitted together</a:t>
            </a:r>
            <a:r>
              <a:rPr lang="en-US" b="1" i="1" dirty="0" smtClean="0"/>
              <a:t> is </a:t>
            </a:r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growing</a:t>
            </a:r>
            <a:r>
              <a:rPr lang="en-US" b="1" i="1" dirty="0" smtClean="0"/>
              <a:t> into a holy temple in the Lord; in whom you also are </a:t>
            </a:r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being built together</a:t>
            </a:r>
            <a:r>
              <a:rPr lang="en-US" b="1" i="1" dirty="0" smtClean="0"/>
              <a:t> into a dwelling of God in the Spirit.”</a:t>
            </a:r>
            <a:r>
              <a:rPr lang="en-US" dirty="0" smtClean="0"/>
              <a:t>  (Ephesians 2:19-22)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Purpose of Spiritual Gifts</a:t>
            </a:r>
            <a:endParaRPr lang="en-US" sz="4800" b="1" u="sng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2578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i="1" dirty="0" smtClean="0"/>
              <a:t>“… since you are zealous for spiritual gifts, seek to abound for the </a:t>
            </a:r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</a:rPr>
              <a:t>edification</a:t>
            </a:r>
            <a:r>
              <a:rPr lang="en-US" b="1" i="1" dirty="0" smtClean="0"/>
              <a:t> of the church.”      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(I Corinthians 14:12)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i="1" dirty="0" smtClean="0"/>
              <a:t>“…you also, as living stones, are being </a:t>
            </a:r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built up</a:t>
            </a:r>
            <a:r>
              <a:rPr lang="en-US" b="1" i="1" dirty="0" smtClean="0"/>
              <a:t> as a spiritual house for a holy priesthood, to offer up spiritual sacrifices acceptable to God through Jesus Christ.”</a:t>
            </a:r>
            <a:r>
              <a:rPr lang="en-US" dirty="0" smtClean="0"/>
              <a:t>  (I Peter 2:5)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i="1" u="sng" dirty="0" err="1" smtClean="0"/>
              <a:t>ŏikŏdŏmē</a:t>
            </a:r>
            <a:r>
              <a:rPr lang="en-US" dirty="0" smtClean="0"/>
              <a:t>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to build up, to strengthen</a:t>
            </a:r>
            <a:endParaRPr lang="en-US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6000" b="1" u="sng" dirty="0" err="1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sz="60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Response</a:t>
            </a:r>
            <a:endParaRPr lang="en-US" sz="6000" b="1" u="sng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5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Father, I am your humble servant – Yours alone.</a:t>
            </a:r>
          </a:p>
          <a:p>
            <a:pPr algn="ctr"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Fill me to overflowing with your grace.</a:t>
            </a:r>
          </a:p>
          <a:p>
            <a:pPr algn="ctr"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Your Spirit gift me however You choose.</a:t>
            </a:r>
          </a:p>
          <a:p>
            <a:pPr algn="ctr"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me to build up Your Church.</a:t>
            </a:r>
          </a:p>
          <a:p>
            <a:pPr algn="ctr"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me to make Jesus real all around me.</a:t>
            </a:r>
          </a:p>
          <a:p>
            <a:pPr algn="ctr"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Empower me to commit patiently to this labor.</a:t>
            </a:r>
          </a:p>
          <a:p>
            <a:pPr algn="ctr"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Draw me and Your whole church into wholeness and holiness in all things.</a:t>
            </a:r>
          </a:p>
          <a:p>
            <a:pPr algn="ctr"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ask this in the blessed name of Jesus my Lord, AMEN.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129145" y="228600"/>
            <a:ext cx="6705600" cy="655320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1752600" y="1447800"/>
            <a:ext cx="1371600" cy="1219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818910" y="1371600"/>
            <a:ext cx="1267690" cy="1295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38600" y="5486399"/>
            <a:ext cx="1295400" cy="112914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62400" y="2971800"/>
            <a:ext cx="1295400" cy="1295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856510" y="176278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Father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26725" y="1745675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</a:t>
            </a:r>
            <a:r>
              <a:rPr lang="en-US" sz="2800" b="1" dirty="0" smtClean="0">
                <a:solidFill>
                  <a:schemeClr val="bg1"/>
                </a:solidFill>
              </a:rPr>
              <a:t>Son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94015" y="33528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 </a:t>
            </a:r>
            <a:r>
              <a:rPr lang="en-US" sz="2800" b="1" dirty="0" smtClean="0">
                <a:solidFill>
                  <a:schemeClr val="bg1"/>
                </a:solidFill>
              </a:rPr>
              <a:t>God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04855" y="578427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Spirit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4" name="Left-Right Arrow 13"/>
          <p:cNvSpPr/>
          <p:nvPr/>
        </p:nvSpPr>
        <p:spPr>
          <a:xfrm rot="19718339">
            <a:off x="5012700" y="2594284"/>
            <a:ext cx="1038105" cy="520844"/>
          </a:xfrm>
          <a:prstGeom prst="leftRightArrow">
            <a:avLst>
              <a:gd name="adj1" fmla="val 64545"/>
              <a:gd name="adj2" fmla="val 5000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-Right Arrow 14"/>
          <p:cNvSpPr/>
          <p:nvPr/>
        </p:nvSpPr>
        <p:spPr>
          <a:xfrm rot="5400000">
            <a:off x="4164497" y="4577719"/>
            <a:ext cx="1038105" cy="638738"/>
          </a:xfrm>
          <a:prstGeom prst="leftRightArrow">
            <a:avLst>
              <a:gd name="adj1" fmla="val 64545"/>
              <a:gd name="adj2" fmla="val 5000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Left-Right Arrow 15"/>
          <p:cNvSpPr/>
          <p:nvPr/>
        </p:nvSpPr>
        <p:spPr>
          <a:xfrm rot="2252732">
            <a:off x="3069742" y="2486281"/>
            <a:ext cx="1038105" cy="636420"/>
          </a:xfrm>
          <a:prstGeom prst="leftRightArrow">
            <a:avLst>
              <a:gd name="adj1" fmla="val 64545"/>
              <a:gd name="adj2" fmla="val 5000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819400" y="4267200"/>
            <a:ext cx="68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495800" y="47244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IS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 rot="2442499">
            <a:off x="3334961" y="2884012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IS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 rot="19455983">
            <a:off x="5390659" y="2495997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IS</a:t>
            </a:r>
            <a:endParaRPr lang="en-US" b="1" dirty="0"/>
          </a:p>
        </p:txBody>
      </p:sp>
      <p:sp>
        <p:nvSpPr>
          <p:cNvPr id="22" name="Left-Right Arrow 21"/>
          <p:cNvSpPr/>
          <p:nvPr/>
        </p:nvSpPr>
        <p:spPr>
          <a:xfrm>
            <a:off x="3352800" y="1600200"/>
            <a:ext cx="2209800" cy="685800"/>
          </a:xfrm>
          <a:prstGeom prst="leftRight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-Right Arrow 22"/>
          <p:cNvSpPr/>
          <p:nvPr/>
        </p:nvSpPr>
        <p:spPr>
          <a:xfrm rot="3748265">
            <a:off x="1820463" y="3790583"/>
            <a:ext cx="2758180" cy="685800"/>
          </a:xfrm>
          <a:prstGeom prst="leftRight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-Right Arrow 23"/>
          <p:cNvSpPr/>
          <p:nvPr/>
        </p:nvSpPr>
        <p:spPr>
          <a:xfrm rot="7011348">
            <a:off x="4518616" y="3881037"/>
            <a:ext cx="2801407" cy="685800"/>
          </a:xfrm>
          <a:prstGeom prst="leftRight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114800" y="1787235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IS NOT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3838557">
            <a:off x="2660157" y="4132339"/>
            <a:ext cx="1261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IS NOT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 rot="17758475">
            <a:off x="5486482" y="3880333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IS NOT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the Holy Spirit?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0292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is God, just like the Father and the Son</a:t>
            </a:r>
          </a:p>
          <a:p>
            <a:pPr>
              <a:buNone/>
            </a:pPr>
            <a:endParaRPr lang="en-US" sz="14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is the 3</a:t>
            </a:r>
            <a:r>
              <a:rPr lang="en-US" sz="3600" b="1" baseline="30000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rd</a:t>
            </a: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Person of the Holy Trinity</a:t>
            </a:r>
          </a:p>
          <a:p>
            <a:pPr>
              <a:buNone/>
            </a:pPr>
            <a:endParaRPr lang="en-US" sz="14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is the invisible God of the Bible present with us and in us always and everywhere</a:t>
            </a:r>
            <a:endParaRPr lang="en-US" sz="36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Jesus’ Teaching about the Spirit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257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35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Spirit is given to us by the Father</a:t>
            </a:r>
            <a:r>
              <a:rPr lang="en-US" sz="3500" dirty="0" smtClean="0"/>
              <a:t>        </a:t>
            </a:r>
            <a:r>
              <a:rPr lang="en-US" sz="2600" i="1" dirty="0" smtClean="0"/>
              <a:t>(John 14:16)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sz="35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Spirit is with us forever</a:t>
            </a:r>
            <a:r>
              <a:rPr lang="en-US" sz="3500" dirty="0" smtClean="0"/>
              <a:t>                         </a:t>
            </a:r>
            <a:r>
              <a:rPr lang="en-US" sz="2600" i="1" dirty="0" smtClean="0"/>
              <a:t>(John 14:16)</a:t>
            </a:r>
          </a:p>
          <a:p>
            <a:pPr>
              <a:buNone/>
            </a:pPr>
            <a:endParaRPr lang="en-US" sz="1100" b="1" i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5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is just like Jesus in quality and essence</a:t>
            </a:r>
            <a:r>
              <a:rPr lang="en-US" sz="3500" dirty="0" smtClean="0"/>
              <a:t>                                                         </a:t>
            </a:r>
            <a:r>
              <a:rPr lang="en-US" sz="2600" i="1" dirty="0" smtClean="0"/>
              <a:t>(John 14:16)</a:t>
            </a:r>
          </a:p>
          <a:p>
            <a:pPr>
              <a:buNone/>
            </a:pPr>
            <a:endParaRPr lang="en-US" sz="11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5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said that we know Him because He abides with us and is in us                                     </a:t>
            </a:r>
            <a:r>
              <a:rPr lang="en-US" sz="2600" i="1" dirty="0" smtClean="0"/>
              <a:t>(John 14:17)</a:t>
            </a:r>
            <a:r>
              <a:rPr lang="en-US" sz="2600" i="1" dirty="0" smtClean="0">
                <a:ln>
                  <a:solidFill>
                    <a:sysClr val="windowText" lastClr="000000"/>
                  </a:solidFill>
                </a:ln>
              </a:rPr>
              <a:t> </a:t>
            </a:r>
            <a:r>
              <a:rPr lang="en-US" sz="35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</a:t>
            </a:r>
            <a:endParaRPr lang="en-US" sz="2600" i="1" dirty="0" smtClean="0"/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sz="35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to our advantage that </a:t>
            </a:r>
            <a:r>
              <a:rPr lang="en-US" sz="35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</a:t>
            </a:r>
            <a:r>
              <a:rPr lang="en-US" sz="35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 with us, instead of Jesus</a:t>
            </a:r>
            <a:r>
              <a:rPr lang="en-US" sz="3500" dirty="0" smtClean="0"/>
              <a:t>                                                           </a:t>
            </a:r>
            <a:r>
              <a:rPr lang="en-US" sz="2600" i="1" dirty="0" smtClean="0"/>
              <a:t>(John 16:7)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Jesus’ Teaching about the Spirit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257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35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</a:rPr>
              <a:t>The Holy Spirit is also sent to us by Jesus  </a:t>
            </a:r>
            <a:r>
              <a:rPr lang="en-US" sz="2400" dirty="0" smtClean="0"/>
              <a:t> </a:t>
            </a:r>
            <a:r>
              <a:rPr lang="en-US" sz="2600" i="1" dirty="0" smtClean="0"/>
              <a:t>(John  16:7)</a:t>
            </a:r>
          </a:p>
          <a:p>
            <a:pPr>
              <a:buNone/>
            </a:pPr>
            <a:endParaRPr lang="en-US" sz="1100" dirty="0"/>
          </a:p>
          <a:p>
            <a:pPr>
              <a:buNone/>
            </a:pPr>
            <a:r>
              <a:rPr lang="en-US" sz="35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Spirit convicts the world of sin, righteousness and judgment</a:t>
            </a:r>
            <a:r>
              <a:rPr lang="en-US" sz="2400" dirty="0" smtClean="0"/>
              <a:t>                                                              </a:t>
            </a:r>
            <a:r>
              <a:rPr lang="en-US" sz="2600" dirty="0" smtClean="0"/>
              <a:t> </a:t>
            </a:r>
            <a:r>
              <a:rPr lang="en-US" sz="2600" i="1" dirty="0" smtClean="0"/>
              <a:t>(John 16:8-11)</a:t>
            </a:r>
          </a:p>
          <a:p>
            <a:pPr>
              <a:buNone/>
            </a:pPr>
            <a:endParaRPr lang="en-US" sz="1100" dirty="0"/>
          </a:p>
          <a:p>
            <a:pPr>
              <a:buNone/>
            </a:pPr>
            <a:r>
              <a:rPr lang="en-US" sz="35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guides us into all truth</a:t>
            </a:r>
            <a:r>
              <a:rPr lang="en-US" sz="2400" dirty="0" smtClean="0"/>
              <a:t>         </a:t>
            </a:r>
            <a:r>
              <a:rPr lang="en-US" sz="2600" dirty="0" smtClean="0"/>
              <a:t> </a:t>
            </a:r>
            <a:r>
              <a:rPr lang="en-US" sz="2600" i="1" dirty="0" smtClean="0"/>
              <a:t>(John 16:13)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sz="35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speaks to us for Jesus  and not on His own initiative</a:t>
            </a:r>
            <a:r>
              <a:rPr lang="en-US" sz="2400" dirty="0" smtClean="0"/>
              <a:t>                                                          </a:t>
            </a:r>
            <a:r>
              <a:rPr lang="en-US" sz="2600" i="1" dirty="0" smtClean="0"/>
              <a:t>(John 16:13)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sz="35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glorifies Jesus</a:t>
            </a:r>
            <a:r>
              <a:rPr lang="en-US" sz="2400" dirty="0" smtClean="0"/>
              <a:t>                                 </a:t>
            </a:r>
            <a:r>
              <a:rPr lang="en-US" sz="2600" i="1" dirty="0" smtClean="0"/>
              <a:t>(John 16:14)</a:t>
            </a:r>
            <a:endParaRPr lang="en-US" sz="2600" i="1" dirty="0"/>
          </a:p>
          <a:p>
            <a:pPr>
              <a:buNone/>
            </a:pP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-</a:t>
            </a:r>
            <a:r>
              <a:rPr lang="en-US" dirty="0" smtClean="0"/>
              <a:t> </a:t>
            </a:r>
            <a:r>
              <a:rPr lang="en-US" b="1" i="1" dirty="0" err="1" smtClean="0"/>
              <a:t>pneuma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NT Greek  the term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i="1" dirty="0" err="1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pneuma</a:t>
            </a:r>
            <a:r>
              <a:rPr lang="en-US" b="1" i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means breath, to blow, to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breathe, a powerful wind</a:t>
            </a:r>
            <a:endParaRPr lang="en-US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uses the word </a:t>
            </a:r>
            <a:r>
              <a:rPr lang="en-US" b="1" i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i="1" dirty="0" err="1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pneuma</a:t>
            </a:r>
            <a:r>
              <a:rPr lang="en-US" b="1" i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describe the Holy Spirit</a:t>
            </a:r>
          </a:p>
          <a:p>
            <a:pPr>
              <a:buNone/>
            </a:pPr>
            <a:endParaRPr lang="en-US" sz="16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told Nicodemus that the Spirit is like the wind:  invisible and powerful; yet discernible to those who are born again via the Spirit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Does Walk by the Spirit Mean?</a:t>
            </a:r>
            <a:endParaRPr lang="en-US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F:\railyard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401"/>
            <a:ext cx="9144000" cy="51816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8600" y="1905000"/>
            <a:ext cx="8686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It means the Holy Spirit is our locomotive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</a:t>
            </a: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It means we rely on His strength – not ours</a:t>
            </a: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r>
              <a:rPr lang="en-US" sz="3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It means we are led by His power</a:t>
            </a: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It means we must remain connected to Him and go where He leads us</a:t>
            </a:r>
            <a:endParaRPr lang="en-US" sz="36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Cooperating with the Spirit</a:t>
            </a:r>
            <a:endParaRPr lang="en-US" sz="54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“…</a:t>
            </a:r>
            <a:r>
              <a:rPr lang="en-US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walk by the Spirit</a:t>
            </a:r>
            <a:r>
              <a:rPr lang="en-US" dirty="0" smtClean="0"/>
              <a:t>, </a:t>
            </a:r>
            <a:r>
              <a:rPr lang="en-US" i="1" dirty="0" smtClean="0"/>
              <a:t>and  you will not carry out the desire of the flesh.”</a:t>
            </a:r>
            <a:r>
              <a:rPr lang="en-US" dirty="0" smtClean="0"/>
              <a:t>  (Galatians 5:16)  (</a:t>
            </a:r>
            <a:r>
              <a:rPr lang="en-US" dirty="0" err="1" smtClean="0"/>
              <a:t>pĕripatĕō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“</a:t>
            </a:r>
            <a:r>
              <a:rPr lang="en-US" i="1" dirty="0" smtClean="0"/>
              <a:t>…if you are</a:t>
            </a:r>
            <a:r>
              <a:rPr lang="en-US" dirty="0" smtClean="0"/>
              <a:t> </a:t>
            </a:r>
            <a:r>
              <a:rPr lang="en-US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led by the Spirit</a:t>
            </a:r>
            <a:r>
              <a:rPr lang="en-US" dirty="0" smtClean="0"/>
              <a:t> </a:t>
            </a:r>
            <a:r>
              <a:rPr lang="en-US" i="1" dirty="0" smtClean="0"/>
              <a:t>you are not under the law.”</a:t>
            </a:r>
            <a:r>
              <a:rPr lang="en-US" dirty="0" smtClean="0"/>
              <a:t>  (Galatians 5:18) (</a:t>
            </a:r>
            <a:r>
              <a:rPr lang="en-US" dirty="0" err="1" smtClean="0"/>
              <a:t>agō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i="1" dirty="0" smtClean="0"/>
              <a:t>“If we live by the Spirit, let us also</a:t>
            </a:r>
            <a:r>
              <a:rPr lang="en-US" dirty="0" smtClean="0"/>
              <a:t> </a:t>
            </a:r>
            <a:r>
              <a:rPr lang="en-US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in step with the Spirit</a:t>
            </a:r>
            <a:r>
              <a:rPr lang="en-US" dirty="0" smtClean="0"/>
              <a:t>.”  (Galatians 5:25) (</a:t>
            </a:r>
            <a:r>
              <a:rPr lang="en-US" dirty="0" err="1" smtClean="0"/>
              <a:t>stŏichĕō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Equipped for the Task</a:t>
            </a:r>
            <a:endParaRPr lang="en-US" sz="6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buNone/>
            </a:pPr>
            <a:r>
              <a:rPr lang="en-US" b="1" i="1" dirty="0" smtClean="0"/>
              <a:t>“And since we have </a:t>
            </a:r>
            <a:r>
              <a:rPr lang="en-US" b="1" i="1" u="sng" dirty="0" smtClean="0"/>
              <a:t>gifts that differ according to the grace given to us</a:t>
            </a:r>
            <a:r>
              <a:rPr lang="en-US" b="1" i="1" dirty="0" smtClean="0"/>
              <a:t>, let each exercise them accordingly…”</a:t>
            </a:r>
            <a:r>
              <a:rPr lang="en-US" dirty="0" smtClean="0"/>
              <a:t>  (Romans 12:6a)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</a:rPr>
              <a:t>Such gifts are</a:t>
            </a:r>
            <a:r>
              <a:rPr lang="en-US" dirty="0" smtClean="0"/>
              <a:t> </a:t>
            </a:r>
            <a:r>
              <a:rPr lang="en-US" b="1" i="1" u="sng" dirty="0" smtClean="0"/>
              <a:t>charismata</a:t>
            </a:r>
            <a:r>
              <a:rPr lang="en-US" b="1" i="1" dirty="0" smtClean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</a:rPr>
              <a:t>– gifts or favors bestowed on us because of God’s grace not because of our merit (not </a:t>
            </a:r>
            <a:r>
              <a:rPr lang="en-US" b="1" i="1" u="sng" dirty="0" smtClean="0"/>
              <a:t>erga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</a:rPr>
              <a:t>) </a:t>
            </a:r>
          </a:p>
          <a:p>
            <a:pPr>
              <a:buNone/>
            </a:pPr>
            <a:endParaRPr lang="en-US" sz="18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</a:endParaRPr>
          </a:p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</a:rPr>
              <a:t>These free gifts come to us via the Holy Spirit</a:t>
            </a:r>
            <a:endParaRPr lang="en-US" b="1" dirty="0">
              <a:ln>
                <a:solidFill>
                  <a:schemeClr val="bg1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978</Words>
  <Application>Microsoft Office PowerPoint</Application>
  <PresentationFormat>On-screen Show (4:3)</PresentationFormat>
  <Paragraphs>140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The Spirit: Gifts &amp; Edification</vt:lpstr>
      <vt:lpstr>Slide 2</vt:lpstr>
      <vt:lpstr>Who is the Holy Spirit?</vt:lpstr>
      <vt:lpstr>Jesus’ Teaching about the Spirit</vt:lpstr>
      <vt:lpstr>Jesus’ Teaching about the Spirit</vt:lpstr>
      <vt:lpstr>The Holy Spirit - pneuma</vt:lpstr>
      <vt:lpstr>What Does Walk by the Spirit Mean?</vt:lpstr>
      <vt:lpstr>Cooperating with the Spirit</vt:lpstr>
      <vt:lpstr>Equipped for the Task</vt:lpstr>
      <vt:lpstr>Equipped for the Task</vt:lpstr>
      <vt:lpstr>Equipped for the Task</vt:lpstr>
      <vt:lpstr>Equipped for the Task</vt:lpstr>
      <vt:lpstr>Charismata Inventory</vt:lpstr>
      <vt:lpstr>Charismata Inventory</vt:lpstr>
      <vt:lpstr>The Purpose of Spiritual Gifts</vt:lpstr>
      <vt:lpstr>The Purpose of Spiritual Gifts</vt:lpstr>
      <vt:lpstr>A Dŏulŏs Response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Pneuma, Charis &amp; Oikodome</dc:title>
  <dc:creator>Travis M Phillips</dc:creator>
  <cp:lastModifiedBy>Travis M Phillips</cp:lastModifiedBy>
  <cp:revision>59</cp:revision>
  <dcterms:created xsi:type="dcterms:W3CDTF">2024-05-14T17:26:12Z</dcterms:created>
  <dcterms:modified xsi:type="dcterms:W3CDTF">2024-06-01T15:52:35Z</dcterms:modified>
</cp:coreProperties>
</file>