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6" r:id="rId3"/>
    <p:sldId id="267" r:id="rId4"/>
    <p:sldId id="268" r:id="rId5"/>
    <p:sldId id="269" r:id="rId6"/>
    <p:sldId id="270" r:id="rId7"/>
    <p:sldId id="257" r:id="rId8"/>
    <p:sldId id="259" r:id="rId9"/>
    <p:sldId id="260" r:id="rId10"/>
    <p:sldId id="258" r:id="rId11"/>
    <p:sldId id="261" r:id="rId12"/>
    <p:sldId id="265" r:id="rId13"/>
    <p:sldId id="263" r:id="rId14"/>
    <p:sldId id="264" r:id="rId15"/>
    <p:sldId id="278" r:id="rId16"/>
    <p:sldId id="262" r:id="rId17"/>
    <p:sldId id="271" r:id="rId18"/>
    <p:sldId id="272" r:id="rId19"/>
    <p:sldId id="273" r:id="rId20"/>
    <p:sldId id="279" r:id="rId21"/>
    <p:sldId id="274" r:id="rId22"/>
    <p:sldId id="275" r:id="rId23"/>
    <p:sldId id="276"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E956E-94DE-4308-B8E6-D71A94C97B46}" type="datetimeFigureOut">
              <a:rPr lang="en-US" smtClean="0"/>
              <a:pPr/>
              <a:t>6/16/2024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B2F47-5AD5-492E-ABDC-EC0731D6F5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B2F47-5AD5-492E-ABDC-EC0731D6F5AA}"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00FF4-A4CA-4881-803F-347F317439C8}"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00FF4-A4CA-4881-803F-347F317439C8}"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00FF4-A4CA-4881-803F-347F317439C8}"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00FF4-A4CA-4881-803F-347F317439C8}"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00FF4-A4CA-4881-803F-347F317439C8}"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00FF4-A4CA-4881-803F-347F317439C8}"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00FF4-A4CA-4881-803F-347F317439C8}"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00FF4-A4CA-4881-803F-347F317439C8}"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00FF4-A4CA-4881-803F-347F317439C8}"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00FF4-A4CA-4881-803F-347F317439C8}"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00FF4-A4CA-4881-803F-347F317439C8}"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025D2-1420-46FA-BBC0-0AE794BBDC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00FF4-A4CA-4881-803F-347F317439C8}"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025D2-1420-46FA-BBC0-0AE794BBDC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ln>
                  <a:solidFill>
                    <a:sysClr val="windowText" lastClr="000000"/>
                  </a:solidFill>
                </a:ln>
                <a:solidFill>
                  <a:srgbClr val="FFFF00"/>
                </a:solidFill>
                <a:effectLst>
                  <a:outerShdw blurRad="38100" dist="38100" dir="2700000" algn="tl">
                    <a:srgbClr val="000000">
                      <a:alpha val="43137"/>
                    </a:srgbClr>
                  </a:outerShdw>
                </a:effectLst>
              </a:rPr>
              <a:t>BIBLICAL</a:t>
            </a:r>
            <a:br>
              <a:rPr lang="en-US" sz="9600" b="1" dirty="0" smtClean="0">
                <a:ln>
                  <a:solidFill>
                    <a:sysClr val="windowText" lastClr="000000"/>
                  </a:solidFill>
                </a:ln>
                <a:solidFill>
                  <a:srgbClr val="FFFF00"/>
                </a:solidFill>
                <a:effectLst>
                  <a:outerShdw blurRad="38100" dist="38100" dir="2700000" algn="tl">
                    <a:srgbClr val="000000">
                      <a:alpha val="43137"/>
                    </a:srgbClr>
                  </a:outerShdw>
                </a:effectLst>
              </a:rPr>
            </a:br>
            <a:r>
              <a:rPr lang="en-US" sz="9600" b="1" dirty="0" smtClean="0">
                <a:ln>
                  <a:solidFill>
                    <a:sysClr val="windowText" lastClr="000000"/>
                  </a:solidFill>
                </a:ln>
                <a:solidFill>
                  <a:srgbClr val="FFFF00"/>
                </a:solidFill>
                <a:effectLst>
                  <a:outerShdw blurRad="38100" dist="38100" dir="2700000" algn="tl">
                    <a:srgbClr val="000000">
                      <a:alpha val="43137"/>
                    </a:srgbClr>
                  </a:outerShdw>
                </a:effectLst>
              </a:rPr>
              <a:t>FATHERHOOD</a:t>
            </a:r>
            <a:endParaRPr lang="en-US" sz="9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6000" b="1" u="sng" dirty="0" smtClean="0">
                <a:ln>
                  <a:solidFill>
                    <a:sysClr val="windowText" lastClr="000000"/>
                  </a:solidFill>
                </a:ln>
                <a:solidFill>
                  <a:srgbClr val="FFFF00"/>
                </a:solidFill>
                <a:effectLst>
                  <a:outerShdw blurRad="38100" dist="38100" dir="2700000" algn="tl">
                    <a:srgbClr val="000000">
                      <a:alpha val="43137"/>
                    </a:srgbClr>
                  </a:outerShdw>
                </a:effectLst>
              </a:rPr>
              <a:t>To Whom “Father” Refers</a:t>
            </a:r>
            <a:endParaRPr lang="en-US" sz="6000" u="sng" dirty="0"/>
          </a:p>
        </p:txBody>
      </p:sp>
      <p:sp>
        <p:nvSpPr>
          <p:cNvPr id="3" name="Content Placeholder 2"/>
          <p:cNvSpPr>
            <a:spLocks noGrp="1"/>
          </p:cNvSpPr>
          <p:nvPr>
            <p:ph idx="1"/>
          </p:nvPr>
        </p:nvSpPr>
        <p:spPr>
          <a:xfrm>
            <a:off x="304800" y="1219200"/>
            <a:ext cx="8610600" cy="5867400"/>
          </a:xfrm>
        </p:spPr>
        <p:txBody>
          <a:bodyPr>
            <a:normAutofit/>
          </a:bodyPr>
          <a:lstStyle/>
          <a:p>
            <a:pPr>
              <a:buNone/>
            </a:pPr>
            <a:endParaRPr lang="en-US" sz="1000" dirty="0" smtClean="0"/>
          </a:p>
          <a:p>
            <a:pPr algn="ctr">
              <a:buNone/>
            </a:pPr>
            <a:r>
              <a:rPr lang="en-US" sz="5400" b="1" dirty="0" smtClean="0">
                <a:ln>
                  <a:solidFill>
                    <a:sysClr val="windowText" lastClr="000000"/>
                  </a:solidFill>
                </a:ln>
                <a:solidFill>
                  <a:srgbClr val="FFFF00"/>
                </a:solidFill>
                <a:effectLst>
                  <a:outerShdw blurRad="38100" dist="38100" dir="2700000" algn="tl">
                    <a:srgbClr val="000000">
                      <a:alpha val="43137"/>
                    </a:srgbClr>
                  </a:outerShdw>
                </a:effectLst>
              </a:rPr>
              <a:t>Father = A man who:</a:t>
            </a:r>
          </a:p>
          <a:p>
            <a:pPr lvl="1"/>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Sires a child</a:t>
            </a:r>
          </a:p>
          <a:p>
            <a:pPr lvl="1"/>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Preaches to/teaches spiritual children</a:t>
            </a:r>
          </a:p>
          <a:p>
            <a:pPr lvl="1"/>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Exercises spiritual authority </a:t>
            </a:r>
          </a:p>
          <a:p>
            <a:pPr lvl="1"/>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Is the progenitor of a people</a:t>
            </a:r>
          </a:p>
          <a:p>
            <a:pPr lvl="1"/>
            <a:endParaRPr lang="en-US" sz="32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6000" b="1" u="sng" dirty="0" smtClean="0">
                <a:ln>
                  <a:solidFill>
                    <a:sysClr val="windowText" lastClr="000000"/>
                  </a:solidFill>
                </a:ln>
                <a:solidFill>
                  <a:srgbClr val="FFFF00"/>
                </a:solidFill>
              </a:rPr>
              <a:t>A Biblical Worldview</a:t>
            </a:r>
            <a:endParaRPr lang="en-US" sz="6000" b="1" dirty="0">
              <a:ln>
                <a:solidFill>
                  <a:sysClr val="windowText" lastClr="000000"/>
                </a:solidFill>
              </a:ln>
              <a:solidFill>
                <a:srgbClr val="FFFF00"/>
              </a:solidFill>
            </a:endParaRPr>
          </a:p>
        </p:txBody>
      </p:sp>
      <p:sp>
        <p:nvSpPr>
          <p:cNvPr id="3" name="Content Placeholder 2"/>
          <p:cNvSpPr>
            <a:spLocks noGrp="1"/>
          </p:cNvSpPr>
          <p:nvPr>
            <p:ph idx="1"/>
          </p:nvPr>
        </p:nvSpPr>
        <p:spPr>
          <a:xfrm>
            <a:off x="228600" y="1524000"/>
            <a:ext cx="8686800" cy="5562600"/>
          </a:xfrm>
        </p:spPr>
        <p:txBody>
          <a:bodyPr>
            <a:normAutofit/>
          </a:bodyPr>
          <a:lstStyle/>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God is the Creator of everything</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People are created </a:t>
            </a:r>
            <a:r>
              <a:rPr lang="en-US" sz="4400" b="1" u="sng" dirty="0" smtClean="0">
                <a:ln>
                  <a:solidFill>
                    <a:sysClr val="windowText" lastClr="000000"/>
                  </a:solidFill>
                </a:ln>
                <a:solidFill>
                  <a:srgbClr val="FF0000"/>
                </a:solidFill>
                <a:effectLst>
                  <a:outerShdw blurRad="38100" dist="38100" dir="2700000" algn="tl">
                    <a:srgbClr val="000000">
                      <a:alpha val="43137"/>
                    </a:srgbClr>
                  </a:outerShdw>
                </a:effectLst>
              </a:rPr>
              <a:t>male or female</a:t>
            </a:r>
          </a:p>
          <a:p>
            <a:pPr>
              <a:buNone/>
            </a:pPr>
            <a:endParaRPr lang="en-US" sz="1000" b="1" u="sng" dirty="0" smtClean="0">
              <a:ln>
                <a:solidFill>
                  <a:sysClr val="windowText" lastClr="000000"/>
                </a:solidFill>
              </a:ln>
              <a:solidFill>
                <a:srgbClr val="FF00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People are commanded </a:t>
            </a:r>
            <a:r>
              <a:rPr lang="en-US" sz="4400" b="1" u="sng" dirty="0" smtClean="0">
                <a:ln>
                  <a:solidFill>
                    <a:sysClr val="windowText" lastClr="000000"/>
                  </a:solidFill>
                </a:ln>
                <a:solidFill>
                  <a:srgbClr val="FF0000"/>
                </a:solidFill>
                <a:effectLst>
                  <a:outerShdw blurRad="38100" dist="38100" dir="2700000" algn="tl">
                    <a:srgbClr val="000000">
                      <a:alpha val="43137"/>
                    </a:srgbClr>
                  </a:outerShdw>
                </a:effectLst>
              </a:rPr>
              <a:t>to be fruitful &amp; fill the earth</a:t>
            </a:r>
          </a:p>
          <a:p>
            <a:pPr>
              <a:buNone/>
            </a:pPr>
            <a:endParaRPr lang="en-US" sz="1000" b="1" u="sng" dirty="0" smtClean="0">
              <a:ln>
                <a:solidFill>
                  <a:sysClr val="windowText" lastClr="000000"/>
                </a:solidFill>
              </a:ln>
              <a:solidFill>
                <a:srgbClr val="FF00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The 1</a:t>
            </a:r>
            <a:r>
              <a:rPr lang="en-US" sz="4400" b="1" baseline="30000" dirty="0" smtClean="0">
                <a:ln>
                  <a:solidFill>
                    <a:sysClr val="windowText" lastClr="000000"/>
                  </a:solidFill>
                </a:ln>
                <a:solidFill>
                  <a:srgbClr val="FFFF00"/>
                </a:solidFill>
                <a:effectLst>
                  <a:outerShdw blurRad="38100" dist="38100" dir="2700000" algn="tl">
                    <a:srgbClr val="000000">
                      <a:alpha val="43137"/>
                    </a:srgbClr>
                  </a:outerShdw>
                </a:effectLst>
              </a:rPr>
              <a:t>st</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use of “father” is in Genesis 2:24 where marriage is described</a:t>
            </a:r>
          </a:p>
          <a:p>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u="sng" dirty="0" smtClean="0">
                <a:ln>
                  <a:solidFill>
                    <a:sysClr val="windowText" lastClr="000000"/>
                  </a:solidFill>
                </a:ln>
                <a:solidFill>
                  <a:srgbClr val="FFFF00"/>
                </a:solidFill>
                <a:effectLst>
                  <a:outerShdw blurRad="38100" dist="38100" dir="2700000" algn="tl">
                    <a:srgbClr val="000000">
                      <a:alpha val="43137"/>
                    </a:srgbClr>
                  </a:outerShdw>
                </a:effectLst>
              </a:rPr>
              <a:t>A Biblical Worldview</a:t>
            </a:r>
            <a:endParaRPr lang="en-US" sz="6000"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943600"/>
          </a:xfrm>
        </p:spPr>
        <p:txBody>
          <a:bodyPr>
            <a:normAutofit/>
          </a:bodyPr>
          <a:lstStyle/>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Fathers are male</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Only 2 sexes: male and female</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Sexual intimacy is for male-female dyads who are married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Fatherhood too is to be entered via the marriage partnership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ln>
                  <a:solidFill>
                    <a:sysClr val="windowText" lastClr="000000"/>
                  </a:solidFill>
                </a:ln>
                <a:solidFill>
                  <a:srgbClr val="FFFF00"/>
                </a:solidFill>
                <a:effectLst>
                  <a:outerShdw blurRad="38100" dist="38100" dir="2700000" algn="tl">
                    <a:srgbClr val="000000">
                      <a:alpha val="43137"/>
                    </a:srgbClr>
                  </a:outerShdw>
                </a:effectLst>
              </a:rPr>
              <a:t>The Great Disruption</a:t>
            </a:r>
            <a:endParaRPr lang="en-US" sz="6000"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686800" cy="5257800"/>
          </a:xfrm>
        </p:spPr>
        <p:txBody>
          <a:bodyPr>
            <a:normAutofit/>
          </a:bodyPr>
          <a:lstStyle/>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Sin destroyed humanity’s relationship with Holy God</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Sin damaged the relationship of men and women</a:t>
            </a:r>
          </a:p>
          <a:p>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Thus, human fruitfulness </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and life became </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more challenging</a:t>
            </a:r>
          </a:p>
          <a:p>
            <a:endParaRPr lang="en-US" sz="4400" dirty="0" smtClean="0"/>
          </a:p>
          <a:p>
            <a:endParaRPr lang="en-US" sz="4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000" b="1" u="sng" dirty="0" smtClean="0">
                <a:ln>
                  <a:solidFill>
                    <a:sysClr val="windowText" lastClr="000000"/>
                  </a:solidFill>
                </a:ln>
                <a:solidFill>
                  <a:srgbClr val="FFFF00"/>
                </a:solidFill>
                <a:effectLst>
                  <a:outerShdw blurRad="38100" dist="38100" dir="2700000" algn="tl">
                    <a:srgbClr val="000000">
                      <a:alpha val="43137"/>
                    </a:srgbClr>
                  </a:outerShdw>
                </a:effectLst>
              </a:rPr>
              <a:t>Sin Still Impedes</a:t>
            </a:r>
            <a:endParaRPr lang="en-US" sz="6000"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686800" cy="6019800"/>
          </a:xfrm>
        </p:spPr>
        <p:txBody>
          <a:bodyPr>
            <a:normAutofit/>
          </a:bodyPr>
          <a:lstStyle/>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Today many believe they are better off w/o God &amp; His design</a:t>
            </a:r>
          </a:p>
          <a:p>
            <a:pPr>
              <a:buNone/>
            </a:pPr>
            <a:endParaRPr lang="en-US" sz="12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Today many believe that people alone dictate their sex w/o regard for biological facts </a:t>
            </a:r>
          </a:p>
          <a:p>
            <a:pPr>
              <a:buNone/>
            </a:pPr>
            <a:endParaRPr lang="en-US" sz="11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Today many see sex as merely a personal preference or choice</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 County Still Acts Like Mayberry R.F.D. It Needs to Get Real About  Immigrants and the Homeless | Connecting California | Zócalo Public Squar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505690" y="464130"/>
            <a:ext cx="8153400" cy="59436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Fatherhood Crisis</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066800"/>
            <a:ext cx="8763000" cy="5638800"/>
          </a:xfrm>
        </p:spPr>
        <p:txBody>
          <a:bodyPr>
            <a:normAutofit lnSpcReduction="10000"/>
          </a:bodyPr>
          <a:lstStyle/>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Dads are important to their children’s well-being</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In 1960 only 10% of kids lived in a home w/o their father</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Today, 25-33% of kids live w/o their biological father</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There are now 15-20 million such kids in the US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Closer Look…</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486400"/>
          </a:xfrm>
        </p:spPr>
        <p:txBody>
          <a:bodyPr>
            <a:normAutofit/>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90% of homeless and runaway youth have no father in their lives</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71% of all high school drop outs have no father in their lives</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63% of all youth who commit suicide have no father in their lives</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Closer Look…</a:t>
            </a:r>
            <a:endParaRPr lang="en-US" sz="6000" dirty="0"/>
          </a:p>
        </p:txBody>
      </p:sp>
      <p:sp>
        <p:nvSpPr>
          <p:cNvPr id="3" name="Content Placeholder 2"/>
          <p:cNvSpPr>
            <a:spLocks noGrp="1"/>
          </p:cNvSpPr>
          <p:nvPr>
            <p:ph idx="1"/>
          </p:nvPr>
        </p:nvSpPr>
        <p:spPr>
          <a:xfrm>
            <a:off x="228600" y="1600200"/>
            <a:ext cx="8686800" cy="5410200"/>
          </a:xfrm>
        </p:spPr>
        <p:txBody>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More likely to commit a crime and </a:t>
            </a:r>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go to prison </a:t>
            </a:r>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with no father in their lives</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2 times more likely to drop out of school with no father in their lives</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Twice the risk of dying in the first year of life with no father in their lives</a:t>
            </a:r>
          </a:p>
          <a:p>
            <a:pPr lvl="0"/>
            <a:endParaRPr lang="en-US" sz="4000" b="1" dirty="0" smtClean="0">
              <a:ln>
                <a:solidFill>
                  <a:sysClr val="windowText" lastClr="000000"/>
                </a:solidFill>
              </a:ln>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Closer Look…</a:t>
            </a:r>
            <a:endParaRPr lang="en-US" sz="6000" dirty="0"/>
          </a:p>
        </p:txBody>
      </p:sp>
      <p:sp>
        <p:nvSpPr>
          <p:cNvPr id="3" name="Content Placeholder 2"/>
          <p:cNvSpPr>
            <a:spLocks noGrp="1"/>
          </p:cNvSpPr>
          <p:nvPr>
            <p:ph idx="1"/>
          </p:nvPr>
        </p:nvSpPr>
        <p:spPr>
          <a:xfrm>
            <a:off x="457200" y="1600200"/>
            <a:ext cx="8229600" cy="5638800"/>
          </a:xfrm>
        </p:spPr>
        <p:txBody>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More likely to have behavioral problems, specifically aggression with no father in their lives</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2 times more likely to suffer obesity with no father in their lives</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70% of incarcerated juveniles come from fatherless homes</a:t>
            </a:r>
          </a:p>
          <a:p>
            <a:pPr lvl="0"/>
            <a:endParaRPr lang="en-US" sz="4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endParaRPr lang="en-US" sz="4000" b="1" dirty="0" smtClean="0">
              <a:ln>
                <a:solidFill>
                  <a:sysClr val="windowText" lastClr="000000"/>
                </a:solidFill>
              </a:ln>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ther Knows Best (TV Series 1954–1960) - IMDb"/>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533400" y="381000"/>
            <a:ext cx="8077200" cy="6096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Closer Look…</a:t>
            </a:r>
            <a:endParaRPr lang="en-US" sz="6000" dirty="0"/>
          </a:p>
        </p:txBody>
      </p:sp>
      <p:sp>
        <p:nvSpPr>
          <p:cNvPr id="3" name="Content Placeholder 2"/>
          <p:cNvSpPr>
            <a:spLocks noGrp="1"/>
          </p:cNvSpPr>
          <p:nvPr>
            <p:ph idx="1"/>
          </p:nvPr>
        </p:nvSpPr>
        <p:spPr>
          <a:xfrm>
            <a:off x="228600" y="1600200"/>
            <a:ext cx="8610600" cy="5943600"/>
          </a:xfrm>
        </p:spPr>
        <p:txBody>
          <a:bodyPr>
            <a:normAutofit/>
          </a:bodyPr>
          <a:lstStyle/>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The U.S. Census Bureau states 17.8 million children (nearly 1 in 4) live w/o a biological, step, or adoptive father in the home</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That is enough children to fill New York City twice or Los Angeles four times over</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ln>
                  <a:solidFill>
                    <a:sysClr val="windowText" lastClr="000000"/>
                  </a:solidFill>
                </a:ln>
                <a:solidFill>
                  <a:srgbClr val="FFFF00"/>
                </a:solidFill>
                <a:effectLst>
                  <a:outerShdw blurRad="38100" dist="38100" dir="2700000" algn="tl">
                    <a:srgbClr val="000000">
                      <a:alpha val="43137"/>
                    </a:srgbClr>
                  </a:outerShdw>
                </a:effectLst>
              </a:rPr>
              <a:t>A Father is a Protective Factor</a:t>
            </a:r>
            <a:endParaRPr lang="en-US" sz="4800"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4 times less likely to be poor</a:t>
            </a:r>
          </a:p>
          <a:p>
            <a:pPr lvl="0">
              <a:buNone/>
            </a:pPr>
            <a:endParaRPr lang="en-US" sz="11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35% less likely to be poorer than his/her dad</a:t>
            </a:r>
          </a:p>
          <a:p>
            <a:pPr lvl="0">
              <a:buNone/>
            </a:pPr>
            <a:endParaRPr lang="en-US" sz="11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3 times less likely to have an affective mental health disorder</a:t>
            </a:r>
          </a:p>
          <a:p>
            <a:pPr lvl="0">
              <a:buNone/>
            </a:pPr>
            <a:endParaRPr lang="en-US" sz="11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3 times less likely to have early intercourse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800" b="1" u="sng" dirty="0" smtClean="0">
                <a:ln>
                  <a:solidFill>
                    <a:sysClr val="windowText" lastClr="000000"/>
                  </a:solidFill>
                </a:ln>
                <a:solidFill>
                  <a:srgbClr val="FFFF00"/>
                </a:solidFill>
                <a:effectLst>
                  <a:outerShdw blurRad="38100" dist="38100" dir="2700000" algn="tl">
                    <a:srgbClr val="000000">
                      <a:alpha val="43137"/>
                    </a:srgbClr>
                  </a:outerShdw>
                </a:effectLst>
              </a:rPr>
              <a:t>A Father is a Protective Factor</a:t>
            </a:r>
            <a:endParaRPr lang="en-US" sz="4800" dirty="0"/>
          </a:p>
        </p:txBody>
      </p:sp>
      <p:sp>
        <p:nvSpPr>
          <p:cNvPr id="3" name="Content Placeholder 2"/>
          <p:cNvSpPr>
            <a:spLocks noGrp="1"/>
          </p:cNvSpPr>
          <p:nvPr>
            <p:ph idx="1"/>
          </p:nvPr>
        </p:nvSpPr>
        <p:spPr>
          <a:xfrm>
            <a:off x="457200" y="1676400"/>
            <a:ext cx="8229600" cy="5410200"/>
          </a:xfrm>
        </p:spPr>
        <p:txBody>
          <a:bodyPr>
            <a:noAutofit/>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6 to 7 times less likely to become pregnant as a teen</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Half as likely to suffer from abuse or neglect</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40% less likely to smoke, drink, or use drugs</a:t>
            </a:r>
          </a:p>
          <a:p>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ln>
                  <a:solidFill>
                    <a:sysClr val="windowText" lastClr="000000"/>
                  </a:solidFill>
                </a:ln>
                <a:solidFill>
                  <a:srgbClr val="FFFF00"/>
                </a:solidFill>
                <a:effectLst>
                  <a:outerShdw blurRad="38100" dist="38100" dir="2700000" algn="tl">
                    <a:srgbClr val="000000">
                      <a:alpha val="43137"/>
                    </a:srgbClr>
                  </a:outerShdw>
                </a:effectLst>
              </a:rPr>
              <a:t>A Father is a Protective Factor</a:t>
            </a:r>
            <a:endParaRPr lang="en-US" sz="4800" dirty="0"/>
          </a:p>
        </p:txBody>
      </p:sp>
      <p:sp>
        <p:nvSpPr>
          <p:cNvPr id="3" name="Content Placeholder 2"/>
          <p:cNvSpPr>
            <a:spLocks noGrp="1"/>
          </p:cNvSpPr>
          <p:nvPr>
            <p:ph idx="1"/>
          </p:nvPr>
        </p:nvSpPr>
        <p:spPr>
          <a:xfrm>
            <a:off x="457200" y="1600200"/>
            <a:ext cx="8229600" cy="6019800"/>
          </a:xfrm>
        </p:spPr>
        <p:txBody>
          <a:bodyPr>
            <a:normAutofit/>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21% more likely to be read aloud to every day</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Half as likely to repeat a grade in school</a:t>
            </a:r>
          </a:p>
          <a:p>
            <a:pPr lvl="0">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Two times more likely to go to college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An Enduring Solution</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8610600" cy="5410200"/>
          </a:xfrm>
        </p:spPr>
        <p:txBody>
          <a:bodyPr>
            <a:normAutofit/>
          </a:bodyPr>
          <a:lstStyle/>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When Adam and Eve sinned God did not abandon them</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Instead God set up a great rescue plan to save us all from sin and restore our broken relationship with </a:t>
            </a:r>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Him</a:t>
            </a:r>
            <a:endParaRPr lang="en-US" sz="36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3600" b="1" dirty="0" smtClean="0">
                <a:ln>
                  <a:solidFill>
                    <a:sysClr val="windowText" lastClr="000000"/>
                  </a:solidFill>
                </a:ln>
                <a:solidFill>
                  <a:srgbClr val="FFFF00"/>
                </a:solidFill>
                <a:effectLst>
                  <a:outerShdw blurRad="38100" dist="38100" dir="2700000" algn="tl">
                    <a:srgbClr val="000000">
                      <a:alpha val="43137"/>
                    </a:srgbClr>
                  </a:outerShdw>
                </a:effectLst>
              </a:rPr>
              <a:t>It began in Eden and reached its fruition upon Calvary when Jesus died on the Cross and then rose from the grave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An Enduring Solution</a:t>
            </a:r>
            <a:endParaRPr lang="en-US" sz="6000" dirty="0"/>
          </a:p>
        </p:txBody>
      </p:sp>
      <p:sp>
        <p:nvSpPr>
          <p:cNvPr id="3" name="Content Placeholder 2"/>
          <p:cNvSpPr>
            <a:spLocks noGrp="1"/>
          </p:cNvSpPr>
          <p:nvPr>
            <p:ph idx="1"/>
          </p:nvPr>
        </p:nvSpPr>
        <p:spPr/>
        <p:txBody>
          <a:bodyPr>
            <a:normAutofit/>
          </a:bodyPr>
          <a:lstStyle/>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A big part of God’s big rescue plan is us living in the world as his people – the family of God </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God gives fathers a special place and role in </a:t>
            </a:r>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His </a:t>
            </a:r>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family</a:t>
            </a:r>
            <a:endParaRPr lang="en-US" sz="4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46237"/>
            <a:ext cx="8458200" cy="4525963"/>
          </a:xfrm>
        </p:spPr>
        <p:txBody>
          <a:bodyPr>
            <a:normAutofit/>
          </a:bodyPr>
          <a:lstStyle/>
          <a:p>
            <a:pPr lvl="0"/>
            <a:r>
              <a:rPr lang="en-US" sz="4000" b="1" dirty="0" smtClean="0">
                <a:ln>
                  <a:solidFill>
                    <a:sysClr val="windowText" lastClr="000000"/>
                  </a:solidFill>
                </a:ln>
                <a:solidFill>
                  <a:srgbClr val="FFFF00"/>
                </a:solidFill>
              </a:rPr>
              <a:t>A Dad must be his child’s first teacher</a:t>
            </a:r>
          </a:p>
          <a:p>
            <a:pPr lvl="0" algn="ctr">
              <a:buNone/>
            </a:pPr>
            <a:endParaRPr lang="en-US" sz="1000" i="1" dirty="0" smtClean="0"/>
          </a:p>
          <a:p>
            <a:pPr lvl="0" algn="ctr">
              <a:buNone/>
            </a:pPr>
            <a:r>
              <a:rPr lang="en-US" sz="4000" i="1" dirty="0" smtClean="0"/>
              <a:t>“</a:t>
            </a:r>
            <a:r>
              <a:rPr lang="en-US" sz="4000" b="1" i="1" dirty="0" smtClean="0"/>
              <a:t>Train up a child in the way he should go, even when he is old he will not depart from it.” </a:t>
            </a:r>
            <a:endParaRPr lang="en-US" sz="4000" b="1" dirty="0" smtClean="0"/>
          </a:p>
          <a:p>
            <a:pPr lvl="0" algn="ctr">
              <a:buNone/>
            </a:pPr>
            <a:endParaRPr lang="en-US" sz="1000" dirty="0" smtClean="0"/>
          </a:p>
          <a:p>
            <a:pPr lvl="0" algn="ctr">
              <a:buNone/>
            </a:pPr>
            <a:r>
              <a:rPr lang="en-US" sz="4000" dirty="0" smtClean="0"/>
              <a:t>(Proverbs 22:6)</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a:xfrm>
            <a:off x="457200" y="1600200"/>
            <a:ext cx="8229600" cy="5638800"/>
          </a:xfrm>
        </p:spPr>
        <p:txBody>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A Dad must exemplify a good life</a:t>
            </a:r>
          </a:p>
          <a:p>
            <a:pPr algn="ctr">
              <a:buNone/>
            </a:pPr>
            <a:endParaRPr lang="en-US" sz="1000" b="1" i="1" dirty="0" smtClean="0"/>
          </a:p>
          <a:p>
            <a:pPr algn="ctr">
              <a:buNone/>
            </a:pPr>
            <a:r>
              <a:rPr lang="en-US" b="1" i="1" dirty="0" smtClean="0"/>
              <a:t>“You are our letter, written in our hearts, known and read by all men; being manifested that you are a letter of Christ, cared for by us, written not with ink but with the Spirit of the living God, not on tablets of stone, but on tablets of human hearts.”</a:t>
            </a:r>
          </a:p>
          <a:p>
            <a:pPr algn="ctr">
              <a:buNone/>
            </a:pPr>
            <a:r>
              <a:rPr lang="en-US" dirty="0" smtClean="0"/>
              <a:t>(II Corinthians 3:2-3)</a:t>
            </a:r>
          </a:p>
          <a:p>
            <a:pPr algn="ct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p:txBody>
          <a:bodyPr>
            <a:normAutofit lnSpcReduction="10000"/>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A Dad must provide for his family</a:t>
            </a:r>
          </a:p>
          <a:p>
            <a:pPr>
              <a:buNone/>
            </a:pPr>
            <a:endParaRPr lang="en-US" sz="1000" i="1" dirty="0" smtClean="0"/>
          </a:p>
          <a:p>
            <a:pPr algn="ctr">
              <a:buNone/>
            </a:pPr>
            <a:r>
              <a:rPr lang="en-US" sz="4000" b="1" i="1" dirty="0" smtClean="0"/>
              <a:t>“But if anyone does not provide for his own, and especially for those of his household, he has denied the faith and is worse than an unbeliever.”</a:t>
            </a:r>
          </a:p>
          <a:p>
            <a:pPr algn="ctr">
              <a:buNone/>
            </a:pPr>
            <a:r>
              <a:rPr lang="en-US" dirty="0" smtClean="0"/>
              <a:t>(I Timothy 5:8)</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p:txBody>
          <a:bodyPr/>
          <a:lstStyle/>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A Dad disciplines his children</a:t>
            </a:r>
          </a:p>
          <a:p>
            <a:pPr>
              <a:buNone/>
            </a:pPr>
            <a:endParaRPr lang="en-US" sz="1000" dirty="0" smtClean="0"/>
          </a:p>
          <a:p>
            <a:pPr algn="ctr">
              <a:buNone/>
            </a:pPr>
            <a:r>
              <a:rPr lang="en-US" sz="4000" b="1" i="1" dirty="0" smtClean="0"/>
              <a:t>“He who spares the rod hates his son, but he who loves him disciplines him diligently.”</a:t>
            </a:r>
            <a:endParaRPr lang="en-US" sz="4000" b="1" dirty="0" smtClean="0"/>
          </a:p>
          <a:p>
            <a:pPr algn="ctr">
              <a:buNone/>
            </a:pPr>
            <a:r>
              <a:rPr lang="en-US" sz="3600" dirty="0" smtClean="0"/>
              <a:t>(Proverbs 13:24)</a:t>
            </a:r>
          </a:p>
          <a:p>
            <a:pPr algn="ct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 Three Sons season 9 My Three Grandsons - Metacritic"/>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09600" y="353290"/>
            <a:ext cx="8001000" cy="60960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a:xfrm>
            <a:off x="457200" y="1143000"/>
            <a:ext cx="8229600" cy="5715000"/>
          </a:xfrm>
        </p:spPr>
        <p:txBody>
          <a:bodyPr>
            <a:normAutofit/>
          </a:bodyPr>
          <a:lstStyle/>
          <a:p>
            <a:pPr lvl="0" algn="ct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A Dad spends quality time with his children about God</a:t>
            </a:r>
          </a:p>
          <a:p>
            <a:pPr lvl="0" algn="ctr">
              <a:buNone/>
            </a:pPr>
            <a:endParaRPr lang="en-US" sz="11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buNone/>
            </a:pPr>
            <a:r>
              <a:rPr lang="en-US" b="1" i="1" dirty="0" smtClean="0"/>
              <a:t>“And these words, which I am commanding you today, shall be on your heart; and you shall teach them diligently to your sons and shall talk to them when you sit in your house and when you walk by the way and when lie down and when you rise up.”</a:t>
            </a:r>
          </a:p>
          <a:p>
            <a:pPr algn="ctr">
              <a:buNone/>
            </a:pPr>
            <a:r>
              <a:rPr lang="en-US" dirty="0" smtClean="0"/>
              <a:t>(Deuteronomy 6:6-9)</a:t>
            </a:r>
          </a:p>
          <a:p>
            <a:pPr algn="ctr">
              <a:buNone/>
            </a:pP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p:txBody>
          <a:bodyPr/>
          <a:lstStyle/>
          <a:p>
            <a:pPr lvl="0"/>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A Dad is compassionate</a:t>
            </a:r>
          </a:p>
          <a:p>
            <a:pPr>
              <a:buNone/>
            </a:pPr>
            <a:endParaRPr lang="en-US" sz="1000" dirty="0" smtClean="0"/>
          </a:p>
          <a:p>
            <a:pPr algn="ctr">
              <a:buNone/>
            </a:pPr>
            <a:r>
              <a:rPr lang="en-US" sz="4000" b="1" i="1" dirty="0" smtClean="0"/>
              <a:t>“Just as a father has compassion on his children, so the Lord has compassion on those who fear him.”</a:t>
            </a:r>
            <a:endParaRPr lang="en-US" sz="4000" b="1" dirty="0" smtClean="0"/>
          </a:p>
          <a:p>
            <a:pPr algn="ctr">
              <a:buNone/>
            </a:pPr>
            <a:r>
              <a:rPr lang="en-US" i="1" dirty="0" smtClean="0"/>
              <a:t>(Proverbs 103:13)</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p:txBody>
          <a:bodyPr/>
          <a:lstStyle/>
          <a:p>
            <a:pPr lvl="0"/>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A Dad doesn’t provoke his </a:t>
            </a:r>
            <a:r>
              <a:rPr lang="en-US" sz="4000" b="1" dirty="0" smtClean="0">
                <a:ln>
                  <a:solidFill>
                    <a:sysClr val="windowText" lastClr="000000"/>
                  </a:solidFill>
                </a:ln>
                <a:solidFill>
                  <a:srgbClr val="FFFF00"/>
                </a:solidFill>
                <a:effectLst>
                  <a:outerShdw blurRad="38100" dist="38100" dir="2700000" algn="tl">
                    <a:srgbClr val="000000">
                      <a:alpha val="43137"/>
                    </a:srgbClr>
                  </a:outerShdw>
                </a:effectLst>
              </a:rPr>
              <a:t>children</a:t>
            </a:r>
            <a:endParaRPr lang="en-US" sz="4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000" i="1" dirty="0" smtClean="0"/>
          </a:p>
          <a:p>
            <a:pPr algn="ctr">
              <a:buNone/>
            </a:pPr>
            <a:r>
              <a:rPr lang="en-US" sz="4000" b="1" i="1" dirty="0" smtClean="0"/>
              <a:t>“And, fathers, do not provoke your children to anger, but bring them up in the discipline and instruction of the Lord.”</a:t>
            </a:r>
            <a:endParaRPr lang="en-US" sz="4000" b="1" dirty="0" smtClean="0"/>
          </a:p>
          <a:p>
            <a:pPr algn="ctr">
              <a:buNone/>
            </a:pPr>
            <a:r>
              <a:rPr lang="en-US" dirty="0" smtClean="0"/>
              <a:t>(Ephesians 6:4)</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a:xfrm>
            <a:off x="152400" y="1600200"/>
            <a:ext cx="8763000" cy="5410200"/>
          </a:xfrm>
        </p:spPr>
        <p:txBody>
          <a:bodyPr>
            <a:normAutofit fontScale="77500" lnSpcReduction="20000"/>
          </a:bodyPr>
          <a:lstStyle/>
          <a:p>
            <a:pPr lvl="0"/>
            <a:r>
              <a:rPr lang="en-US" sz="5700" b="1" dirty="0" smtClean="0">
                <a:ln>
                  <a:solidFill>
                    <a:sysClr val="windowText" lastClr="000000"/>
                  </a:solidFill>
                </a:ln>
                <a:solidFill>
                  <a:srgbClr val="FFFF00"/>
                </a:solidFill>
                <a:effectLst>
                  <a:outerShdw blurRad="38100" dist="38100" dir="2700000" algn="tl">
                    <a:srgbClr val="000000">
                      <a:alpha val="43137"/>
                    </a:srgbClr>
                  </a:outerShdw>
                </a:effectLst>
              </a:rPr>
              <a:t>A Dad never gives up on his kids</a:t>
            </a:r>
          </a:p>
          <a:p>
            <a:pPr>
              <a:buNone/>
            </a:pPr>
            <a:endParaRPr lang="en-US" sz="1300" b="1" i="1" dirty="0" smtClean="0"/>
          </a:p>
          <a:p>
            <a:pPr algn="ctr">
              <a:buNone/>
            </a:pPr>
            <a:r>
              <a:rPr lang="en-US" sz="3400" b="1" i="1" dirty="0" smtClean="0"/>
              <a:t>“And he got up and went to his father.  But while he was still a long way off, his father saw him, and felt compassion for him, and ran, and embraced him, and kissed him.  And the son said to him, ‘Father, I have sinned against heaven and in your sight; I am no longer worthy to be called your </a:t>
            </a:r>
            <a:r>
              <a:rPr lang="en-US" sz="3400" b="1" i="1" dirty="0" smtClean="0"/>
              <a:t>son...’  </a:t>
            </a:r>
            <a:r>
              <a:rPr lang="en-US" sz="3400" b="1" i="1" dirty="0" smtClean="0"/>
              <a:t>But the father said to his slaves, ‘Quickly bring out the best robe and put it on him, and put a ring on his hand </a:t>
            </a:r>
            <a:r>
              <a:rPr lang="en-US" sz="3400" b="1" i="1" dirty="0" smtClean="0"/>
              <a:t>and </a:t>
            </a:r>
            <a:r>
              <a:rPr lang="en-US" sz="3400" b="1" i="1" dirty="0" smtClean="0"/>
              <a:t>sandals on his feet; and bring the fattened calf and kill it, and let us eat and be merry; for this son of mine was dead, and has come to life again; he was lost and has been found.  And they began to be merry.”</a:t>
            </a:r>
            <a:endParaRPr lang="en-US" sz="3400" b="1" dirty="0" smtClean="0"/>
          </a:p>
          <a:p>
            <a:pPr algn="ctr">
              <a:buNone/>
            </a:pPr>
            <a:r>
              <a:rPr lang="en-US" i="1" dirty="0" smtClean="0"/>
              <a:t>(Luke 15: 20-24)</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 Father’s Part</a:t>
            </a:r>
            <a:endParaRPr lang="en-US" sz="6000" dirty="0"/>
          </a:p>
        </p:txBody>
      </p:sp>
      <p:sp>
        <p:nvSpPr>
          <p:cNvPr id="3" name="Content Placeholder 2"/>
          <p:cNvSpPr>
            <a:spLocks noGrp="1"/>
          </p:cNvSpPr>
          <p:nvPr>
            <p:ph idx="1"/>
          </p:nvPr>
        </p:nvSpPr>
        <p:spPr/>
        <p:txBody>
          <a:bodyPr/>
          <a:lstStyle/>
          <a:p>
            <a:pPr lvl="0"/>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A Dad prays for his children</a:t>
            </a:r>
          </a:p>
          <a:p>
            <a:pPr>
              <a:buNone/>
            </a:pPr>
            <a:endParaRPr lang="en-US" sz="1000" i="1" dirty="0" smtClean="0"/>
          </a:p>
          <a:p>
            <a:pPr>
              <a:buNone/>
            </a:pPr>
            <a:r>
              <a:rPr lang="en-US" b="1" i="1" dirty="0" smtClean="0"/>
              <a:t>“And give to my son, Solomon, a perfect heart to keep thy commandments, thy testimonies and thy statutes, and to do them all, and to build the temple, for which I made provision.”</a:t>
            </a:r>
            <a:endParaRPr lang="en-US" b="1" dirty="0" smtClean="0"/>
          </a:p>
          <a:p>
            <a:pPr algn="ctr">
              <a:buNone/>
            </a:pPr>
            <a:r>
              <a:rPr lang="en-US" dirty="0" smtClean="0"/>
              <a:t>(I Chronicles 29:19)</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 on Fatherhoo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09600" y="457200"/>
            <a:ext cx="8077200" cy="5791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mportance of a Father in the Hom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595952" y="457200"/>
            <a:ext cx="8000999" cy="6096000"/>
          </a:xfrm>
          <a:prstGeom prst="rect">
            <a:avLst/>
          </a:prstGeom>
          <a:noFill/>
          <a:ln>
            <a:noFill/>
          </a:ln>
        </p:spPr>
      </p:pic>
      <p:sp>
        <p:nvSpPr>
          <p:cNvPr id="4" name="Rectangle 3"/>
          <p:cNvSpPr/>
          <p:nvPr/>
        </p:nvSpPr>
        <p:spPr>
          <a:xfrm>
            <a:off x="5410200" y="838200"/>
            <a:ext cx="2893356"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HAPPY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FATHER’S</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DAY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n/Now: The Cast of 'The Andy Griffith Show' | Fox News"/>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09600" y="457200"/>
            <a:ext cx="8001000" cy="58674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Rifleman (TV Series 1958–1963) - IMDb"/>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81000" y="304800"/>
            <a:ext cx="8305800" cy="624840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Cartwrights of &quot;Bonanza&quot;"/>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09600" y="533400"/>
            <a:ext cx="7848600" cy="58674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ln>
                  <a:solidFill>
                    <a:sysClr val="windowText" lastClr="000000"/>
                  </a:solidFill>
                </a:ln>
                <a:solidFill>
                  <a:srgbClr val="FFFF00"/>
                </a:solidFill>
                <a:effectLst>
                  <a:outerShdw blurRad="38100" dist="38100" dir="2700000" algn="tl">
                    <a:srgbClr val="000000">
                      <a:alpha val="43137"/>
                    </a:srgbClr>
                  </a:outerShdw>
                </a:effectLst>
              </a:rPr>
              <a:t>What “Father” Means</a:t>
            </a:r>
            <a:endParaRPr lang="en-US" sz="5400" b="1" u="sng"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sz="4800" b="1" dirty="0" smtClean="0">
                <a:solidFill>
                  <a:srgbClr val="FF0000"/>
                </a:solidFill>
                <a:effectLst>
                  <a:outerShdw blurRad="38100" dist="38100" dir="2700000" algn="tl">
                    <a:srgbClr val="000000">
                      <a:alpha val="43137"/>
                    </a:srgbClr>
                  </a:outerShdw>
                </a:effectLst>
              </a:rPr>
              <a:t>’</a:t>
            </a:r>
            <a:r>
              <a:rPr lang="en-US" sz="4800" b="1" dirty="0" err="1" smtClean="0">
                <a:solidFill>
                  <a:srgbClr val="FF0000"/>
                </a:solidFill>
                <a:effectLst>
                  <a:outerShdw blurRad="38100" dist="38100" dir="2700000" algn="tl">
                    <a:srgbClr val="000000">
                      <a:alpha val="43137"/>
                    </a:srgbClr>
                  </a:outerShdw>
                </a:effectLst>
              </a:rPr>
              <a:t>Âb</a:t>
            </a: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rPr>
              <a:t> </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The Biblical Hebrew word for “father” as well as grandfather, forefather or ancestor</a:t>
            </a:r>
          </a:p>
          <a:p>
            <a:pPr>
              <a:buNone/>
            </a:pPr>
            <a:endParaRPr lang="en-US" sz="1000" b="1" dirty="0" smtClean="0">
              <a:ln>
                <a:solidFill>
                  <a:sysClr val="windowText" lastClr="000000"/>
                </a:solidFill>
              </a:ln>
              <a:solidFill>
                <a:srgbClr val="FF0000"/>
              </a:solidFill>
              <a:effectLst>
                <a:outerShdw blurRad="38100" dist="38100" dir="2700000" algn="tl">
                  <a:srgbClr val="000000">
                    <a:alpha val="43137"/>
                  </a:srgbClr>
                </a:outerShdw>
              </a:effectLst>
            </a:endParaRPr>
          </a:p>
          <a:p>
            <a:pPr>
              <a:buNone/>
            </a:pPr>
            <a:r>
              <a:rPr lang="el-GR" sz="4800" b="1" dirty="0" smtClean="0">
                <a:solidFill>
                  <a:srgbClr val="FF0000"/>
                </a:solidFill>
                <a:effectLst>
                  <a:outerShdw blurRad="38100" dist="38100" dir="2700000" algn="tl">
                    <a:srgbClr val="000000">
                      <a:alpha val="43137"/>
                    </a:srgbClr>
                  </a:outerShdw>
                </a:effectLst>
              </a:rPr>
              <a:t>Πατήρ</a:t>
            </a:r>
            <a:r>
              <a:rPr lang="en-US" dirty="0" smtClean="0"/>
              <a:t>  </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The Biblical Greek word used literally and figuratively for “father”</a:t>
            </a:r>
          </a:p>
          <a:p>
            <a:pPr>
              <a:buNone/>
            </a:pPr>
            <a:endParaRPr lang="en-US" sz="16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buNone/>
            </a:pP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u="sng" dirty="0" smtClean="0">
                <a:ln>
                  <a:solidFill>
                    <a:sysClr val="windowText" lastClr="000000"/>
                  </a:solidFill>
                </a:ln>
                <a:solidFill>
                  <a:srgbClr val="FFFF00"/>
                </a:solidFill>
                <a:effectLst>
                  <a:outerShdw blurRad="38100" dist="38100" dir="2700000" algn="tl">
                    <a:srgbClr val="000000">
                      <a:alpha val="43137"/>
                    </a:srgbClr>
                  </a:outerShdw>
                </a:effectLst>
              </a:rPr>
              <a:t>What “Father” Means</a:t>
            </a:r>
            <a:endParaRPr lang="en-US" sz="6000" dirty="0"/>
          </a:p>
        </p:txBody>
      </p:sp>
      <p:sp>
        <p:nvSpPr>
          <p:cNvPr id="3" name="Content Placeholder 2"/>
          <p:cNvSpPr>
            <a:spLocks noGrp="1"/>
          </p:cNvSpPr>
          <p:nvPr>
            <p:ph idx="1"/>
          </p:nvPr>
        </p:nvSpPr>
        <p:spPr>
          <a:xfrm>
            <a:off x="457200" y="1371600"/>
            <a:ext cx="8229600" cy="5715000"/>
          </a:xfrm>
        </p:spPr>
        <p:txBody>
          <a:bodyPr>
            <a:normAutofit/>
          </a:bodyPr>
          <a:lstStyle/>
          <a:p>
            <a:r>
              <a:rPr lang="en-US" sz="4400" b="1" i="1" dirty="0" smtClean="0">
                <a:ln>
                  <a:solidFill>
                    <a:sysClr val="windowText" lastClr="000000"/>
                  </a:solidFill>
                </a:ln>
                <a:solidFill>
                  <a:srgbClr val="FFFF00"/>
                </a:solidFill>
                <a:effectLst>
                  <a:outerShdw blurRad="38100" dist="38100" dir="2700000" algn="tl">
                    <a:srgbClr val="000000">
                      <a:alpha val="43137"/>
                    </a:srgbClr>
                  </a:outerShdw>
                </a:effectLst>
              </a:rPr>
              <a:t>Pater</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or father comes from a root that means</a:t>
            </a:r>
            <a:r>
              <a:rPr lang="en-US" sz="4400" dirty="0" smtClean="0">
                <a:solidFill>
                  <a:srgbClr val="FFFF00"/>
                </a:solidFill>
              </a:rPr>
              <a:t> </a:t>
            </a:r>
            <a:r>
              <a:rPr lang="en-US" sz="4400" b="1" u="sng" dirty="0" smtClean="0"/>
              <a:t>one who nourishes, protects, and/or upholds</a:t>
            </a:r>
          </a:p>
          <a:p>
            <a:pPr>
              <a:buNone/>
            </a:pPr>
            <a:endParaRPr lang="en-US" sz="1000" b="1" u="sng" dirty="0" smtClean="0"/>
          </a:p>
          <a:p>
            <a:r>
              <a:rPr lang="en-US" sz="4400" b="1" dirty="0" smtClean="0">
                <a:ln>
                  <a:solidFill>
                    <a:sysClr val="windowText" lastClr="000000"/>
                  </a:solidFill>
                </a:ln>
                <a:solidFill>
                  <a:srgbClr val="FFFF00"/>
                </a:solidFill>
              </a:rPr>
              <a:t>Metaphorically, used of the originator of a group animated by the same </a:t>
            </a:r>
            <a:r>
              <a:rPr lang="en-US" sz="4400" b="1" dirty="0" smtClean="0">
                <a:ln>
                  <a:solidFill>
                    <a:sysClr val="windowText" lastClr="000000"/>
                  </a:solidFill>
                </a:ln>
                <a:solidFill>
                  <a:srgbClr val="FFFF00"/>
                </a:solidFill>
              </a:rPr>
              <a:t>spirit </a:t>
            </a:r>
            <a:r>
              <a:rPr lang="en-US" sz="4400" b="1" dirty="0" smtClean="0">
                <a:ln>
                  <a:solidFill>
                    <a:sysClr val="windowText" lastClr="000000"/>
                  </a:solidFill>
                </a:ln>
                <a:solidFill>
                  <a:srgbClr val="FFFF00"/>
                </a:solidFill>
              </a:rPr>
              <a:t>as himself</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000" b="1" u="sng" dirty="0" smtClean="0">
                <a:ln>
                  <a:solidFill>
                    <a:sysClr val="windowText" lastClr="000000"/>
                  </a:solidFill>
                </a:ln>
                <a:solidFill>
                  <a:srgbClr val="FFFF00"/>
                </a:solidFill>
                <a:effectLst>
                  <a:outerShdw blurRad="38100" dist="38100" dir="2700000" algn="tl">
                    <a:srgbClr val="000000">
                      <a:alpha val="43137"/>
                    </a:srgbClr>
                  </a:outerShdw>
                </a:effectLst>
              </a:rPr>
              <a:t>To Whom “Father” Refers</a:t>
            </a:r>
            <a:endParaRPr lang="en-US" sz="6000" u="sng" dirty="0"/>
          </a:p>
        </p:txBody>
      </p:sp>
      <p:sp>
        <p:nvSpPr>
          <p:cNvPr id="3" name="Content Placeholder 2"/>
          <p:cNvSpPr>
            <a:spLocks noGrp="1"/>
          </p:cNvSpPr>
          <p:nvPr>
            <p:ph idx="1"/>
          </p:nvPr>
        </p:nvSpPr>
        <p:spPr>
          <a:xfrm>
            <a:off x="381000" y="1219200"/>
            <a:ext cx="8839200" cy="6477000"/>
          </a:xfrm>
        </p:spPr>
        <p:txBody>
          <a:bodyPr>
            <a:normAutofit/>
          </a:bodyPr>
          <a:lstStyle/>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Used </a:t>
            </a:r>
            <a:r>
              <a:rPr lang="en-US" sz="4400" b="1" u="sng" dirty="0" smtClean="0">
                <a:ln>
                  <a:solidFill>
                    <a:sysClr val="windowText" lastClr="000000"/>
                  </a:solidFill>
                </a:ln>
                <a:solidFill>
                  <a:srgbClr val="FF0000"/>
                </a:solidFill>
                <a:effectLst>
                  <a:outerShdw blurRad="38100" dist="38100" dir="2700000" algn="tl">
                    <a:srgbClr val="000000">
                      <a:alpha val="43137"/>
                    </a:srgbClr>
                  </a:outerShdw>
                </a:effectLst>
              </a:rPr>
              <a:t>268X for God</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and </a:t>
            </a:r>
            <a:r>
              <a:rPr lang="en-US" sz="4400" b="1" u="sng" dirty="0" smtClean="0">
                <a:ln>
                  <a:solidFill>
                    <a:sysClr val="windowText" lastClr="000000"/>
                  </a:solidFill>
                </a:ln>
                <a:solidFill>
                  <a:srgbClr val="FF0000"/>
                </a:solidFill>
                <a:effectLst>
                  <a:outerShdw blurRad="38100" dist="38100" dir="2700000" algn="tl">
                    <a:srgbClr val="000000">
                      <a:alpha val="43137"/>
                    </a:srgbClr>
                  </a:outerShdw>
                </a:effectLst>
              </a:rPr>
              <a:t>150X for men/other beings</a:t>
            </a:r>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 in the Bible</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Used of Abraham/the Patriarchs </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Used of Satan</a:t>
            </a:r>
          </a:p>
          <a:p>
            <a:pPr>
              <a:buNone/>
            </a:pPr>
            <a:endParaRPr lang="en-US" sz="1000" b="1" dirty="0" smtClean="0">
              <a:ln>
                <a:solidFill>
                  <a:sysClr val="windowText" lastClr="000000"/>
                </a:solidFill>
              </a:ln>
              <a:solidFill>
                <a:srgbClr val="FFFF00"/>
              </a:solidFill>
              <a:effectLst>
                <a:outerShdw blurRad="38100" dist="38100" dir="2700000" algn="tl">
                  <a:srgbClr val="000000">
                    <a:alpha val="43137"/>
                  </a:srgbClr>
                </a:outerShdw>
              </a:effectLst>
            </a:endParaRPr>
          </a:p>
          <a:p>
            <a:r>
              <a:rPr lang="en-US" sz="4400" b="1" dirty="0" smtClean="0">
                <a:ln>
                  <a:solidFill>
                    <a:sysClr val="windowText" lastClr="000000"/>
                  </a:solidFill>
                </a:ln>
                <a:solidFill>
                  <a:srgbClr val="FFFF00"/>
                </a:solidFill>
                <a:effectLst>
                  <a:outerShdw blurRad="38100" dist="38100" dir="2700000" algn="tl">
                    <a:srgbClr val="000000">
                      <a:alpha val="43137"/>
                    </a:srgbClr>
                  </a:outerShdw>
                </a:effectLst>
              </a:rPr>
              <a:t>Used of those who exercise spiritual authority over others</a:t>
            </a:r>
            <a:endParaRPr lang="en-US" sz="32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1285</Words>
  <Application>Microsoft Office PowerPoint</Application>
  <PresentationFormat>On-screen Show (4:3)</PresentationFormat>
  <Paragraphs>168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BIBLICAL FATHERHOOD</vt:lpstr>
      <vt:lpstr>Slide 2</vt:lpstr>
      <vt:lpstr>Slide 3</vt:lpstr>
      <vt:lpstr>Slide 4</vt:lpstr>
      <vt:lpstr>Slide 5</vt:lpstr>
      <vt:lpstr>Slide 6</vt:lpstr>
      <vt:lpstr>What “Father” Means</vt:lpstr>
      <vt:lpstr>What “Father” Means</vt:lpstr>
      <vt:lpstr>To Whom “Father” Refers</vt:lpstr>
      <vt:lpstr>To Whom “Father” Refers</vt:lpstr>
      <vt:lpstr>A Biblical Worldview</vt:lpstr>
      <vt:lpstr>A Biblical Worldview</vt:lpstr>
      <vt:lpstr>The Great Disruption</vt:lpstr>
      <vt:lpstr>Sin Still Impedes</vt:lpstr>
      <vt:lpstr>Slide 15</vt:lpstr>
      <vt:lpstr>Fatherhood Crisis</vt:lpstr>
      <vt:lpstr>A Closer Look…</vt:lpstr>
      <vt:lpstr>A Closer Look…</vt:lpstr>
      <vt:lpstr>A Closer Look…</vt:lpstr>
      <vt:lpstr>A Closer Look…</vt:lpstr>
      <vt:lpstr>A Father is a Protective Factor</vt:lpstr>
      <vt:lpstr>A Father is a Protective Factor</vt:lpstr>
      <vt:lpstr>A Father is a Protective Factor</vt:lpstr>
      <vt:lpstr>An Enduring Solution</vt:lpstr>
      <vt:lpstr>An Enduring Solution</vt:lpstr>
      <vt:lpstr>A Father’s Part</vt:lpstr>
      <vt:lpstr>A Father’s Part</vt:lpstr>
      <vt:lpstr>A Father’s Part</vt:lpstr>
      <vt:lpstr>A Father’s Part</vt:lpstr>
      <vt:lpstr>A Father’s Part</vt:lpstr>
      <vt:lpstr>A Father’s Part</vt:lpstr>
      <vt:lpstr>A Father’s Part</vt:lpstr>
      <vt:lpstr>A Father’s Part</vt:lpstr>
      <vt:lpstr>A Father’s Part</vt:lpstr>
      <vt:lpstr>Slide 35</vt:lpstr>
      <vt:lpstr>Slide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FATHERHOOD</dc:title>
  <dc:creator>Travis M Phillips</dc:creator>
  <cp:lastModifiedBy>Travis M Phillips</cp:lastModifiedBy>
  <cp:revision>51</cp:revision>
  <dcterms:created xsi:type="dcterms:W3CDTF">2024-06-14T14:53:30Z</dcterms:created>
  <dcterms:modified xsi:type="dcterms:W3CDTF">2024-06-16T10:35:07Z</dcterms:modified>
</cp:coreProperties>
</file>