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68" r:id="rId16"/>
    <p:sldId id="269" r:id="rId17"/>
    <p:sldId id="274" r:id="rId18"/>
    <p:sldId id="275" r:id="rId19"/>
    <p:sldId id="276" r:id="rId20"/>
    <p:sldId id="272" r:id="rId21"/>
    <p:sldId id="273"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8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0E1BCC-6DEE-4344-9EAE-EBBBBEB678FD}"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0E1BCC-6DEE-4344-9EAE-EBBBBEB678FD}"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0E1BCC-6DEE-4344-9EAE-EBBBBEB678FD}"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0E1BCC-6DEE-4344-9EAE-EBBBBEB678FD}"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0E1BCC-6DEE-4344-9EAE-EBBBBEB678FD}" type="datetimeFigureOut">
              <a:rPr lang="en-US" smtClean="0"/>
              <a:pPr/>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0E1BCC-6DEE-4344-9EAE-EBBBBEB678FD}" type="datetimeFigureOut">
              <a:rPr lang="en-US" smtClean="0"/>
              <a:pPr/>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0E1BCC-6DEE-4344-9EAE-EBBBBEB678FD}" type="datetimeFigureOut">
              <a:rPr lang="en-US" smtClean="0"/>
              <a:pPr/>
              <a:t>5/5/2024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0E1BCC-6DEE-4344-9EAE-EBBBBEB678FD}" type="datetimeFigureOut">
              <a:rPr lang="en-US" smtClean="0"/>
              <a:pPr/>
              <a:t>5/5/2024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0E1BCC-6DEE-4344-9EAE-EBBBBEB678FD}" type="datetimeFigureOut">
              <a:rPr lang="en-US" smtClean="0"/>
              <a:pPr/>
              <a:t>5/5/2024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0E1BCC-6DEE-4344-9EAE-EBBBBEB678FD}" type="datetimeFigureOut">
              <a:rPr lang="en-US" smtClean="0"/>
              <a:pPr/>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0E1BCC-6DEE-4344-9EAE-EBBBBEB678FD}" type="datetimeFigureOut">
              <a:rPr lang="en-US" smtClean="0"/>
              <a:pPr/>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F244D-C444-4F12-A15F-3E3C52F991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0E1BCC-6DEE-4344-9EAE-EBBBBEB678FD}" type="datetimeFigureOut">
              <a:rPr lang="en-US" smtClean="0"/>
              <a:pPr/>
              <a:t>5/5/2024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F244D-C444-4F12-A15F-3E3C52F991A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smtClean="0">
                <a:ln>
                  <a:solidFill>
                    <a:sysClr val="windowText" lastClr="000000"/>
                  </a:solidFill>
                </a:ln>
                <a:solidFill>
                  <a:srgbClr val="FFFF00"/>
                </a:solidFill>
                <a:effectLst>
                  <a:outerShdw blurRad="38100" dist="38100" dir="2700000" algn="tl">
                    <a:srgbClr val="000000">
                      <a:alpha val="43137"/>
                    </a:srgbClr>
                  </a:outerShdw>
                </a:effectLst>
              </a:rPr>
              <a:t>Never Forget to Remember</a:t>
            </a:r>
            <a:endParaRPr lang="en-US" sz="9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Deuteronomy 6:10-12</a:t>
            </a:r>
            <a:endParaRPr lang="en-US" dirty="0"/>
          </a:p>
        </p:txBody>
      </p:sp>
      <p:sp>
        <p:nvSpPr>
          <p:cNvPr id="3" name="Content Placeholder 2"/>
          <p:cNvSpPr>
            <a:spLocks noGrp="1"/>
          </p:cNvSpPr>
          <p:nvPr>
            <p:ph idx="1"/>
          </p:nvPr>
        </p:nvSpPr>
        <p:spPr>
          <a:xfrm>
            <a:off x="0" y="1600200"/>
            <a:ext cx="9144000" cy="5257800"/>
          </a:xfrm>
        </p:spPr>
        <p:txBody>
          <a:bodyPr/>
          <a:lstStyle/>
          <a:p>
            <a:pPr algn="ctr">
              <a:buNone/>
            </a:pPr>
            <a:r>
              <a:rPr lang="en-US" dirty="0" smtClean="0"/>
              <a:t>“</a:t>
            </a:r>
            <a:r>
              <a:rPr lang="en-US" sz="3600" b="1" i="1" dirty="0" smtClean="0"/>
              <a:t>… when the Lord your God brings you into the land which He swore… to give to you, great and splendid cities which you did not build, and houses full of all good things which you did not fill, and hewn cisterns which you did not dig, vineyards and olive trees that you did not plant, and you eat and be satisfied, then watch yourself, </a:t>
            </a:r>
            <a:r>
              <a:rPr lang="en-US" sz="3600" b="1" i="1" u="sng" dirty="0" smtClean="0"/>
              <a:t>lest you forget the Lord</a:t>
            </a:r>
            <a:r>
              <a:rPr lang="en-US" sz="3600" b="1" i="1"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Deuteronomy 8:11-14a</a:t>
            </a:r>
            <a:endParaRPr lang="en-US" dirty="0"/>
          </a:p>
        </p:txBody>
      </p:sp>
      <p:sp>
        <p:nvSpPr>
          <p:cNvPr id="3" name="Content Placeholder 2"/>
          <p:cNvSpPr>
            <a:spLocks noGrp="1"/>
          </p:cNvSpPr>
          <p:nvPr>
            <p:ph idx="1"/>
          </p:nvPr>
        </p:nvSpPr>
        <p:spPr>
          <a:xfrm>
            <a:off x="0" y="1143000"/>
            <a:ext cx="9144000" cy="5257800"/>
          </a:xfrm>
        </p:spPr>
        <p:txBody>
          <a:bodyPr>
            <a:noAutofit/>
          </a:bodyPr>
          <a:lstStyle/>
          <a:p>
            <a:pPr algn="ctr">
              <a:buNone/>
            </a:pPr>
            <a:r>
              <a:rPr lang="en-US" sz="3600" b="1" i="1" dirty="0" smtClean="0"/>
              <a:t>“Beware </a:t>
            </a:r>
            <a:r>
              <a:rPr lang="en-US" sz="3600" b="1" i="1" u="sng" dirty="0" smtClean="0"/>
              <a:t>lest you forget the Lord</a:t>
            </a:r>
            <a:r>
              <a:rPr lang="en-US" sz="3600" b="1" i="1" dirty="0" smtClean="0"/>
              <a:t> your God by not keeping His commandments and ordinances and His statutes that I am commanding you this day; </a:t>
            </a:r>
            <a:r>
              <a:rPr lang="en-US" sz="3600" b="1" i="1" u="sng" dirty="0" smtClean="0"/>
              <a:t>lest</a:t>
            </a:r>
            <a:r>
              <a:rPr lang="en-US" sz="3600" b="1" i="1" dirty="0" smtClean="0"/>
              <a:t>, when you have eaten and are satisfied, and have built good houses and lived in them, and when your herds and flocks multiply, and all that you have multiplies, then your heart becomes proud, and </a:t>
            </a:r>
            <a:r>
              <a:rPr lang="en-US" sz="3600" b="1" i="1" u="sng" dirty="0" smtClean="0"/>
              <a:t>you forget the Lord your God</a:t>
            </a:r>
            <a:r>
              <a:rPr lang="en-US" sz="3600" b="1" i="1" dirty="0" smtClean="0"/>
              <a:t>…”</a:t>
            </a:r>
            <a:endParaRPr lang="en-US" sz="3600" b="1"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Deuteronomy 8:19</a:t>
            </a:r>
            <a:endParaRPr lang="en-US" dirty="0"/>
          </a:p>
        </p:txBody>
      </p:sp>
      <p:sp>
        <p:nvSpPr>
          <p:cNvPr id="3" name="Content Placeholder 2"/>
          <p:cNvSpPr>
            <a:spLocks noGrp="1"/>
          </p:cNvSpPr>
          <p:nvPr>
            <p:ph idx="1"/>
          </p:nvPr>
        </p:nvSpPr>
        <p:spPr/>
        <p:txBody>
          <a:bodyPr>
            <a:normAutofit/>
          </a:bodyPr>
          <a:lstStyle/>
          <a:p>
            <a:pPr>
              <a:buNone/>
            </a:pPr>
            <a:r>
              <a:rPr lang="en-US" sz="4400" b="1" i="1" dirty="0" smtClean="0"/>
              <a:t>“And it shall come about that </a:t>
            </a:r>
            <a:r>
              <a:rPr lang="en-US" sz="4400" b="1" i="1" u="sng" dirty="0" smtClean="0"/>
              <a:t>if you ever forget the Lord your God</a:t>
            </a:r>
            <a:r>
              <a:rPr lang="en-US" sz="4400" b="1" i="1" dirty="0" smtClean="0"/>
              <a:t>, and go after other gods and serve them and worship them, I testify against you today that </a:t>
            </a:r>
            <a:r>
              <a:rPr lang="en-US" sz="4400" b="1" i="1" u="sng" dirty="0" smtClean="0"/>
              <a:t>you will surely perish</a:t>
            </a:r>
            <a:r>
              <a:rPr lang="en-US" sz="4400" b="1" i="1" dirty="0" smtClean="0"/>
              <a:t>.”</a:t>
            </a:r>
            <a:endParaRPr lang="en-US" sz="4400" b="1"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dirty="0" smtClean="0"/>
              <a:t>Exodus 12:24-27</a:t>
            </a:r>
            <a:endParaRPr lang="en-US" sz="6000" dirty="0"/>
          </a:p>
        </p:txBody>
      </p:sp>
      <p:sp>
        <p:nvSpPr>
          <p:cNvPr id="3" name="Content Placeholder 2"/>
          <p:cNvSpPr>
            <a:spLocks noGrp="1"/>
          </p:cNvSpPr>
          <p:nvPr>
            <p:ph idx="1"/>
          </p:nvPr>
        </p:nvSpPr>
        <p:spPr>
          <a:xfrm>
            <a:off x="0" y="1143000"/>
            <a:ext cx="9144000" cy="5257800"/>
          </a:xfrm>
        </p:spPr>
        <p:txBody>
          <a:bodyPr>
            <a:noAutofit/>
          </a:bodyPr>
          <a:lstStyle/>
          <a:p>
            <a:pPr algn="ctr">
              <a:buNone/>
            </a:pPr>
            <a:r>
              <a:rPr lang="en-US" sz="3600" b="1" i="1" dirty="0" smtClean="0"/>
              <a:t>“And you shall observe this event as an ordinance for you and </a:t>
            </a:r>
            <a:r>
              <a:rPr lang="en-US" sz="3600" b="1" i="1" dirty="0" smtClean="0"/>
              <a:t>your </a:t>
            </a:r>
            <a:r>
              <a:rPr lang="en-US" sz="3600" b="1" i="1" dirty="0" smtClean="0"/>
              <a:t>children forever… whenever you enter  the land which the Lord will give you… you shall observe this rite.  And… when your children will say to you, ‘What does this rite means to you?’  that you will say, ‘It is a Passover sacrifice to the Lord who passed over the sons of Israel in Egypt, when He smote the Egyptians but spared our home.’”</a:t>
            </a:r>
            <a:endParaRPr lang="en-US" sz="3600" b="1"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dirty="0" smtClean="0"/>
              <a:t>Joshua 4:3-7</a:t>
            </a:r>
            <a:endParaRPr lang="en-US" sz="6000" dirty="0"/>
          </a:p>
        </p:txBody>
      </p:sp>
      <p:sp>
        <p:nvSpPr>
          <p:cNvPr id="3" name="Content Placeholder 2"/>
          <p:cNvSpPr>
            <a:spLocks noGrp="1"/>
          </p:cNvSpPr>
          <p:nvPr>
            <p:ph idx="1"/>
          </p:nvPr>
        </p:nvSpPr>
        <p:spPr>
          <a:xfrm>
            <a:off x="0" y="1143000"/>
            <a:ext cx="9144000" cy="5257800"/>
          </a:xfrm>
        </p:spPr>
        <p:txBody>
          <a:bodyPr>
            <a:noAutofit/>
          </a:bodyPr>
          <a:lstStyle/>
          <a:p>
            <a:pPr algn="ctr">
              <a:buNone/>
            </a:pPr>
            <a:r>
              <a:rPr lang="en-US" sz="3600" b="1" i="1" dirty="0" smtClean="0"/>
              <a:t>“Take… 12 stones … out of the middle of the Jordan from the place where the priests feet are standing firm…  and lay them down… where you will lodge tonight. … When you children ask… ‘What do these stones mean to you?’ then you will say… ‘when it (the ark of the covenant) crossed the Jordan the waters… were cut off.’  So these stones shall become a memorial to the sons of Israel forever.”</a:t>
            </a:r>
            <a:endParaRPr lang="en-US" sz="3600" b="1"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600" b="1" dirty="0" smtClean="0">
                <a:ln>
                  <a:solidFill>
                    <a:sysClr val="windowText" lastClr="000000"/>
                  </a:solidFill>
                </a:ln>
                <a:solidFill>
                  <a:srgbClr val="FFFF00"/>
                </a:solidFill>
                <a:effectLst>
                  <a:outerShdw blurRad="38100" dist="38100" dir="2700000" algn="tl">
                    <a:srgbClr val="000000">
                      <a:alpha val="43137"/>
                    </a:srgbClr>
                  </a:outerShdw>
                </a:effectLst>
              </a:rPr>
              <a:t>In a Biblical Nutshell…</a:t>
            </a:r>
            <a:endParaRPr lang="en-US" sz="6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5257800"/>
          </a:xfrm>
        </p:spPr>
        <p:txBody>
          <a:bodyPr>
            <a:noAutofit/>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We see that God does NOT forget – </a:t>
            </a: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God always remembers!</a:t>
            </a:r>
          </a:p>
          <a:p>
            <a:pPr>
              <a:buNone/>
            </a:pPr>
            <a:endParaRPr lang="en-US" sz="16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God commands us to remember</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 His saving actions</a:t>
            </a:r>
          </a:p>
          <a:p>
            <a:pPr>
              <a:buNone/>
            </a:pPr>
            <a:endParaRPr lang="en-US" sz="16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When we forget</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 what God has done for us </a:t>
            </a: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we fall prey to sin and perish</a:t>
            </a:r>
            <a:endParaRPr lang="en-US" sz="4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fontScale="90000"/>
          </a:bodyPr>
          <a:lstStyle/>
          <a:p>
            <a:r>
              <a:rPr lang="en-US" sz="6600" b="1" u="sng" dirty="0" smtClean="0">
                <a:ln>
                  <a:solidFill>
                    <a:sysClr val="windowText" lastClr="000000"/>
                  </a:solidFill>
                </a:ln>
                <a:solidFill>
                  <a:srgbClr val="FFFF00"/>
                </a:solidFill>
                <a:effectLst>
                  <a:outerShdw blurRad="38100" dist="38100" dir="2700000" algn="tl">
                    <a:srgbClr val="000000">
                      <a:alpha val="43137"/>
                    </a:srgbClr>
                  </a:outerShdw>
                </a:effectLst>
              </a:rPr>
              <a:t>Why</a:t>
            </a:r>
            <a:r>
              <a:rPr lang="en-US" sz="6600" b="1" dirty="0" smtClean="0">
                <a:ln>
                  <a:solidFill>
                    <a:sysClr val="windowText" lastClr="000000"/>
                  </a:solidFill>
                </a:ln>
                <a:solidFill>
                  <a:srgbClr val="FFFF00"/>
                </a:solidFill>
                <a:effectLst>
                  <a:outerShdw blurRad="38100" dist="38100" dir="2700000" algn="tl">
                    <a:srgbClr val="000000">
                      <a:alpha val="43137"/>
                    </a:srgbClr>
                  </a:outerShdw>
                </a:effectLst>
              </a:rPr>
              <a:t> We Must  Remember</a:t>
            </a:r>
            <a:endParaRPr lang="en-US" sz="6600" dirty="0"/>
          </a:p>
        </p:txBody>
      </p:sp>
      <p:sp>
        <p:nvSpPr>
          <p:cNvPr id="3" name="Content Placeholder 2"/>
          <p:cNvSpPr>
            <a:spLocks noGrp="1"/>
          </p:cNvSpPr>
          <p:nvPr>
            <p:ph idx="1"/>
          </p:nvPr>
        </p:nvSpPr>
        <p:spPr>
          <a:xfrm>
            <a:off x="457200" y="1447800"/>
            <a:ext cx="8229600" cy="5257800"/>
          </a:xfrm>
        </p:spPr>
        <p:txBody>
          <a:bodyPr>
            <a:normAutofit/>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be able to pass what God has done for us on to our descendants</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prevent idolatry</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keep prosperity in perspective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stave off “self-made-man” pride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prevent following other gods</a:t>
            </a:r>
            <a:endParaRPr lang="en-US" sz="4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Is This Just an OT Thing?</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144000" cy="5257800"/>
          </a:xfrm>
        </p:spPr>
        <p:txBody>
          <a:bodyPr>
            <a:normAutofit/>
          </a:bodyPr>
          <a:lstStyle/>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Not at all!  </a:t>
            </a: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God is and was and will be</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a:t>
            </a:r>
          </a:p>
          <a:p>
            <a:pPr>
              <a:buNone/>
            </a:pPr>
            <a:endParaRPr lang="en-US" sz="1400" b="1" dirty="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4000" b="1" i="1" dirty="0" smtClean="0"/>
              <a:t>“For I, the Lord, do not change…” </a:t>
            </a:r>
          </a:p>
          <a:p>
            <a:pPr algn="ctr">
              <a:buNone/>
            </a:pPr>
            <a:r>
              <a:rPr lang="en-US" sz="3600" dirty="0" smtClean="0"/>
              <a:t>(Malachi 3:6)</a:t>
            </a:r>
          </a:p>
          <a:p>
            <a:pPr>
              <a:buNone/>
            </a:pPr>
            <a:endParaRPr lang="en-US" sz="1400" dirty="0" smtClean="0"/>
          </a:p>
          <a:p>
            <a:pPr algn="ctr">
              <a:buNone/>
            </a:pPr>
            <a:r>
              <a:rPr lang="en-US" sz="4000" b="1" i="1" dirty="0" smtClean="0"/>
              <a:t>“Jesus Christ is the same yesterday and  today, yes and forever.”</a:t>
            </a:r>
            <a:r>
              <a:rPr lang="en-US" sz="4000" dirty="0" smtClean="0"/>
              <a:t> </a:t>
            </a:r>
            <a:r>
              <a:rPr lang="en-US" sz="3600" dirty="0" smtClean="0"/>
              <a:t> (Hebrews 13:8)</a:t>
            </a:r>
          </a:p>
          <a:p>
            <a:pPr algn="ctr">
              <a:buNone/>
            </a:pPr>
            <a:endParaRPr lang="en-US" sz="1400" dirty="0"/>
          </a:p>
          <a:p>
            <a:pPr algn="ctr">
              <a:buNone/>
            </a:pPr>
            <a:r>
              <a:rPr lang="en-US" sz="4000" b="1" u="sng" dirty="0" smtClean="0">
                <a:ln>
                  <a:solidFill>
                    <a:schemeClr val="bg1"/>
                  </a:solidFill>
                </a:ln>
                <a:solidFill>
                  <a:srgbClr val="FFFF00"/>
                </a:solidFill>
                <a:effectLst>
                  <a:outerShdw blurRad="38100" dist="38100" dir="2700000" algn="tl">
                    <a:srgbClr val="000000">
                      <a:alpha val="43137"/>
                    </a:srgbClr>
                  </a:outerShdw>
                </a:effectLst>
              </a:rPr>
              <a:t>We change</a:t>
            </a:r>
            <a:r>
              <a:rPr lang="en-US" sz="4000" b="1" dirty="0" smtClean="0">
                <a:ln>
                  <a:solidFill>
                    <a:schemeClr val="bg1"/>
                  </a:solidFill>
                </a:ln>
                <a:solidFill>
                  <a:srgbClr val="FFFF00"/>
                </a:solidFill>
                <a:effectLst>
                  <a:outerShdw blurRad="38100" dist="38100" dir="2700000" algn="tl">
                    <a:srgbClr val="000000">
                      <a:alpha val="43137"/>
                    </a:srgbClr>
                  </a:outerShdw>
                </a:effectLst>
              </a:rPr>
              <a:t>, but </a:t>
            </a:r>
            <a:r>
              <a:rPr lang="en-US" sz="4000" b="1" u="sng" dirty="0" smtClean="0">
                <a:ln>
                  <a:solidFill>
                    <a:schemeClr val="bg1"/>
                  </a:solidFill>
                </a:ln>
                <a:solidFill>
                  <a:srgbClr val="FFFF00"/>
                </a:solidFill>
                <a:effectLst>
                  <a:outerShdw blurRad="38100" dist="38100" dir="2700000" algn="tl">
                    <a:srgbClr val="000000">
                      <a:alpha val="43137"/>
                    </a:srgbClr>
                  </a:outerShdw>
                </a:effectLst>
              </a:rPr>
              <a:t>God does not</a:t>
            </a:r>
            <a:endParaRPr lang="en-US" sz="4000" b="1" u="sng" dirty="0">
              <a:ln>
                <a:solidFill>
                  <a:schemeClr val="bg1"/>
                </a:solidFill>
              </a:ln>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a:solidFill>
                    <a:schemeClr val="bg1"/>
                  </a:solidFill>
                </a:ln>
                <a:solidFill>
                  <a:srgbClr val="FFFF00"/>
                </a:solidFill>
                <a:effectLst>
                  <a:outerShdw blurRad="38100" dist="38100" dir="2700000" algn="tl">
                    <a:srgbClr val="000000">
                      <a:alpha val="43137"/>
                    </a:srgbClr>
                  </a:outerShdw>
                </a:effectLst>
              </a:rPr>
              <a:t>Something to Remember</a:t>
            </a:r>
            <a:endParaRPr lang="en-US" sz="6000" b="1" dirty="0">
              <a:ln>
                <a:solidFill>
                  <a:schemeClr val="bg1"/>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Autofit/>
          </a:bodyPr>
          <a:lstStyle/>
          <a:p>
            <a:r>
              <a:rPr lang="en-US" sz="4000" b="1" dirty="0" smtClean="0">
                <a:ln>
                  <a:solidFill>
                    <a:schemeClr val="bg1"/>
                  </a:solidFill>
                </a:ln>
                <a:solidFill>
                  <a:srgbClr val="FFFF00"/>
                </a:solidFill>
                <a:effectLst>
                  <a:outerShdw blurRad="38100" dist="38100" dir="2700000" algn="tl">
                    <a:srgbClr val="000000">
                      <a:alpha val="43137"/>
                    </a:srgbClr>
                  </a:outerShdw>
                </a:effectLst>
              </a:rPr>
              <a:t>Jesus introduced the rite of the Lord’s Supper to His disciples</a:t>
            </a:r>
          </a:p>
          <a:p>
            <a:pPr>
              <a:buNone/>
            </a:pPr>
            <a:endParaRPr lang="en-US" sz="1000" b="1" dirty="0" smtClean="0">
              <a:ln>
                <a:solidFill>
                  <a:schemeClr val="bg1"/>
                </a:solidFill>
              </a:ln>
              <a:solidFill>
                <a:srgbClr val="FFFF00"/>
              </a:solidFill>
              <a:effectLst>
                <a:outerShdw blurRad="38100" dist="38100" dir="2700000" algn="tl">
                  <a:srgbClr val="000000">
                    <a:alpha val="43137"/>
                  </a:srgbClr>
                </a:outerShdw>
              </a:effectLst>
            </a:endParaRPr>
          </a:p>
          <a:p>
            <a:r>
              <a:rPr lang="en-US" sz="4000" b="1" dirty="0" smtClean="0">
                <a:ln>
                  <a:solidFill>
                    <a:schemeClr val="bg1"/>
                  </a:solidFill>
                </a:ln>
                <a:solidFill>
                  <a:srgbClr val="FFFF00"/>
                </a:solidFill>
                <a:effectLst>
                  <a:outerShdw blurRad="38100" dist="38100" dir="2700000" algn="tl">
                    <a:srgbClr val="000000">
                      <a:alpha val="43137"/>
                    </a:srgbClr>
                  </a:outerShdw>
                </a:effectLst>
              </a:rPr>
              <a:t>Jesus commanded them to reenact the practice</a:t>
            </a:r>
          </a:p>
          <a:p>
            <a:pPr>
              <a:buNone/>
            </a:pPr>
            <a:endParaRPr lang="en-US" sz="1000" b="1" dirty="0" smtClean="0">
              <a:ln>
                <a:solidFill>
                  <a:schemeClr val="bg1"/>
                </a:solidFill>
              </a:ln>
              <a:solidFill>
                <a:srgbClr val="FFFF00"/>
              </a:solidFill>
              <a:effectLst>
                <a:outerShdw blurRad="38100" dist="38100" dir="2700000" algn="tl">
                  <a:srgbClr val="000000">
                    <a:alpha val="43137"/>
                  </a:srgbClr>
                </a:outerShdw>
              </a:effectLst>
            </a:endParaRPr>
          </a:p>
          <a:p>
            <a:r>
              <a:rPr lang="en-US" sz="4000" b="1" dirty="0" smtClean="0">
                <a:ln>
                  <a:solidFill>
                    <a:schemeClr val="bg1"/>
                  </a:solidFill>
                </a:ln>
                <a:solidFill>
                  <a:srgbClr val="FFFF00"/>
                </a:solidFill>
                <a:effectLst>
                  <a:outerShdw blurRad="38100" dist="38100" dir="2700000" algn="tl">
                    <a:srgbClr val="000000">
                      <a:alpha val="43137"/>
                    </a:srgbClr>
                  </a:outerShdw>
                </a:effectLst>
              </a:rPr>
              <a:t>Jesus commanded that they do so in order that they would </a:t>
            </a:r>
            <a:r>
              <a:rPr lang="en-US" sz="4000" b="1" u="sng" dirty="0" smtClean="0">
                <a:ln>
                  <a:solidFill>
                    <a:schemeClr val="bg1"/>
                  </a:solidFill>
                </a:ln>
                <a:solidFill>
                  <a:srgbClr val="FFFF00"/>
                </a:solidFill>
                <a:effectLst>
                  <a:outerShdw blurRad="38100" dist="38100" dir="2700000" algn="tl">
                    <a:srgbClr val="000000">
                      <a:alpha val="43137"/>
                    </a:srgbClr>
                  </a:outerShdw>
                </a:effectLst>
              </a:rPr>
              <a:t>remember</a:t>
            </a:r>
            <a:r>
              <a:rPr lang="en-US" sz="4000" b="1" dirty="0" smtClean="0">
                <a:ln>
                  <a:solidFill>
                    <a:schemeClr val="bg1"/>
                  </a:solidFill>
                </a:ln>
                <a:solidFill>
                  <a:srgbClr val="FFFF00"/>
                </a:solidFill>
                <a:effectLst>
                  <a:outerShdw blurRad="38100" dist="38100" dir="2700000" algn="tl">
                    <a:srgbClr val="000000">
                      <a:alpha val="43137"/>
                    </a:srgbClr>
                  </a:outerShdw>
                </a:effectLst>
              </a:rPr>
              <a:t> </a:t>
            </a:r>
            <a:r>
              <a:rPr lang="en-US" sz="4000" b="1" dirty="0" smtClean="0">
                <a:ln>
                  <a:solidFill>
                    <a:schemeClr val="bg1"/>
                  </a:solidFill>
                </a:ln>
                <a:solidFill>
                  <a:srgbClr val="FFFF00"/>
                </a:solidFill>
                <a:effectLst>
                  <a:outerShdw blurRad="38100" dist="38100" dir="2700000" algn="tl">
                    <a:srgbClr val="000000">
                      <a:alpha val="43137"/>
                    </a:srgbClr>
                  </a:outerShdw>
                </a:effectLst>
              </a:rPr>
              <a:t> Him and His saving actions for </a:t>
            </a:r>
            <a:r>
              <a:rPr lang="en-US" sz="4000" b="1" dirty="0" smtClean="0">
                <a:ln>
                  <a:solidFill>
                    <a:schemeClr val="bg1"/>
                  </a:solidFill>
                </a:ln>
                <a:solidFill>
                  <a:srgbClr val="FFFF00"/>
                </a:solidFill>
                <a:effectLst>
                  <a:outerShdw blurRad="38100" dist="38100" dir="2700000" algn="tl">
                    <a:srgbClr val="000000">
                      <a:alpha val="43137"/>
                    </a:srgbClr>
                  </a:outerShdw>
                </a:effectLst>
              </a:rPr>
              <a:t>them  </a:t>
            </a:r>
            <a:endParaRPr lang="en-US" sz="4000" b="1" dirty="0">
              <a:ln>
                <a:solidFill>
                  <a:schemeClr val="bg1"/>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ln>
                  <a:solidFill>
                    <a:schemeClr val="bg1"/>
                  </a:solidFill>
                </a:ln>
                <a:solidFill>
                  <a:srgbClr val="FFFF00"/>
                </a:solidFill>
                <a:effectLst>
                  <a:outerShdw blurRad="38100" dist="38100" dir="2700000" algn="tl">
                    <a:srgbClr val="000000">
                      <a:alpha val="43137"/>
                    </a:srgbClr>
                  </a:outerShdw>
                </a:effectLst>
              </a:rPr>
              <a:t>Something to Remember</a:t>
            </a:r>
            <a:endParaRPr lang="en-US" sz="6000" dirty="0"/>
          </a:p>
        </p:txBody>
      </p:sp>
      <p:sp>
        <p:nvSpPr>
          <p:cNvPr id="3" name="Content Placeholder 2"/>
          <p:cNvSpPr>
            <a:spLocks noGrp="1"/>
          </p:cNvSpPr>
          <p:nvPr>
            <p:ph idx="1"/>
          </p:nvPr>
        </p:nvSpPr>
        <p:spPr>
          <a:xfrm>
            <a:off x="0" y="1143000"/>
            <a:ext cx="9144000" cy="5638800"/>
          </a:xfrm>
        </p:spPr>
        <p:txBody>
          <a:bodyPr>
            <a:normAutofit/>
          </a:bodyPr>
          <a:lstStyle/>
          <a:p>
            <a:pPr algn="ctr">
              <a:buNone/>
            </a:pPr>
            <a:r>
              <a:rPr lang="en-US" sz="4000" b="1" dirty="0" smtClean="0">
                <a:ln>
                  <a:solidFill>
                    <a:schemeClr val="bg1"/>
                  </a:solidFill>
                </a:ln>
                <a:solidFill>
                  <a:srgbClr val="FFFF00"/>
                </a:solidFill>
                <a:effectLst>
                  <a:outerShdw blurRad="38100" dist="38100" dir="2700000" algn="tl">
                    <a:srgbClr val="000000">
                      <a:alpha val="43137"/>
                    </a:srgbClr>
                  </a:outerShdw>
                </a:effectLst>
              </a:rPr>
              <a:t>We </a:t>
            </a:r>
            <a:r>
              <a:rPr lang="en-US" sz="4000" b="1" u="sng" dirty="0" smtClean="0">
                <a:ln>
                  <a:solidFill>
                    <a:schemeClr val="bg1"/>
                  </a:solidFill>
                </a:ln>
                <a:solidFill>
                  <a:srgbClr val="FFFF00"/>
                </a:solidFill>
                <a:effectLst>
                  <a:outerShdw blurRad="38100" dist="38100" dir="2700000" algn="tl">
                    <a:srgbClr val="000000">
                      <a:alpha val="43137"/>
                    </a:srgbClr>
                  </a:outerShdw>
                </a:effectLst>
              </a:rPr>
              <a:t>remember</a:t>
            </a:r>
            <a:r>
              <a:rPr lang="en-US" sz="4000" b="1" dirty="0" smtClean="0">
                <a:ln>
                  <a:solidFill>
                    <a:schemeClr val="bg1"/>
                  </a:solidFill>
                </a:ln>
                <a:solidFill>
                  <a:srgbClr val="FFFF00"/>
                </a:solidFill>
                <a:effectLst>
                  <a:outerShdw blurRad="38100" dist="38100" dir="2700000" algn="tl">
                    <a:srgbClr val="000000">
                      <a:alpha val="43137"/>
                    </a:srgbClr>
                  </a:outerShdw>
                </a:effectLst>
              </a:rPr>
              <a:t> He died for our sins:</a:t>
            </a:r>
          </a:p>
          <a:p>
            <a:pPr>
              <a:buNone/>
            </a:pPr>
            <a:endParaRPr lang="en-US" sz="1000" b="1" dirty="0" smtClean="0">
              <a:ln>
                <a:solidFill>
                  <a:schemeClr val="bg1"/>
                </a:solidFill>
              </a:ln>
              <a:solidFill>
                <a:srgbClr val="FFFF00"/>
              </a:solidFill>
              <a:effectLst>
                <a:outerShdw blurRad="38100" dist="38100" dir="2700000" algn="tl">
                  <a:srgbClr val="000000">
                    <a:alpha val="43137"/>
                  </a:srgbClr>
                </a:outerShdw>
              </a:effectLst>
            </a:endParaRPr>
          </a:p>
          <a:p>
            <a:r>
              <a:rPr lang="en-US" sz="4000" b="1" dirty="0" smtClean="0">
                <a:ln>
                  <a:solidFill>
                    <a:schemeClr val="bg1"/>
                  </a:solidFill>
                </a:ln>
                <a:solidFill>
                  <a:srgbClr val="FFFF00"/>
                </a:solidFill>
                <a:effectLst>
                  <a:outerShdw blurRad="38100" dist="38100" dir="2700000" algn="tl">
                    <a:srgbClr val="000000">
                      <a:alpha val="43137"/>
                    </a:srgbClr>
                  </a:outerShdw>
                </a:effectLst>
              </a:rPr>
              <a:t>To help us </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pass what He did for us on to our spiritual offspring</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prevent wrong religious belief and/or practice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not have our possessions rule us</a:t>
            </a:r>
          </a:p>
          <a:p>
            <a:pPr>
              <a:buNone/>
            </a:pPr>
            <a:endParaRPr lang="en-US" sz="8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keep us humble and thankful</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ln>
                  <a:solidFill>
                    <a:sysClr val="windowText" lastClr="000000"/>
                  </a:solidFill>
                </a:ln>
                <a:solidFill>
                  <a:srgbClr val="FFFF00"/>
                </a:solidFill>
                <a:effectLst>
                  <a:outerShdw blurRad="38100" dist="38100" dir="2700000" algn="tl">
                    <a:srgbClr val="000000">
                      <a:alpha val="43137"/>
                    </a:srgbClr>
                  </a:outerShdw>
                </a:effectLst>
              </a:rPr>
              <a:t>Happy Anniversary!</a:t>
            </a:r>
            <a:endParaRPr lang="en-US" sz="72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This is the initial anniversary of the Holy Spirit’s gathering us as a congregation! </a:t>
            </a:r>
          </a:p>
          <a:p>
            <a:pPr>
              <a:buNone/>
            </a:pPr>
            <a:endParaRPr lang="en-US" sz="16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God did this because we followed His leading via the Bible and the Holy Spirit!</a:t>
            </a:r>
          </a:p>
          <a:p>
            <a:pPr>
              <a:buNone/>
            </a:pPr>
            <a:endParaRPr lang="en-US" sz="16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In our obedience God has generously provided for our every need!</a:t>
            </a:r>
          </a:p>
          <a:p>
            <a:endParaRPr lang="en-US" dirty="0"/>
          </a:p>
          <a:p>
            <a:endParaRPr lang="en-US" dirty="0" smtClean="0"/>
          </a:p>
          <a:p>
            <a:endParaRPr lang="en-US" dirty="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6000" dirty="0" smtClean="0"/>
              <a:t>Luke 22:19-20</a:t>
            </a:r>
            <a:endParaRPr lang="en-US" sz="6000" dirty="0"/>
          </a:p>
        </p:txBody>
      </p:sp>
      <p:sp>
        <p:nvSpPr>
          <p:cNvPr id="3" name="Content Placeholder 2"/>
          <p:cNvSpPr>
            <a:spLocks noGrp="1"/>
          </p:cNvSpPr>
          <p:nvPr>
            <p:ph idx="1"/>
          </p:nvPr>
        </p:nvSpPr>
        <p:spPr>
          <a:xfrm>
            <a:off x="0" y="1371600"/>
            <a:ext cx="9144000" cy="5257800"/>
          </a:xfrm>
        </p:spPr>
        <p:txBody>
          <a:bodyPr>
            <a:normAutofit/>
          </a:bodyPr>
          <a:lstStyle/>
          <a:p>
            <a:pPr algn="ctr">
              <a:buNone/>
            </a:pPr>
            <a:r>
              <a:rPr lang="en-US" sz="4000" dirty="0" smtClean="0"/>
              <a:t>“</a:t>
            </a:r>
            <a:r>
              <a:rPr lang="en-US" sz="4000" b="1" i="1" dirty="0" smtClean="0"/>
              <a:t>And when had taken some bread and given thanks, He broke it, and gave it to them saying, ‘This is My body which is given for you; do this </a:t>
            </a:r>
            <a:r>
              <a:rPr lang="en-US" sz="4000" b="1" i="1" u="sng" dirty="0" smtClean="0"/>
              <a:t>in remembrance of me</a:t>
            </a:r>
            <a:r>
              <a:rPr lang="en-US" sz="4000" b="1" i="1" dirty="0" smtClean="0"/>
              <a:t>.’  And in the same way He took the cup after they had eaten, saying, ‘This cup which is poured out for you is the new covenant in My blood.’” </a:t>
            </a:r>
            <a:endParaRPr lang="en-US" sz="4000" b="1"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I Corinthians 11:24-26</a:t>
            </a:r>
            <a:endParaRPr lang="en-US" sz="6000" dirty="0"/>
          </a:p>
        </p:txBody>
      </p:sp>
      <p:sp>
        <p:nvSpPr>
          <p:cNvPr id="3" name="Content Placeholder 2"/>
          <p:cNvSpPr>
            <a:spLocks noGrp="1"/>
          </p:cNvSpPr>
          <p:nvPr>
            <p:ph idx="1"/>
          </p:nvPr>
        </p:nvSpPr>
        <p:spPr>
          <a:xfrm>
            <a:off x="0" y="1600200"/>
            <a:ext cx="9144000" cy="5257800"/>
          </a:xfrm>
        </p:spPr>
        <p:txBody>
          <a:bodyPr>
            <a:normAutofit/>
          </a:bodyPr>
          <a:lstStyle/>
          <a:p>
            <a:pPr algn="ctr">
              <a:buNone/>
            </a:pPr>
            <a:r>
              <a:rPr lang="en-US" sz="3600" b="1" i="1" dirty="0" smtClean="0"/>
              <a:t>“…the Lord Jesus in the night in which He was betrayed took bread: and when He given thanks He broke it, and said, ‘This is My body, which is for you; do this </a:t>
            </a:r>
            <a:r>
              <a:rPr lang="en-US" sz="3600" b="1" i="1" u="sng" dirty="0" smtClean="0"/>
              <a:t>in remembrance of me</a:t>
            </a:r>
            <a:r>
              <a:rPr lang="en-US" sz="3600" b="1" i="1" dirty="0" smtClean="0"/>
              <a:t>.’  In the same way He took the cup also, after supper, saying, ‘This cup is the new covenant in My blood; do this as often as you drink it, in remembrance of Me. ‘  </a:t>
            </a:r>
            <a:endParaRPr lang="en-US" sz="3600" b="1"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The Main Thing: Jesus</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144000" cy="5257800"/>
          </a:xfrm>
        </p:spPr>
        <p:txBody>
          <a:bodyPr>
            <a:normAutofit/>
          </a:bodyPr>
          <a:lstStyle/>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Jesus did </a:t>
            </a:r>
            <a:r>
              <a:rPr lang="en-US" sz="4000" b="1" u="sng" dirty="0" smtClean="0">
                <a:ln>
                  <a:solidFill>
                    <a:sysClr val="windowText" lastClr="000000"/>
                  </a:solidFill>
                </a:ln>
                <a:solidFill>
                  <a:srgbClr val="FF0000"/>
                </a:solidFill>
                <a:effectLst>
                  <a:outerShdw blurRad="38100" dist="38100" dir="2700000" algn="tl">
                    <a:srgbClr val="000000">
                      <a:alpha val="43137"/>
                    </a:srgbClr>
                  </a:outerShdw>
                </a:effectLst>
              </a:rPr>
              <a:t>NOT</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 command us to remember:</a:t>
            </a:r>
          </a:p>
          <a:p>
            <a:pPr lvl="1"/>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His life-changing teachings</a:t>
            </a:r>
          </a:p>
          <a:p>
            <a:pPr lvl="1"/>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His healing of the incurable</a:t>
            </a:r>
          </a:p>
          <a:p>
            <a:pPr lvl="1"/>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His extraordinary wisdom</a:t>
            </a:r>
          </a:p>
          <a:p>
            <a:pPr lvl="1"/>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His power over nature</a:t>
            </a:r>
          </a:p>
          <a:p>
            <a:pPr lvl="1"/>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His authority over unclean spirits</a:t>
            </a:r>
          </a:p>
          <a:p>
            <a:pPr lvl="1"/>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His ability to raise the dead to life</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The Main Thing: Jesus</a:t>
            </a:r>
            <a:endParaRPr lang="en-US" sz="6000" dirty="0"/>
          </a:p>
        </p:txBody>
      </p:sp>
      <p:sp>
        <p:nvSpPr>
          <p:cNvPr id="3" name="Content Placeholder 2"/>
          <p:cNvSpPr>
            <a:spLocks noGrp="1"/>
          </p:cNvSpPr>
          <p:nvPr>
            <p:ph idx="1"/>
          </p:nvPr>
        </p:nvSpPr>
        <p:spPr>
          <a:xfrm>
            <a:off x="0" y="1143000"/>
            <a:ext cx="9144000" cy="5715000"/>
          </a:xfrm>
        </p:spPr>
        <p:txBody>
          <a:bodyPr>
            <a:noAutofit/>
          </a:bodyPr>
          <a:lstStyle/>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Jesus </a:t>
            </a:r>
            <a:r>
              <a:rPr lang="en-US" sz="4000" b="1" u="sng" dirty="0" smtClean="0">
                <a:ln>
                  <a:solidFill>
                    <a:sysClr val="windowText" lastClr="000000"/>
                  </a:solidFill>
                </a:ln>
                <a:solidFill>
                  <a:srgbClr val="FF0000"/>
                </a:solidFill>
                <a:effectLst>
                  <a:outerShdw blurRad="38100" dist="38100" dir="2700000" algn="tl">
                    <a:srgbClr val="000000">
                      <a:alpha val="43137"/>
                    </a:srgbClr>
                  </a:outerShdw>
                </a:effectLst>
              </a:rPr>
              <a:t>DID</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 ask us to remember:</a:t>
            </a:r>
          </a:p>
          <a:p>
            <a:pPr>
              <a:buNone/>
            </a:pPr>
            <a:endParaRPr lang="en-US" sz="12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That He gave Himself: His Body and Blood </a:t>
            </a:r>
          </a:p>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save us from the power/penalty of SIN</a:t>
            </a:r>
          </a:p>
          <a:p>
            <a:pPr algn="ctr">
              <a:buNone/>
            </a:pPr>
            <a:endParaRPr lang="en-US" sz="12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That we who receive His great gift of sacrificial love are to keep communion as a MEMORIAL of Jesus’ death:             </a:t>
            </a: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to remember Him</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 </a:t>
            </a:r>
            <a:endParaRPr lang="en-US" sz="4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The Main Thing: Jesus</a:t>
            </a:r>
            <a:endParaRPr lang="en-US" sz="6000" dirty="0"/>
          </a:p>
        </p:txBody>
      </p:sp>
      <p:sp>
        <p:nvSpPr>
          <p:cNvPr id="3" name="Content Placeholder 2"/>
          <p:cNvSpPr>
            <a:spLocks noGrp="1"/>
          </p:cNvSpPr>
          <p:nvPr>
            <p:ph idx="1"/>
          </p:nvPr>
        </p:nvSpPr>
        <p:spPr>
          <a:xfrm>
            <a:off x="0" y="1143000"/>
            <a:ext cx="9144000" cy="5715000"/>
          </a:xfrm>
        </p:spPr>
        <p:txBody>
          <a:bodyPr>
            <a:normAutofit/>
          </a:bodyPr>
          <a:lstStyle/>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We are to remember Jesus’ death because </a:t>
            </a:r>
            <a:r>
              <a:rPr lang="en-US" sz="4000" b="1" u="sng" dirty="0" smtClean="0">
                <a:ln>
                  <a:solidFill>
                    <a:sysClr val="windowText" lastClr="000000"/>
                  </a:solidFill>
                </a:ln>
                <a:solidFill>
                  <a:srgbClr val="FF0000"/>
                </a:solidFill>
                <a:effectLst>
                  <a:outerShdw blurRad="38100" dist="38100" dir="2700000" algn="tl">
                    <a:srgbClr val="000000">
                      <a:alpha val="43137"/>
                    </a:srgbClr>
                  </a:outerShdw>
                </a:effectLst>
              </a:rPr>
              <a:t>without IT we have no hope</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 of heaven</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It shouts, ”Only Jesus can save us!”</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Life via His death is the hope we </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have </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to pass to our spiritual offspring</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Focusing on Him frees us from mere religion and materialism</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The Main Thing: Jesus</a:t>
            </a:r>
            <a:endParaRPr lang="en-US" sz="6000" dirty="0"/>
          </a:p>
        </p:txBody>
      </p:sp>
      <p:sp>
        <p:nvSpPr>
          <p:cNvPr id="3" name="Content Placeholder 2"/>
          <p:cNvSpPr>
            <a:spLocks noGrp="1"/>
          </p:cNvSpPr>
          <p:nvPr>
            <p:ph idx="1"/>
          </p:nvPr>
        </p:nvSpPr>
        <p:spPr>
          <a:xfrm>
            <a:off x="0" y="1143000"/>
            <a:ext cx="9144000" cy="5715000"/>
          </a:xfrm>
        </p:spPr>
        <p:txBody>
          <a:bodyPr>
            <a:normAutofit/>
          </a:bodyPr>
          <a:lstStyle/>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So… the BIG question is:                         Have </a:t>
            </a: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you</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 received Jesus’ sacrificial gift?</a:t>
            </a:r>
          </a:p>
          <a:p>
            <a:pPr algn="ct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Not a mental assent to His teachings</a:t>
            </a:r>
          </a:p>
          <a:p>
            <a:pPr algn="ct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Not a desire to be a good person</a:t>
            </a:r>
          </a:p>
          <a:p>
            <a:pPr algn="ct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Not a lifetime of church-going</a:t>
            </a:r>
          </a:p>
          <a:p>
            <a:pPr algn="ctr">
              <a:buNone/>
            </a:pPr>
            <a:endParaRPr lang="en-US" sz="28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Do you believe that Jesus died for </a:t>
            </a: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YOU</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a:t>
            </a:r>
            <a:endParaRPr lang="en-US" sz="4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ln>
                  <a:solidFill>
                    <a:sysClr val="windowText" lastClr="000000"/>
                  </a:solidFill>
                </a:ln>
                <a:solidFill>
                  <a:srgbClr val="FFFF00"/>
                </a:solidFill>
                <a:effectLst>
                  <a:outerShdw blurRad="38100" dist="38100" dir="2700000" algn="tl">
                    <a:srgbClr val="000000">
                      <a:alpha val="43137"/>
                    </a:srgbClr>
                  </a:outerShdw>
                </a:effectLst>
              </a:rPr>
              <a:t>Happy Anniversary!</a:t>
            </a:r>
            <a:endParaRPr lang="en-US" sz="7200" dirty="0"/>
          </a:p>
        </p:txBody>
      </p:sp>
      <p:sp>
        <p:nvSpPr>
          <p:cNvPr id="3" name="Content Placeholder 2"/>
          <p:cNvSpPr>
            <a:spLocks noGrp="1"/>
          </p:cNvSpPr>
          <p:nvPr>
            <p:ph idx="1"/>
          </p:nvPr>
        </p:nvSpPr>
        <p:spPr>
          <a:xfrm>
            <a:off x="457200" y="1600200"/>
            <a:ext cx="8229600" cy="52578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God has given us (each and all) every gift we need to function and to serve Him properly!</a:t>
            </a:r>
          </a:p>
          <a:p>
            <a:pPr>
              <a:buNone/>
            </a:pPr>
            <a:endParaRPr lang="en-US" sz="18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God has provided us a great place to worship!</a:t>
            </a:r>
          </a:p>
          <a:p>
            <a:pPr>
              <a:buNone/>
            </a:pPr>
            <a:endParaRPr lang="en-US" sz="18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God has helped us each to learn/grow  to be more like Jesus this year too!</a:t>
            </a:r>
          </a:p>
          <a:p>
            <a:endParaRPr lang="en-US" sz="3600" dirty="0"/>
          </a:p>
          <a:p>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ln>
                  <a:solidFill>
                    <a:sysClr val="windowText" lastClr="000000"/>
                  </a:solidFill>
                </a:ln>
                <a:solidFill>
                  <a:srgbClr val="FFFF00"/>
                </a:solidFill>
                <a:effectLst>
                  <a:outerShdw blurRad="38100" dist="38100" dir="2700000" algn="tl">
                    <a:srgbClr val="000000">
                      <a:alpha val="43137"/>
                    </a:srgbClr>
                  </a:outerShdw>
                </a:effectLst>
              </a:rPr>
              <a:t>Happy Anniversary!</a:t>
            </a:r>
            <a:endParaRPr lang="en-US" sz="7200" dirty="0"/>
          </a:p>
        </p:txBody>
      </p:sp>
      <p:sp>
        <p:nvSpPr>
          <p:cNvPr id="3" name="Content Placeholder 2"/>
          <p:cNvSpPr>
            <a:spLocks noGrp="1"/>
          </p:cNvSpPr>
          <p:nvPr>
            <p:ph idx="1"/>
          </p:nvPr>
        </p:nvSpPr>
        <p:spPr>
          <a:xfrm>
            <a:off x="457200" y="1600200"/>
            <a:ext cx="8229600" cy="52578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God has aligned us with Himself for we have embraced the revelation of His character and plans - the Holy Bible</a:t>
            </a:r>
          </a:p>
          <a:p>
            <a:pPr>
              <a:buNone/>
            </a:pPr>
            <a:endParaRPr lang="en-US" sz="18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 Spirit has revealed to us a vision of for our efforts in His name</a:t>
            </a:r>
          </a:p>
          <a:p>
            <a:pPr>
              <a:buNone/>
            </a:pPr>
            <a:endParaRPr lang="en-US" sz="18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 Spirit is revealing His mission for us in this place</a:t>
            </a:r>
          </a:p>
          <a:p>
            <a:pPr>
              <a:buNone/>
            </a:pPr>
            <a:endParaRPr lang="en-US" sz="1800" dirty="0"/>
          </a:p>
          <a:p>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ln>
                  <a:solidFill>
                    <a:sysClr val="windowText" lastClr="000000"/>
                  </a:solidFill>
                </a:ln>
                <a:solidFill>
                  <a:srgbClr val="FFFF00"/>
                </a:solidFill>
                <a:effectLst>
                  <a:outerShdw blurRad="38100" dist="38100" dir="2700000" algn="tl">
                    <a:srgbClr val="000000">
                      <a:alpha val="43137"/>
                    </a:srgbClr>
                  </a:outerShdw>
                </a:effectLst>
              </a:rPr>
              <a:t>Stand Firm Christian Church</a:t>
            </a:r>
            <a:endParaRPr lang="en-US" sz="54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144000" cy="5257800"/>
          </a:xfrm>
        </p:spPr>
        <p:txBody>
          <a:bodyPr>
            <a:normAutofit lnSpcReduction="10000"/>
          </a:bodyPr>
          <a:lstStyle/>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We are…</a:t>
            </a:r>
          </a:p>
          <a:p>
            <a:pPr algn="ctr">
              <a:buNone/>
            </a:pPr>
            <a:endParaRPr lang="en-US" sz="1000" b="1" dirty="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4800" b="1" dirty="0" smtClean="0">
                <a:ln>
                  <a:solidFill>
                    <a:sysClr val="windowText" lastClr="000000"/>
                  </a:solidFill>
                </a:ln>
                <a:solidFill>
                  <a:srgbClr val="FFFF00"/>
                </a:solidFill>
                <a:effectLst>
                  <a:outerShdw blurRad="38100" dist="38100" dir="2700000" algn="tl">
                    <a:srgbClr val="000000">
                      <a:alpha val="43137"/>
                    </a:srgbClr>
                  </a:outerShdw>
                </a:effectLst>
              </a:rPr>
              <a:t>Bible-Based</a:t>
            </a:r>
          </a:p>
          <a:p>
            <a:pPr algn="ctr">
              <a:buNone/>
            </a:pPr>
            <a:r>
              <a:rPr lang="en-US" sz="4800" b="1" dirty="0" smtClean="0">
                <a:ln>
                  <a:solidFill>
                    <a:sysClr val="windowText" lastClr="000000"/>
                  </a:solidFill>
                </a:ln>
                <a:solidFill>
                  <a:srgbClr val="FFFF00"/>
                </a:solidFill>
                <a:effectLst>
                  <a:outerShdw blurRad="38100" dist="38100" dir="2700000" algn="tl">
                    <a:srgbClr val="000000">
                      <a:alpha val="43137"/>
                    </a:srgbClr>
                  </a:outerShdw>
                </a:effectLst>
              </a:rPr>
              <a:t>Christ-Centered</a:t>
            </a:r>
          </a:p>
          <a:p>
            <a:pPr algn="ctr">
              <a:buNone/>
            </a:pPr>
            <a:r>
              <a:rPr lang="en-US" sz="4800" b="1" dirty="0" smtClean="0">
                <a:ln>
                  <a:solidFill>
                    <a:sysClr val="windowText" lastClr="000000"/>
                  </a:solidFill>
                </a:ln>
                <a:solidFill>
                  <a:srgbClr val="FFFF00"/>
                </a:solidFill>
                <a:effectLst>
                  <a:outerShdw blurRad="38100" dist="38100" dir="2700000" algn="tl">
                    <a:srgbClr val="000000">
                      <a:alpha val="43137"/>
                    </a:srgbClr>
                  </a:outerShdw>
                </a:effectLst>
              </a:rPr>
              <a:t>Holy Spirit-Led</a:t>
            </a:r>
          </a:p>
          <a:p>
            <a:pPr algn="ctr">
              <a:buNone/>
            </a:pPr>
            <a:endParaRPr lang="en-US" sz="1600" b="1" dirty="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Becoming More </a:t>
            </a:r>
            <a:r>
              <a:rPr lang="en-US" sz="4000" b="1" dirty="0">
                <a:ln>
                  <a:solidFill>
                    <a:sysClr val="windowText" lastClr="000000"/>
                  </a:solidFill>
                </a:ln>
                <a:solidFill>
                  <a:srgbClr val="FFFF00"/>
                </a:solidFill>
                <a:effectLst>
                  <a:outerShdw blurRad="38100" dist="38100" dir="2700000" algn="tl">
                    <a:srgbClr val="000000">
                      <a:alpha val="43137"/>
                    </a:srgbClr>
                  </a:outerShdw>
                </a:effectLst>
              </a:rPr>
              <a:t>L</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ike Jesus…</a:t>
            </a:r>
          </a:p>
          <a:p>
            <a:pPr algn="ctr">
              <a:buNone/>
            </a:pP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God’s Humble Servants in the World</a:t>
            </a:r>
            <a:endParaRPr lang="en-US" sz="4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n>
                  <a:solidFill>
                    <a:sysClr val="windowText" lastClr="000000"/>
                  </a:solidFill>
                </a:ln>
                <a:solidFill>
                  <a:srgbClr val="FFFF00"/>
                </a:solidFill>
                <a:effectLst>
                  <a:outerShdw blurRad="38100" dist="38100" dir="2700000" algn="tl">
                    <a:srgbClr val="000000">
                      <a:alpha val="43137"/>
                    </a:srgbClr>
                  </a:outerShdw>
                </a:effectLst>
              </a:rPr>
              <a:t>Why Celebrate Such Things?</a:t>
            </a:r>
            <a:endParaRPr lang="en-US" sz="54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rmAutofit lnSpcReduction="10000"/>
          </a:bodyPr>
          <a:lstStyle/>
          <a:p>
            <a:pPr>
              <a:buNone/>
            </a:pP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In the Bible…</a:t>
            </a:r>
          </a:p>
          <a:p>
            <a:pPr>
              <a:buNone/>
            </a:pPr>
            <a:endParaRPr lang="en-US" sz="10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God commands His people to not forget the things He has done for them</a:t>
            </a:r>
          </a:p>
          <a:p>
            <a:pPr>
              <a:buNone/>
            </a:pPr>
            <a:endParaRPr lang="en-US" sz="14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God often initiates memorial events to help His people remember His saving actions</a:t>
            </a:r>
            <a:endParaRPr lang="en-US" sz="44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Deuteronomy 4:9</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lgn="ctr">
              <a:buNone/>
            </a:pPr>
            <a:r>
              <a:rPr lang="en-US" sz="4400" b="1" i="1" dirty="0" smtClean="0"/>
              <a:t>“Only give heed to yourself and keep your soul diligently, </a:t>
            </a:r>
            <a:r>
              <a:rPr lang="en-US" sz="4400" b="1" i="1" u="sng" dirty="0" smtClean="0"/>
              <a:t>lest you forget</a:t>
            </a:r>
            <a:r>
              <a:rPr lang="en-US" sz="4400" b="1" i="1" dirty="0" smtClean="0"/>
              <a:t> the things which your eyes have seen, and lest they depart from your heart all the days of your life; but make them known to your sons and your grandsons.”</a:t>
            </a:r>
            <a:endParaRPr lang="en-US" sz="4400" b="1"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Deuteronomy 4:23</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lgn="ctr">
              <a:buNone/>
            </a:pPr>
            <a:r>
              <a:rPr lang="en-US" sz="4400" b="1" i="1" dirty="0" smtClean="0"/>
              <a:t>“So watch yourselves, </a:t>
            </a:r>
            <a:r>
              <a:rPr lang="en-US" sz="4400" b="1" i="1" u="sng" dirty="0" smtClean="0"/>
              <a:t>lest you forget</a:t>
            </a:r>
            <a:r>
              <a:rPr lang="en-US" sz="4400" b="1" i="1" dirty="0" smtClean="0"/>
              <a:t> the covenant of the Lord your God, which He made with you, and make for yourselves a graven image in the form of anything against which the Lord has commanded you.”</a:t>
            </a:r>
            <a:endParaRPr lang="en-US" sz="4400" b="1"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Deuteronomy 4:31</a:t>
            </a:r>
            <a:endParaRPr lang="en-US" dirty="0"/>
          </a:p>
        </p:txBody>
      </p:sp>
      <p:sp>
        <p:nvSpPr>
          <p:cNvPr id="3" name="Content Placeholder 2"/>
          <p:cNvSpPr>
            <a:spLocks noGrp="1"/>
          </p:cNvSpPr>
          <p:nvPr>
            <p:ph idx="1"/>
          </p:nvPr>
        </p:nvSpPr>
        <p:spPr/>
        <p:txBody>
          <a:bodyPr>
            <a:normAutofit/>
          </a:bodyPr>
          <a:lstStyle/>
          <a:p>
            <a:pPr algn="ctr">
              <a:buNone/>
            </a:pPr>
            <a:r>
              <a:rPr lang="en-US" sz="4400" b="1" i="1" dirty="0" smtClean="0"/>
              <a:t>“For the Lord your God is a compassionate God; </a:t>
            </a:r>
            <a:r>
              <a:rPr lang="en-US" sz="4400" b="1" i="1" u="sng" dirty="0" smtClean="0"/>
              <a:t>He will not fail you nor destroy you nor forget the covenant</a:t>
            </a:r>
            <a:r>
              <a:rPr lang="en-US" sz="4400" b="1" i="1" dirty="0" smtClean="0"/>
              <a:t> with your fathers which He swore to them.”</a:t>
            </a:r>
            <a:endParaRPr lang="en-US" sz="4400" b="1"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479</TotalTime>
  <Words>1305</Words>
  <Application>Microsoft Office PowerPoint</Application>
  <PresentationFormat>On-screen Show (4:3)</PresentationFormat>
  <Paragraphs>130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Never Forget to Remember</vt:lpstr>
      <vt:lpstr>Happy Anniversary!</vt:lpstr>
      <vt:lpstr>Happy Anniversary!</vt:lpstr>
      <vt:lpstr>Happy Anniversary!</vt:lpstr>
      <vt:lpstr>Stand Firm Christian Church</vt:lpstr>
      <vt:lpstr>Why Celebrate Such Things?</vt:lpstr>
      <vt:lpstr>Deuteronomy 4:9</vt:lpstr>
      <vt:lpstr>Deuteronomy 4:23</vt:lpstr>
      <vt:lpstr>Deuteronomy 4:31</vt:lpstr>
      <vt:lpstr>Deuteronomy 6:10-12</vt:lpstr>
      <vt:lpstr>Deuteronomy 8:11-14a</vt:lpstr>
      <vt:lpstr>Deuteronomy 8:19</vt:lpstr>
      <vt:lpstr>Exodus 12:24-27</vt:lpstr>
      <vt:lpstr>Joshua 4:3-7</vt:lpstr>
      <vt:lpstr>In a Biblical Nutshell…</vt:lpstr>
      <vt:lpstr>Why We Must  Remember</vt:lpstr>
      <vt:lpstr>Is This Just an OT Thing?</vt:lpstr>
      <vt:lpstr>Something to Remember</vt:lpstr>
      <vt:lpstr>Something to Remember</vt:lpstr>
      <vt:lpstr>Luke 22:19-20</vt:lpstr>
      <vt:lpstr>I Corinthians 11:24-26</vt:lpstr>
      <vt:lpstr>The Main Thing: Jesus</vt:lpstr>
      <vt:lpstr>The Main Thing: Jesus</vt:lpstr>
      <vt:lpstr>The Main Thing: Jesus</vt:lpstr>
      <vt:lpstr>The Main Thing: Jesus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Never Forget to Remember</dc:title>
  <dc:creator>Travis M Phillips</dc:creator>
  <cp:lastModifiedBy>Travis M Phillips</cp:lastModifiedBy>
  <cp:revision>48</cp:revision>
  <dcterms:created xsi:type="dcterms:W3CDTF">2024-05-03T11:49:06Z</dcterms:created>
  <dcterms:modified xsi:type="dcterms:W3CDTF">2024-05-05T11:27:45Z</dcterms:modified>
</cp:coreProperties>
</file>