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70" r:id="rId5"/>
    <p:sldId id="261" r:id="rId6"/>
    <p:sldId id="262" r:id="rId7"/>
    <p:sldId id="264" r:id="rId8"/>
    <p:sldId id="263" r:id="rId9"/>
    <p:sldId id="265" r:id="rId10"/>
    <p:sldId id="271" r:id="rId11"/>
    <p:sldId id="257" r:id="rId12"/>
    <p:sldId id="258" r:id="rId13"/>
    <p:sldId id="266" r:id="rId14"/>
    <p:sldId id="269" r:id="rId15"/>
    <p:sldId id="267"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5EA6EE-AC67-4671-A5B3-2C0407923570}" type="datetimeFigureOut">
              <a:rPr lang="en-US" smtClean="0"/>
              <a:pPr/>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3591E0-0A32-48E4-B532-91B2F181766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5EA6EE-AC67-4671-A5B3-2C0407923570}" type="datetimeFigureOut">
              <a:rPr lang="en-US" smtClean="0"/>
              <a:pPr/>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3591E0-0A32-48E4-B532-91B2F181766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5EA6EE-AC67-4671-A5B3-2C0407923570}" type="datetimeFigureOut">
              <a:rPr lang="en-US" smtClean="0"/>
              <a:pPr/>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3591E0-0A32-48E4-B532-91B2F181766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5EA6EE-AC67-4671-A5B3-2C0407923570}" type="datetimeFigureOut">
              <a:rPr lang="en-US" smtClean="0"/>
              <a:pPr/>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3591E0-0A32-48E4-B532-91B2F181766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5EA6EE-AC67-4671-A5B3-2C0407923570}" type="datetimeFigureOut">
              <a:rPr lang="en-US" smtClean="0"/>
              <a:pPr/>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3591E0-0A32-48E4-B532-91B2F181766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5EA6EE-AC67-4671-A5B3-2C0407923570}" type="datetimeFigureOut">
              <a:rPr lang="en-US" smtClean="0"/>
              <a:pPr/>
              <a:t>10/29/2023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3591E0-0A32-48E4-B532-91B2F181766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5EA6EE-AC67-4671-A5B3-2C0407923570}" type="datetimeFigureOut">
              <a:rPr lang="en-US" smtClean="0"/>
              <a:pPr/>
              <a:t>10/29/2023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3591E0-0A32-48E4-B532-91B2F181766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5EA6EE-AC67-4671-A5B3-2C0407923570}" type="datetimeFigureOut">
              <a:rPr lang="en-US" smtClean="0"/>
              <a:pPr/>
              <a:t>10/29/2023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3591E0-0A32-48E4-B532-91B2F181766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5EA6EE-AC67-4671-A5B3-2C0407923570}" type="datetimeFigureOut">
              <a:rPr lang="en-US" smtClean="0"/>
              <a:pPr/>
              <a:t>10/29/2023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3591E0-0A32-48E4-B532-91B2F181766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5EA6EE-AC67-4671-A5B3-2C0407923570}" type="datetimeFigureOut">
              <a:rPr lang="en-US" smtClean="0"/>
              <a:pPr/>
              <a:t>10/29/2023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3591E0-0A32-48E4-B532-91B2F181766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5EA6EE-AC67-4671-A5B3-2C0407923570}" type="datetimeFigureOut">
              <a:rPr lang="en-US" smtClean="0"/>
              <a:pPr/>
              <a:t>10/29/2023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3591E0-0A32-48E4-B532-91B2F181766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5EA6EE-AC67-4671-A5B3-2C0407923570}" type="datetimeFigureOut">
              <a:rPr lang="en-US" smtClean="0"/>
              <a:pPr/>
              <a:t>10/29/2023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3591E0-0A32-48E4-B532-91B2F181766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39975"/>
            <a:ext cx="7772400" cy="1470025"/>
          </a:xfrm>
        </p:spPr>
        <p:txBody>
          <a:bodyPr>
            <a:normAutofit/>
          </a:bodyPr>
          <a:lstStyle/>
          <a:p>
            <a:r>
              <a:rPr lang="en-US" sz="6000" b="1" dirty="0" smtClean="0">
                <a:solidFill>
                  <a:srgbClr val="FFFF00"/>
                </a:solidFill>
              </a:rPr>
              <a:t>What is the Church?</a:t>
            </a:r>
            <a:endParaRPr lang="en-US" sz="6000" b="1" dirty="0">
              <a:solidFill>
                <a:srgbClr val="FFFF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The Church is Two-Fold</a:t>
            </a:r>
            <a:endParaRPr lang="en-US" b="1" dirty="0">
              <a:solidFill>
                <a:srgbClr val="FFFF00"/>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FFFF00"/>
                </a:solidFill>
              </a:rPr>
              <a:t>It is </a:t>
            </a:r>
            <a:r>
              <a:rPr lang="en-US" b="1" dirty="0" smtClean="0">
                <a:solidFill>
                  <a:srgbClr val="FFFF00"/>
                </a:solidFill>
              </a:rPr>
              <a:t>UNIVERSAL</a:t>
            </a:r>
          </a:p>
          <a:p>
            <a:pPr>
              <a:buNone/>
            </a:pPr>
            <a:r>
              <a:rPr lang="en-US" dirty="0" smtClean="0">
                <a:solidFill>
                  <a:srgbClr val="FFFF00"/>
                </a:solidFill>
              </a:rPr>
              <a:t>Composed of all called</a:t>
            </a:r>
          </a:p>
          <a:p>
            <a:pPr>
              <a:buNone/>
            </a:pPr>
            <a:r>
              <a:rPr lang="en-US" dirty="0" smtClean="0">
                <a:solidFill>
                  <a:srgbClr val="FFFF00"/>
                </a:solidFill>
              </a:rPr>
              <a:t>out ones of every era</a:t>
            </a:r>
          </a:p>
          <a:p>
            <a:pPr>
              <a:buNone/>
            </a:pPr>
            <a:endParaRPr lang="en-US" dirty="0" smtClean="0">
              <a:solidFill>
                <a:srgbClr val="FFFF00"/>
              </a:solidFill>
            </a:endParaRPr>
          </a:p>
          <a:p>
            <a:pPr>
              <a:buNone/>
            </a:pPr>
            <a:r>
              <a:rPr lang="en-US" dirty="0" smtClean="0">
                <a:solidFill>
                  <a:srgbClr val="FFFF00"/>
                </a:solidFill>
              </a:rPr>
              <a:t>It is </a:t>
            </a:r>
            <a:r>
              <a:rPr lang="en-US" b="1" dirty="0" smtClean="0">
                <a:solidFill>
                  <a:srgbClr val="FFFF00"/>
                </a:solidFill>
              </a:rPr>
              <a:t>LOCAL</a:t>
            </a:r>
          </a:p>
          <a:p>
            <a:pPr>
              <a:buNone/>
            </a:pPr>
            <a:r>
              <a:rPr lang="en-US" dirty="0" smtClean="0">
                <a:solidFill>
                  <a:srgbClr val="FFFF00"/>
                </a:solidFill>
              </a:rPr>
              <a:t>Composed of called </a:t>
            </a:r>
          </a:p>
          <a:p>
            <a:pPr>
              <a:buNone/>
            </a:pPr>
            <a:r>
              <a:rPr lang="en-US" dirty="0" smtClean="0">
                <a:solidFill>
                  <a:srgbClr val="FFFF00"/>
                </a:solidFill>
              </a:rPr>
              <a:t>out ones from each </a:t>
            </a:r>
            <a:r>
              <a:rPr lang="en-US" dirty="0" smtClean="0">
                <a:solidFill>
                  <a:srgbClr val="FFFF00"/>
                </a:solidFill>
              </a:rPr>
              <a:t>era</a:t>
            </a:r>
          </a:p>
          <a:p>
            <a:pPr>
              <a:buNone/>
            </a:pPr>
            <a:r>
              <a:rPr lang="en-US" dirty="0" smtClean="0">
                <a:solidFill>
                  <a:srgbClr val="FFFF00"/>
                </a:solidFill>
              </a:rPr>
              <a:t>a</a:t>
            </a:r>
            <a:r>
              <a:rPr lang="en-US" dirty="0" smtClean="0">
                <a:solidFill>
                  <a:srgbClr val="FFFF00"/>
                </a:solidFill>
              </a:rPr>
              <a:t>nd locale</a:t>
            </a:r>
            <a:endParaRPr lang="en-US" dirty="0">
              <a:solidFill>
                <a:srgbClr val="FFFF00"/>
              </a:solidFill>
            </a:endParaRPr>
          </a:p>
        </p:txBody>
      </p:sp>
      <p:sp>
        <p:nvSpPr>
          <p:cNvPr id="6" name="Donut 5"/>
          <p:cNvSpPr/>
          <p:nvPr/>
        </p:nvSpPr>
        <p:spPr>
          <a:xfrm>
            <a:off x="4191000" y="1828800"/>
            <a:ext cx="4724400" cy="42672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       </a:t>
            </a:r>
            <a:endParaRPr lang="en-US" dirty="0">
              <a:solidFill>
                <a:schemeClr val="tx1"/>
              </a:solidFill>
            </a:endParaRPr>
          </a:p>
        </p:txBody>
      </p:sp>
      <p:sp>
        <p:nvSpPr>
          <p:cNvPr id="7" name="TextBox 6"/>
          <p:cNvSpPr txBox="1"/>
          <p:nvPr/>
        </p:nvSpPr>
        <p:spPr>
          <a:xfrm>
            <a:off x="5486400" y="2286000"/>
            <a:ext cx="2133600" cy="584775"/>
          </a:xfrm>
          <a:prstGeom prst="rect">
            <a:avLst/>
          </a:prstGeom>
          <a:noFill/>
        </p:spPr>
        <p:txBody>
          <a:bodyPr wrap="square" rtlCol="0">
            <a:spAutoFit/>
          </a:bodyPr>
          <a:lstStyle/>
          <a:p>
            <a:r>
              <a:rPr lang="en-US" sz="3200" b="1" dirty="0" smtClean="0">
                <a:solidFill>
                  <a:schemeClr val="bg1"/>
                </a:solidFill>
              </a:rPr>
              <a:t>UNIVERSAL</a:t>
            </a:r>
            <a:endParaRPr lang="en-US" sz="3200" b="1" dirty="0">
              <a:solidFill>
                <a:schemeClr val="bg1"/>
              </a:solidFill>
            </a:endParaRPr>
          </a:p>
        </p:txBody>
      </p:sp>
      <p:sp>
        <p:nvSpPr>
          <p:cNvPr id="8" name="TextBox 7"/>
          <p:cNvSpPr txBox="1"/>
          <p:nvPr/>
        </p:nvSpPr>
        <p:spPr>
          <a:xfrm>
            <a:off x="5943600" y="3606225"/>
            <a:ext cx="2133600" cy="584775"/>
          </a:xfrm>
          <a:prstGeom prst="rect">
            <a:avLst/>
          </a:prstGeom>
          <a:noFill/>
        </p:spPr>
        <p:txBody>
          <a:bodyPr wrap="square" rtlCol="0">
            <a:spAutoFit/>
          </a:bodyPr>
          <a:lstStyle/>
          <a:p>
            <a:r>
              <a:rPr lang="en-US" sz="3200" b="1" dirty="0" smtClean="0">
                <a:solidFill>
                  <a:schemeClr val="bg1"/>
                </a:solidFill>
              </a:rPr>
              <a:t>LOCAL</a:t>
            </a:r>
            <a:r>
              <a:rPr lang="en-US" sz="3200" b="1" dirty="0" smtClean="0"/>
              <a:t>    </a:t>
            </a:r>
            <a:endParaRPr lang="en-US" sz="32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The Universal Church</a:t>
            </a:r>
            <a:endParaRPr lang="en-US" b="1" dirty="0">
              <a:solidFill>
                <a:srgbClr val="FFFF00"/>
              </a:solidFill>
            </a:endParaRPr>
          </a:p>
        </p:txBody>
      </p:sp>
      <p:sp>
        <p:nvSpPr>
          <p:cNvPr id="3" name="Content Placeholder 2"/>
          <p:cNvSpPr>
            <a:spLocks noGrp="1"/>
          </p:cNvSpPr>
          <p:nvPr>
            <p:ph idx="1"/>
          </p:nvPr>
        </p:nvSpPr>
        <p:spPr>
          <a:xfrm>
            <a:off x="457200" y="1447800"/>
            <a:ext cx="8229600" cy="5257800"/>
          </a:xfrm>
        </p:spPr>
        <p:txBody>
          <a:bodyPr>
            <a:normAutofit lnSpcReduction="10000"/>
          </a:bodyPr>
          <a:lstStyle/>
          <a:p>
            <a:pPr>
              <a:spcBef>
                <a:spcPts val="0"/>
              </a:spcBef>
            </a:pPr>
            <a:r>
              <a:rPr lang="en-US" dirty="0" smtClean="0">
                <a:solidFill>
                  <a:srgbClr val="FFFF00"/>
                </a:solidFill>
              </a:rPr>
              <a:t>The universal Church is the people of God composed of all those who believe in Jesus Christ as Savior and Lord throughout time and across the planet.  </a:t>
            </a:r>
          </a:p>
          <a:p>
            <a:pPr>
              <a:buNone/>
            </a:pPr>
            <a:endParaRPr lang="en-US" sz="1000" dirty="0" smtClean="0">
              <a:solidFill>
                <a:srgbClr val="FFFF00"/>
              </a:solidFill>
            </a:endParaRPr>
          </a:p>
          <a:p>
            <a:r>
              <a:rPr lang="en-US" dirty="0" smtClean="0">
                <a:solidFill>
                  <a:srgbClr val="FFFF00"/>
                </a:solidFill>
              </a:rPr>
              <a:t>Jesus is the Head of the Church.  </a:t>
            </a:r>
          </a:p>
          <a:p>
            <a:pPr>
              <a:buNone/>
            </a:pPr>
            <a:endParaRPr lang="en-US" sz="1000" dirty="0" smtClean="0">
              <a:solidFill>
                <a:srgbClr val="FFFF00"/>
              </a:solidFill>
            </a:endParaRPr>
          </a:p>
          <a:p>
            <a:r>
              <a:rPr lang="en-US" dirty="0" smtClean="0">
                <a:solidFill>
                  <a:srgbClr val="FFFF00"/>
                </a:solidFill>
              </a:rPr>
              <a:t>The Church is His body.</a:t>
            </a:r>
          </a:p>
          <a:p>
            <a:pPr>
              <a:buNone/>
            </a:pPr>
            <a:endParaRPr lang="en-US" sz="1000" dirty="0" smtClean="0">
              <a:solidFill>
                <a:srgbClr val="FFFF00"/>
              </a:solidFill>
            </a:endParaRPr>
          </a:p>
          <a:p>
            <a:r>
              <a:rPr lang="en-US" dirty="0" smtClean="0">
                <a:solidFill>
                  <a:srgbClr val="FFFF00"/>
                </a:solidFill>
              </a:rPr>
              <a:t>He has ordered the Church to make disciples of all nations, baptize them, and teach them all of His commands.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solidFill>
                  <a:srgbClr val="FFFF00"/>
                </a:solidFill>
              </a:rPr>
              <a:t>The Local Church</a:t>
            </a:r>
            <a:endParaRPr lang="en-US" b="1" dirty="0">
              <a:solidFill>
                <a:srgbClr val="FFFF00"/>
              </a:solidFill>
            </a:endParaRPr>
          </a:p>
        </p:txBody>
      </p:sp>
      <p:sp>
        <p:nvSpPr>
          <p:cNvPr id="3" name="Content Placeholder 2"/>
          <p:cNvSpPr>
            <a:spLocks noGrp="1"/>
          </p:cNvSpPr>
          <p:nvPr>
            <p:ph idx="1"/>
          </p:nvPr>
        </p:nvSpPr>
        <p:spPr>
          <a:xfrm>
            <a:off x="457200" y="990600"/>
            <a:ext cx="8229600" cy="1143000"/>
          </a:xfrm>
        </p:spPr>
        <p:txBody>
          <a:bodyPr>
            <a:noAutofit/>
          </a:bodyPr>
          <a:lstStyle/>
          <a:p>
            <a:pPr>
              <a:buNone/>
            </a:pPr>
            <a:r>
              <a:rPr lang="en-US" sz="3600" dirty="0" smtClean="0">
                <a:solidFill>
                  <a:srgbClr val="FFFF00"/>
                </a:solidFill>
              </a:rPr>
              <a:t>Makes the universal church visible in the world when believers join together to:</a:t>
            </a:r>
            <a:endParaRPr lang="en-US" sz="3600" dirty="0">
              <a:solidFill>
                <a:srgbClr val="FFFF00"/>
              </a:solidFill>
            </a:endParaRPr>
          </a:p>
        </p:txBody>
      </p:sp>
      <p:sp>
        <p:nvSpPr>
          <p:cNvPr id="4" name="TextBox 3"/>
          <p:cNvSpPr txBox="1"/>
          <p:nvPr/>
        </p:nvSpPr>
        <p:spPr>
          <a:xfrm>
            <a:off x="0" y="2286000"/>
            <a:ext cx="9144000" cy="4308872"/>
          </a:xfrm>
          <a:prstGeom prst="rect">
            <a:avLst/>
          </a:prstGeom>
          <a:noFill/>
        </p:spPr>
        <p:txBody>
          <a:bodyPr wrap="square" rtlCol="0">
            <a:spAutoFit/>
          </a:bodyPr>
          <a:lstStyle/>
          <a:p>
            <a:pPr>
              <a:buFont typeface="Arial" pitchFamily="34" charset="0"/>
              <a:buChar char="•"/>
            </a:pPr>
            <a:r>
              <a:rPr lang="en-US" sz="2400" dirty="0" smtClean="0"/>
              <a:t> </a:t>
            </a:r>
            <a:r>
              <a:rPr lang="en-US" sz="3200" dirty="0" smtClean="0"/>
              <a:t> </a:t>
            </a:r>
            <a:r>
              <a:rPr lang="en-US" sz="3200" dirty="0" smtClean="0">
                <a:solidFill>
                  <a:srgbClr val="FFFF00"/>
                </a:solidFill>
              </a:rPr>
              <a:t>Worship God</a:t>
            </a:r>
          </a:p>
          <a:p>
            <a:pPr>
              <a:buFont typeface="Arial" pitchFamily="34" charset="0"/>
              <a:buChar char="•"/>
            </a:pPr>
            <a:r>
              <a:rPr lang="en-US" sz="3200" dirty="0" smtClean="0">
                <a:solidFill>
                  <a:srgbClr val="FFFF00"/>
                </a:solidFill>
              </a:rPr>
              <a:t>  Be built up by Bible preaching &amp; teaching</a:t>
            </a:r>
          </a:p>
          <a:p>
            <a:pPr>
              <a:buFont typeface="Arial" pitchFamily="34" charset="0"/>
              <a:buChar char="•"/>
            </a:pPr>
            <a:r>
              <a:rPr lang="en-US" sz="3200" dirty="0" smtClean="0">
                <a:solidFill>
                  <a:srgbClr val="FFFF00"/>
                </a:solidFill>
              </a:rPr>
              <a:t>  Pray</a:t>
            </a:r>
          </a:p>
          <a:p>
            <a:pPr>
              <a:buFont typeface="Arial" pitchFamily="34" charset="0"/>
              <a:buChar char="•"/>
            </a:pPr>
            <a:r>
              <a:rPr lang="en-US" sz="3200" dirty="0" smtClean="0">
                <a:solidFill>
                  <a:srgbClr val="FFFF00"/>
                </a:solidFill>
              </a:rPr>
              <a:t>  Enjoy each other’s company </a:t>
            </a:r>
          </a:p>
          <a:p>
            <a:pPr>
              <a:buFont typeface="Arial" pitchFamily="34" charset="0"/>
              <a:buChar char="•"/>
            </a:pPr>
            <a:r>
              <a:rPr lang="en-US" sz="3200" dirty="0" smtClean="0">
                <a:solidFill>
                  <a:srgbClr val="FFFF00"/>
                </a:solidFill>
              </a:rPr>
              <a:t>  Share the Gospel with the lost</a:t>
            </a:r>
          </a:p>
          <a:p>
            <a:pPr>
              <a:buFont typeface="Arial" pitchFamily="34" charset="0"/>
              <a:buChar char="•"/>
            </a:pPr>
            <a:r>
              <a:rPr lang="en-US" sz="3200" dirty="0" smtClean="0">
                <a:solidFill>
                  <a:srgbClr val="FFFF00"/>
                </a:solidFill>
              </a:rPr>
              <a:t>  Receive the sacraments </a:t>
            </a:r>
          </a:p>
          <a:p>
            <a:pPr>
              <a:buFont typeface="Arial" pitchFamily="34" charset="0"/>
              <a:buChar char="•"/>
            </a:pPr>
            <a:r>
              <a:rPr lang="en-US" sz="3200" dirty="0" smtClean="0">
                <a:solidFill>
                  <a:srgbClr val="FFFF00"/>
                </a:solidFill>
              </a:rPr>
              <a:t>  Live authentically via acts of love &amp; service to God, 	to one another &amp; to those in need.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1" dirty="0" smtClean="0">
                <a:solidFill>
                  <a:srgbClr val="FFFF00"/>
                </a:solidFill>
              </a:rPr>
              <a:t>We Have a Calling</a:t>
            </a:r>
            <a:endParaRPr lang="en-US" b="1" dirty="0">
              <a:solidFill>
                <a:srgbClr val="FFFF00"/>
              </a:solidFill>
            </a:endParaRPr>
          </a:p>
        </p:txBody>
      </p:sp>
      <p:sp>
        <p:nvSpPr>
          <p:cNvPr id="3" name="Content Placeholder 2"/>
          <p:cNvSpPr>
            <a:spLocks noGrp="1"/>
          </p:cNvSpPr>
          <p:nvPr>
            <p:ph idx="1"/>
          </p:nvPr>
        </p:nvSpPr>
        <p:spPr>
          <a:xfrm>
            <a:off x="457200" y="1371600"/>
            <a:ext cx="8229600" cy="5257800"/>
          </a:xfrm>
        </p:spPr>
        <p:txBody>
          <a:bodyPr>
            <a:normAutofit/>
          </a:bodyPr>
          <a:lstStyle/>
          <a:p>
            <a:r>
              <a:rPr lang="en-US" dirty="0" smtClean="0">
                <a:solidFill>
                  <a:srgbClr val="FFFF00"/>
                </a:solidFill>
              </a:rPr>
              <a:t>It is “for such a time as this…”</a:t>
            </a:r>
          </a:p>
          <a:p>
            <a:endParaRPr lang="en-US" sz="1000" dirty="0" smtClean="0">
              <a:solidFill>
                <a:srgbClr val="FFFF00"/>
              </a:solidFill>
            </a:endParaRPr>
          </a:p>
          <a:p>
            <a:r>
              <a:rPr lang="en-US" dirty="0" smtClean="0">
                <a:solidFill>
                  <a:srgbClr val="FFFF00"/>
                </a:solidFill>
              </a:rPr>
              <a:t>God has raised us up to be a light in the encroaching darkness</a:t>
            </a:r>
          </a:p>
          <a:p>
            <a:endParaRPr lang="en-US" sz="1000" dirty="0" smtClean="0">
              <a:solidFill>
                <a:srgbClr val="FFFF00"/>
              </a:solidFill>
            </a:endParaRPr>
          </a:p>
          <a:p>
            <a:r>
              <a:rPr lang="en-US" dirty="0" smtClean="0">
                <a:solidFill>
                  <a:srgbClr val="FFFF00"/>
                </a:solidFill>
              </a:rPr>
              <a:t>We must rise to this occasion in the power and might of the Holy Spirit</a:t>
            </a:r>
          </a:p>
          <a:p>
            <a:endParaRPr lang="en-US" sz="1000" dirty="0" smtClean="0">
              <a:solidFill>
                <a:srgbClr val="FFFF00"/>
              </a:solidFill>
            </a:endParaRPr>
          </a:p>
          <a:p>
            <a:r>
              <a:rPr lang="en-US" dirty="0" smtClean="0">
                <a:solidFill>
                  <a:srgbClr val="FFFF00"/>
                </a:solidFill>
              </a:rPr>
              <a:t>We will still worship, learn and have wonderful fellowship</a:t>
            </a:r>
          </a:p>
          <a:p>
            <a:endParaRPr lang="en-US" sz="1000" dirty="0" smtClean="0">
              <a:solidFill>
                <a:srgbClr val="FFFF00"/>
              </a:solidFill>
            </a:endParaRPr>
          </a:p>
          <a:p>
            <a:r>
              <a:rPr lang="en-US" dirty="0" smtClean="0">
                <a:solidFill>
                  <a:srgbClr val="FFFF00"/>
                </a:solidFill>
              </a:rPr>
              <a:t>BUT… we must also be outward-turning</a:t>
            </a:r>
            <a:endParaRPr lang="en-US" dirty="0">
              <a:solidFill>
                <a:srgbClr val="FFFF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Our First Action</a:t>
            </a:r>
            <a:endParaRPr lang="en-US" b="1" dirty="0">
              <a:solidFill>
                <a:srgbClr val="FFFF00"/>
              </a:solidFill>
            </a:endParaRPr>
          </a:p>
        </p:txBody>
      </p:sp>
      <p:sp>
        <p:nvSpPr>
          <p:cNvPr id="3" name="Content Placeholder 2"/>
          <p:cNvSpPr>
            <a:spLocks noGrp="1"/>
          </p:cNvSpPr>
          <p:nvPr>
            <p:ph idx="1"/>
          </p:nvPr>
        </p:nvSpPr>
        <p:spPr/>
        <p:txBody>
          <a:bodyPr>
            <a:normAutofit/>
          </a:bodyPr>
          <a:lstStyle/>
          <a:p>
            <a:r>
              <a:rPr lang="en-US" dirty="0" smtClean="0">
                <a:solidFill>
                  <a:srgbClr val="FFFF00"/>
                </a:solidFill>
              </a:rPr>
              <a:t>Today begins our process for choosing of a new name for our fellowship</a:t>
            </a:r>
          </a:p>
          <a:p>
            <a:endParaRPr lang="en-US" sz="1000" dirty="0" smtClean="0">
              <a:solidFill>
                <a:srgbClr val="FFFF00"/>
              </a:solidFill>
            </a:endParaRPr>
          </a:p>
          <a:p>
            <a:r>
              <a:rPr lang="en-US" dirty="0" smtClean="0">
                <a:solidFill>
                  <a:srgbClr val="FFFF00"/>
                </a:solidFill>
              </a:rPr>
              <a:t>Please prayerfully consider what that name will be</a:t>
            </a:r>
          </a:p>
          <a:p>
            <a:endParaRPr lang="en-US" sz="1000" dirty="0" smtClean="0">
              <a:solidFill>
                <a:srgbClr val="FFFF00"/>
              </a:solidFill>
            </a:endParaRPr>
          </a:p>
          <a:p>
            <a:r>
              <a:rPr lang="en-US" dirty="0" smtClean="0">
                <a:solidFill>
                  <a:srgbClr val="FFFF00"/>
                </a:solidFill>
              </a:rPr>
              <a:t>Please participate fully in the naming process</a:t>
            </a:r>
          </a:p>
          <a:p>
            <a:endParaRPr lang="en-US" sz="1000" dirty="0" smtClean="0">
              <a:solidFill>
                <a:srgbClr val="FFFF00"/>
              </a:solidFill>
            </a:endParaRPr>
          </a:p>
          <a:p>
            <a:r>
              <a:rPr lang="en-US" dirty="0" smtClean="0">
                <a:solidFill>
                  <a:srgbClr val="FFFF00"/>
                </a:solidFill>
              </a:rPr>
              <a:t>Please gracefully accept the results of this process as a group consensus led by God</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God’s Vision for Our Future</a:t>
            </a:r>
            <a:endParaRPr lang="en-US" b="1" dirty="0">
              <a:solidFill>
                <a:srgbClr val="FFFF00"/>
              </a:solidFill>
            </a:endParaRPr>
          </a:p>
        </p:txBody>
      </p:sp>
      <p:sp>
        <p:nvSpPr>
          <p:cNvPr id="3" name="Content Placeholder 2"/>
          <p:cNvSpPr>
            <a:spLocks noGrp="1"/>
          </p:cNvSpPr>
          <p:nvPr>
            <p:ph idx="1"/>
          </p:nvPr>
        </p:nvSpPr>
        <p:spPr/>
        <p:txBody>
          <a:bodyPr/>
          <a:lstStyle/>
          <a:p>
            <a:r>
              <a:rPr lang="en-US" dirty="0" smtClean="0">
                <a:solidFill>
                  <a:srgbClr val="FFFF00"/>
                </a:solidFill>
              </a:rPr>
              <a:t>We must ALL pray:</a:t>
            </a:r>
          </a:p>
          <a:p>
            <a:pPr lvl="1"/>
            <a:r>
              <a:rPr lang="en-US" dirty="0" smtClean="0">
                <a:solidFill>
                  <a:srgbClr val="FFFF00"/>
                </a:solidFill>
              </a:rPr>
              <a:t> for God to reveal His will for us as we serve Him in this place</a:t>
            </a:r>
          </a:p>
          <a:p>
            <a:pPr lvl="1"/>
            <a:r>
              <a:rPr lang="en-US" dirty="0" smtClean="0">
                <a:solidFill>
                  <a:srgbClr val="FFFF00"/>
                </a:solidFill>
              </a:rPr>
              <a:t>that God will show us His desired future state for us and our ministries</a:t>
            </a:r>
          </a:p>
          <a:p>
            <a:pPr lvl="1"/>
            <a:r>
              <a:rPr lang="en-US" dirty="0" smtClean="0">
                <a:solidFill>
                  <a:srgbClr val="FFFF00"/>
                </a:solidFill>
              </a:rPr>
              <a:t>that God will reveal to us our future permanent home as a congregation</a:t>
            </a:r>
          </a:p>
          <a:p>
            <a:pPr lvl="1"/>
            <a:r>
              <a:rPr lang="en-US" dirty="0" smtClean="0">
                <a:solidFill>
                  <a:srgbClr val="FFFF00"/>
                </a:solidFill>
              </a:rPr>
              <a:t>that we will serve God as He directs no matter the cost or sacrifice</a:t>
            </a:r>
            <a:endParaRPr lang="en-US" dirty="0">
              <a:solidFill>
                <a:srgbClr val="FFFF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1143000"/>
          </a:xfrm>
        </p:spPr>
        <p:txBody>
          <a:bodyPr/>
          <a:lstStyle/>
          <a:p>
            <a:r>
              <a:rPr lang="en-US" b="1" dirty="0" smtClean="0">
                <a:solidFill>
                  <a:srgbClr val="FFFF00"/>
                </a:solidFill>
              </a:rPr>
              <a:t>Wesley Covenant Prayer</a:t>
            </a:r>
            <a:endParaRPr lang="en-US" b="1" dirty="0">
              <a:solidFill>
                <a:srgbClr val="FFFF00"/>
              </a:solidFill>
            </a:endParaRPr>
          </a:p>
        </p:txBody>
      </p:sp>
      <p:sp>
        <p:nvSpPr>
          <p:cNvPr id="5" name="TextBox 4"/>
          <p:cNvSpPr txBox="1"/>
          <p:nvPr/>
        </p:nvSpPr>
        <p:spPr>
          <a:xfrm>
            <a:off x="609600" y="1447800"/>
            <a:ext cx="8153400" cy="5016758"/>
          </a:xfrm>
          <a:prstGeom prst="rect">
            <a:avLst/>
          </a:prstGeom>
          <a:noFill/>
        </p:spPr>
        <p:txBody>
          <a:bodyPr wrap="square" rtlCol="0">
            <a:spAutoFit/>
          </a:bodyPr>
          <a:lstStyle/>
          <a:p>
            <a:pPr algn="just"/>
            <a:r>
              <a:rPr lang="en-US" sz="3200" b="1" dirty="0" smtClean="0">
                <a:solidFill>
                  <a:srgbClr val="FFFF00"/>
                </a:solidFill>
              </a:rPr>
              <a:t>Holy God, we are no longer our own, but yours.  Put us to what you will, place us with whom you will.  Put us to doing, put us to suffering.  Let us be put to work for you or set aside for you, praised for you or criticized for you.  Let us be full, let us be empty.  Let us have all things, let us have nothing.  We freely and fully surrender all things to your glory and service. In the name of the Father, and of the Son, and of the Holy Spirit.  Amen.</a:t>
            </a:r>
            <a:endParaRPr lang="en-US" sz="3200" b="1" dirty="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A Word Often Misused</a:t>
            </a:r>
            <a:endParaRPr lang="en-US" b="1" dirty="0">
              <a:solidFill>
                <a:srgbClr val="FFFF00"/>
              </a:solidFill>
            </a:endParaRPr>
          </a:p>
        </p:txBody>
      </p:sp>
      <p:sp>
        <p:nvSpPr>
          <p:cNvPr id="3" name="Content Placeholder 2"/>
          <p:cNvSpPr>
            <a:spLocks noGrp="1"/>
          </p:cNvSpPr>
          <p:nvPr>
            <p:ph idx="1"/>
          </p:nvPr>
        </p:nvSpPr>
        <p:spPr>
          <a:xfrm>
            <a:off x="457200" y="1600200"/>
            <a:ext cx="8229600" cy="5257800"/>
          </a:xfrm>
        </p:spPr>
        <p:txBody>
          <a:bodyPr/>
          <a:lstStyle/>
          <a:p>
            <a:r>
              <a:rPr lang="en-US" dirty="0" smtClean="0">
                <a:solidFill>
                  <a:srgbClr val="FFFF00"/>
                </a:solidFill>
              </a:rPr>
              <a:t>The word “church” has a different connotation in modern English than in the Bible</a:t>
            </a:r>
          </a:p>
          <a:p>
            <a:r>
              <a:rPr lang="en-US" dirty="0" smtClean="0">
                <a:solidFill>
                  <a:srgbClr val="FFFF00"/>
                </a:solidFill>
              </a:rPr>
              <a:t>Today, “church” is used almost exclusively to refer to a building or structure in which people gather and worship together</a:t>
            </a:r>
          </a:p>
          <a:p>
            <a:r>
              <a:rPr lang="en-US" dirty="0" smtClean="0">
                <a:solidFill>
                  <a:srgbClr val="FFFF00"/>
                </a:solidFill>
              </a:rPr>
              <a:t>The word is also used to describe that worship process</a:t>
            </a:r>
          </a:p>
          <a:p>
            <a:r>
              <a:rPr lang="en-US" dirty="0" smtClean="0">
                <a:solidFill>
                  <a:srgbClr val="FFFF00"/>
                </a:solidFill>
              </a:rPr>
              <a:t>It is even used to name anti-God groups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What “Church” Means in the Bible</a:t>
            </a:r>
            <a:endParaRPr lang="en-US" b="1" dirty="0">
              <a:solidFill>
                <a:srgbClr val="FFFF00"/>
              </a:solidFill>
            </a:endParaRPr>
          </a:p>
        </p:txBody>
      </p:sp>
      <p:sp>
        <p:nvSpPr>
          <p:cNvPr id="3" name="Content Placeholder 2"/>
          <p:cNvSpPr>
            <a:spLocks noGrp="1"/>
          </p:cNvSpPr>
          <p:nvPr>
            <p:ph idx="1"/>
          </p:nvPr>
        </p:nvSpPr>
        <p:spPr>
          <a:xfrm>
            <a:off x="457200" y="1600200"/>
            <a:ext cx="8229600" cy="5257800"/>
          </a:xfrm>
        </p:spPr>
        <p:txBody>
          <a:bodyPr/>
          <a:lstStyle/>
          <a:p>
            <a:r>
              <a:rPr lang="en-US" dirty="0" smtClean="0">
                <a:solidFill>
                  <a:srgbClr val="FFFF00"/>
                </a:solidFill>
              </a:rPr>
              <a:t>The NT Greek work for “church” is </a:t>
            </a:r>
            <a:r>
              <a:rPr lang="en-US" i="1" dirty="0" smtClean="0">
                <a:solidFill>
                  <a:srgbClr val="FFFF00"/>
                </a:solidFill>
              </a:rPr>
              <a:t>ecclesia</a:t>
            </a:r>
          </a:p>
          <a:p>
            <a:r>
              <a:rPr lang="en-US" i="1" dirty="0" smtClean="0">
                <a:solidFill>
                  <a:srgbClr val="FFFF00"/>
                </a:solidFill>
              </a:rPr>
              <a:t>Ecclesia </a:t>
            </a:r>
            <a:r>
              <a:rPr lang="en-US" dirty="0" smtClean="0">
                <a:solidFill>
                  <a:srgbClr val="FFFF00"/>
                </a:solidFill>
              </a:rPr>
              <a:t>means the “called out” ones</a:t>
            </a:r>
          </a:p>
          <a:p>
            <a:endParaRPr lang="en-US" sz="1000" dirty="0" smtClean="0">
              <a:solidFill>
                <a:srgbClr val="FFFF00"/>
              </a:solidFill>
            </a:endParaRPr>
          </a:p>
          <a:p>
            <a:r>
              <a:rPr lang="en-US" dirty="0" smtClean="0">
                <a:solidFill>
                  <a:srgbClr val="FFFF00"/>
                </a:solidFill>
              </a:rPr>
              <a:t>It refers in both the OT and NT to the people of God who have been called out of the world and into a special relationship with God</a:t>
            </a:r>
          </a:p>
          <a:p>
            <a:endParaRPr lang="en-US" sz="1000" dirty="0" smtClean="0">
              <a:solidFill>
                <a:srgbClr val="FFFF00"/>
              </a:solidFill>
            </a:endParaRPr>
          </a:p>
          <a:p>
            <a:r>
              <a:rPr lang="en-US" dirty="0" smtClean="0">
                <a:solidFill>
                  <a:srgbClr val="FFFF00"/>
                </a:solidFill>
              </a:rPr>
              <a:t>Together these people make up the assembly of God’s people who are called to be HOLY for God is HOLY</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2362200"/>
            <a:ext cx="3429000" cy="4495800"/>
          </a:xfrm>
          <a:prstGeom prst="rect">
            <a:avLst/>
          </a:prstGeom>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6019800" y="2348345"/>
            <a:ext cx="3124200" cy="4495800"/>
          </a:xfrm>
          <a:prstGeom prst="rect">
            <a:avLst/>
          </a:prstGeom>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lus 10"/>
          <p:cNvSpPr/>
          <p:nvPr/>
        </p:nvSpPr>
        <p:spPr>
          <a:xfrm>
            <a:off x="2971800" y="914400"/>
            <a:ext cx="3505200" cy="3733800"/>
          </a:xfrm>
          <a:prstGeom prst="mathPlus">
            <a:avLst/>
          </a:prstGeom>
          <a:solidFill>
            <a:schemeClr val="bg1"/>
          </a:solidFill>
          <a:ln>
            <a:solidFill>
              <a:schemeClr val="bg1"/>
            </a:solid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301835" y="4191000"/>
            <a:ext cx="838200" cy="1143000"/>
          </a:xfrm>
          <a:prstGeom prst="rect">
            <a:avLst/>
          </a:prstGeom>
          <a:solidFill>
            <a:schemeClr val="bg1"/>
          </a:solidFill>
          <a:ln>
            <a:solidFill>
              <a:schemeClr val="bg1"/>
            </a:solid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2"/>
          <p:cNvSpPr>
            <a:spLocks noGrp="1"/>
          </p:cNvSpPr>
          <p:nvPr>
            <p:ph type="title"/>
          </p:nvPr>
        </p:nvSpPr>
        <p:spPr>
          <a:xfrm>
            <a:off x="457200" y="0"/>
            <a:ext cx="8229600" cy="1143000"/>
          </a:xfrm>
        </p:spPr>
        <p:txBody>
          <a:bodyPr/>
          <a:lstStyle/>
          <a:p>
            <a:r>
              <a:rPr lang="en-US" b="1" dirty="0" smtClean="0">
                <a:solidFill>
                  <a:srgbClr val="FFFF00"/>
                </a:solidFill>
              </a:rPr>
              <a:t>Church = Called Out Ones</a:t>
            </a:r>
            <a:endParaRPr lang="en-US" b="1" dirty="0">
              <a:solidFill>
                <a:srgbClr val="FFFF00"/>
              </a:solidFill>
            </a:endParaRPr>
          </a:p>
        </p:txBody>
      </p:sp>
      <p:sp>
        <p:nvSpPr>
          <p:cNvPr id="14" name="Rectangle 13"/>
          <p:cNvSpPr/>
          <p:nvPr/>
        </p:nvSpPr>
        <p:spPr>
          <a:xfrm>
            <a:off x="1219200" y="1828800"/>
            <a:ext cx="965329" cy="584775"/>
          </a:xfrm>
          <a:prstGeom prst="rect">
            <a:avLst/>
          </a:prstGeom>
        </p:spPr>
        <p:txBody>
          <a:bodyPr wrap="none">
            <a:spAutoFit/>
          </a:bodyPr>
          <a:lstStyle/>
          <a:p>
            <a:r>
              <a:rPr lang="en-US" sz="3200" b="1" u="sng" dirty="0" smtClean="0">
                <a:solidFill>
                  <a:srgbClr val="FFFF00"/>
                </a:solidFill>
              </a:rPr>
              <a:t>Man</a:t>
            </a:r>
            <a:endParaRPr lang="en-US" sz="3200" b="1" u="sng" dirty="0">
              <a:solidFill>
                <a:srgbClr val="FFFF00"/>
              </a:solidFill>
            </a:endParaRPr>
          </a:p>
        </p:txBody>
      </p:sp>
      <p:sp>
        <p:nvSpPr>
          <p:cNvPr id="15" name="Rectangle 14"/>
          <p:cNvSpPr/>
          <p:nvPr/>
        </p:nvSpPr>
        <p:spPr>
          <a:xfrm>
            <a:off x="7193395" y="1752600"/>
            <a:ext cx="886781" cy="584775"/>
          </a:xfrm>
          <a:prstGeom prst="rect">
            <a:avLst/>
          </a:prstGeom>
        </p:spPr>
        <p:txBody>
          <a:bodyPr wrap="none">
            <a:spAutoFit/>
          </a:bodyPr>
          <a:lstStyle/>
          <a:p>
            <a:r>
              <a:rPr lang="en-US" sz="3200" b="1" u="sng" dirty="0" smtClean="0">
                <a:solidFill>
                  <a:srgbClr val="FFFF00"/>
                </a:solidFill>
              </a:rPr>
              <a:t>God</a:t>
            </a:r>
            <a:endParaRPr lang="en-US" sz="3200" b="1" u="sng" dirty="0">
              <a:solidFill>
                <a:srgbClr val="FFFF00"/>
              </a:solidFill>
            </a:endParaRPr>
          </a:p>
        </p:txBody>
      </p:sp>
      <p:sp>
        <p:nvSpPr>
          <p:cNvPr id="17" name="TextBox 16"/>
          <p:cNvSpPr txBox="1"/>
          <p:nvPr/>
        </p:nvSpPr>
        <p:spPr>
          <a:xfrm>
            <a:off x="457200" y="3124200"/>
            <a:ext cx="2667000" cy="584775"/>
          </a:xfrm>
          <a:prstGeom prst="rect">
            <a:avLst/>
          </a:prstGeom>
          <a:noFill/>
        </p:spPr>
        <p:txBody>
          <a:bodyPr wrap="square" rtlCol="0">
            <a:spAutoFit/>
          </a:bodyPr>
          <a:lstStyle/>
          <a:p>
            <a:endParaRPr lang="en-US" sz="3200" dirty="0"/>
          </a:p>
        </p:txBody>
      </p:sp>
      <p:sp>
        <p:nvSpPr>
          <p:cNvPr id="18" name="TextBox 17"/>
          <p:cNvSpPr txBox="1"/>
          <p:nvPr/>
        </p:nvSpPr>
        <p:spPr>
          <a:xfrm>
            <a:off x="533400" y="2819400"/>
            <a:ext cx="2514600" cy="2554545"/>
          </a:xfrm>
          <a:prstGeom prst="rect">
            <a:avLst/>
          </a:prstGeom>
          <a:noFill/>
        </p:spPr>
        <p:txBody>
          <a:bodyPr wrap="square" rtlCol="0">
            <a:spAutoFit/>
          </a:bodyPr>
          <a:lstStyle/>
          <a:p>
            <a:pPr>
              <a:buFont typeface="Arial" pitchFamily="34" charset="0"/>
              <a:buChar char="•"/>
            </a:pPr>
            <a:r>
              <a:rPr lang="en-US" sz="3200" b="1" dirty="0" smtClean="0">
                <a:solidFill>
                  <a:schemeClr val="bg1"/>
                </a:solidFill>
              </a:rPr>
              <a:t>  Restored</a:t>
            </a:r>
          </a:p>
          <a:p>
            <a:pPr>
              <a:buFont typeface="Arial" pitchFamily="34" charset="0"/>
              <a:buChar char="•"/>
            </a:pPr>
            <a:r>
              <a:rPr lang="en-US" sz="3200" b="1" dirty="0" smtClean="0">
                <a:solidFill>
                  <a:schemeClr val="bg1"/>
                </a:solidFill>
              </a:rPr>
              <a:t>  Forgiven </a:t>
            </a:r>
          </a:p>
          <a:p>
            <a:pPr>
              <a:buFont typeface="Arial" pitchFamily="34" charset="0"/>
              <a:buChar char="•"/>
            </a:pPr>
            <a:r>
              <a:rPr lang="en-US" sz="3200" b="1" dirty="0" smtClean="0">
                <a:solidFill>
                  <a:schemeClr val="bg1"/>
                </a:solidFill>
              </a:rPr>
              <a:t>  Enabled</a:t>
            </a:r>
          </a:p>
          <a:p>
            <a:pPr>
              <a:buFont typeface="Arial" pitchFamily="34" charset="0"/>
              <a:buChar char="•"/>
            </a:pPr>
            <a:r>
              <a:rPr lang="en-US" sz="3200" b="1" dirty="0" smtClean="0">
                <a:solidFill>
                  <a:schemeClr val="bg1"/>
                </a:solidFill>
              </a:rPr>
              <a:t>  Immortal</a:t>
            </a:r>
          </a:p>
          <a:p>
            <a:pPr>
              <a:buFont typeface="Arial" pitchFamily="34" charset="0"/>
              <a:buChar char="•"/>
            </a:pPr>
            <a:r>
              <a:rPr lang="en-US" sz="3200" b="1" dirty="0" smtClean="0">
                <a:solidFill>
                  <a:schemeClr val="bg1"/>
                </a:solidFill>
              </a:rPr>
              <a:t>  Imperfect</a:t>
            </a:r>
            <a:endParaRPr lang="en-US" sz="3200" b="1" dirty="0">
              <a:solidFill>
                <a:schemeClr val="bg1"/>
              </a:solidFill>
            </a:endParaRPr>
          </a:p>
        </p:txBody>
      </p:sp>
      <p:sp>
        <p:nvSpPr>
          <p:cNvPr id="19" name="TextBox 18"/>
          <p:cNvSpPr txBox="1"/>
          <p:nvPr/>
        </p:nvSpPr>
        <p:spPr>
          <a:xfrm>
            <a:off x="6477000" y="2819400"/>
            <a:ext cx="2286000" cy="2554545"/>
          </a:xfrm>
          <a:prstGeom prst="rect">
            <a:avLst/>
          </a:prstGeom>
          <a:noFill/>
        </p:spPr>
        <p:txBody>
          <a:bodyPr wrap="square" rtlCol="0">
            <a:spAutoFit/>
          </a:bodyPr>
          <a:lstStyle/>
          <a:p>
            <a:pPr>
              <a:buFont typeface="Arial" pitchFamily="34" charset="0"/>
              <a:buChar char="•"/>
            </a:pPr>
            <a:r>
              <a:rPr lang="en-US" sz="3200" b="1" dirty="0" smtClean="0">
                <a:solidFill>
                  <a:schemeClr val="bg1"/>
                </a:solidFill>
              </a:rPr>
              <a:t>  Holy</a:t>
            </a:r>
          </a:p>
          <a:p>
            <a:pPr>
              <a:buFont typeface="Arial" pitchFamily="34" charset="0"/>
              <a:buChar char="•"/>
            </a:pPr>
            <a:r>
              <a:rPr lang="en-US" sz="3200" b="1" dirty="0" smtClean="0">
                <a:solidFill>
                  <a:schemeClr val="bg1"/>
                </a:solidFill>
              </a:rPr>
              <a:t>  Sinless</a:t>
            </a:r>
          </a:p>
          <a:p>
            <a:pPr>
              <a:buFont typeface="Arial" pitchFamily="34" charset="0"/>
              <a:buChar char="•"/>
            </a:pPr>
            <a:r>
              <a:rPr lang="en-US" sz="3200" b="1" dirty="0" smtClean="0">
                <a:solidFill>
                  <a:schemeClr val="bg1"/>
                </a:solidFill>
              </a:rPr>
              <a:t>  Able</a:t>
            </a:r>
          </a:p>
          <a:p>
            <a:pPr>
              <a:buFont typeface="Arial" pitchFamily="34" charset="0"/>
              <a:buChar char="•"/>
            </a:pPr>
            <a:r>
              <a:rPr lang="en-US" sz="3200" b="1" dirty="0" smtClean="0">
                <a:solidFill>
                  <a:schemeClr val="bg1"/>
                </a:solidFill>
              </a:rPr>
              <a:t>  Immortal</a:t>
            </a:r>
          </a:p>
          <a:p>
            <a:pPr>
              <a:buFont typeface="Arial" pitchFamily="34" charset="0"/>
              <a:buChar char="•"/>
            </a:pPr>
            <a:r>
              <a:rPr lang="en-US" sz="3200" b="1" dirty="0" smtClean="0">
                <a:solidFill>
                  <a:schemeClr val="bg1"/>
                </a:solidFill>
              </a:rPr>
              <a:t>  Love</a:t>
            </a:r>
            <a:endParaRPr lang="en-US" sz="3200" b="1" dirty="0">
              <a:solidFill>
                <a:schemeClr val="bg1"/>
              </a:solidFill>
            </a:endParaRPr>
          </a:p>
        </p:txBody>
      </p:sp>
      <p:sp>
        <p:nvSpPr>
          <p:cNvPr id="21" name="Right Arrow 20"/>
          <p:cNvSpPr/>
          <p:nvPr/>
        </p:nvSpPr>
        <p:spPr>
          <a:xfrm rot="10800000">
            <a:off x="2971800" y="1600201"/>
            <a:ext cx="3200400" cy="609600"/>
          </a:xfrm>
          <a:prstGeom prst="rightArrow">
            <a:avLst/>
          </a:prstGeom>
          <a:solidFill>
            <a:srgbClr val="FFFF00"/>
          </a:solidFill>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3657600" y="1711035"/>
            <a:ext cx="2743200" cy="369332"/>
          </a:xfrm>
          <a:prstGeom prst="rect">
            <a:avLst/>
          </a:prstGeom>
          <a:noFill/>
        </p:spPr>
        <p:txBody>
          <a:bodyPr wrap="square" rtlCol="0">
            <a:spAutoFit/>
          </a:bodyPr>
          <a:lstStyle/>
          <a:p>
            <a:r>
              <a:rPr lang="en-US" b="1" dirty="0" smtClean="0">
                <a:solidFill>
                  <a:schemeClr val="bg1"/>
                </a:solidFill>
              </a:rPr>
              <a:t>God Calls Us to Him</a:t>
            </a:r>
            <a:endParaRPr lang="en-US" b="1" dirty="0">
              <a:solidFill>
                <a:schemeClr val="bg1"/>
              </a:solidFill>
            </a:endParaRPr>
          </a:p>
        </p:txBody>
      </p:sp>
      <p:sp useBgFill="1">
        <p:nvSpPr>
          <p:cNvPr id="23" name="TextBox 22"/>
          <p:cNvSpPr txBox="1"/>
          <p:nvPr/>
        </p:nvSpPr>
        <p:spPr>
          <a:xfrm>
            <a:off x="3962400" y="5638800"/>
            <a:ext cx="2057400" cy="369332"/>
          </a:xfrm>
          <a:prstGeom prst="rect">
            <a:avLst/>
          </a:prstGeom>
        </p:spPr>
        <p:txBody>
          <a:bodyPr wrap="square" rtlCol="0">
            <a:spAutoFit/>
          </a:bodyPr>
          <a:lstStyle/>
          <a:p>
            <a:r>
              <a:rPr lang="en-US" b="1" dirty="0" smtClean="0">
                <a:solidFill>
                  <a:schemeClr val="bg1"/>
                </a:solidFill>
              </a:rPr>
              <a:t>Payment for Sin</a:t>
            </a:r>
            <a:endParaRPr lang="en-US" b="1" dirty="0">
              <a:solidFill>
                <a:schemeClr val="bg1"/>
              </a:solidFill>
            </a:endParaRPr>
          </a:p>
        </p:txBody>
      </p:sp>
      <p:sp>
        <p:nvSpPr>
          <p:cNvPr id="20" name="Right Arrow 19"/>
          <p:cNvSpPr/>
          <p:nvPr/>
        </p:nvSpPr>
        <p:spPr>
          <a:xfrm>
            <a:off x="2590800" y="2362200"/>
            <a:ext cx="3962400" cy="685800"/>
          </a:xfrm>
          <a:prstGeom prst="rightArrow">
            <a:avLst/>
          </a:prstGeom>
          <a:solidFill>
            <a:srgbClr val="FFFF00"/>
          </a:solidFill>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4" name="TextBox 23"/>
          <p:cNvSpPr txBox="1"/>
          <p:nvPr/>
        </p:nvSpPr>
        <p:spPr>
          <a:xfrm>
            <a:off x="2514600" y="2514600"/>
            <a:ext cx="4114800" cy="369332"/>
          </a:xfrm>
          <a:prstGeom prst="rect">
            <a:avLst/>
          </a:prstGeom>
          <a:noFill/>
        </p:spPr>
        <p:txBody>
          <a:bodyPr wrap="square" rtlCol="0">
            <a:spAutoFit/>
          </a:bodyPr>
          <a:lstStyle/>
          <a:p>
            <a:r>
              <a:rPr lang="en-US" b="1" dirty="0" smtClean="0">
                <a:solidFill>
                  <a:schemeClr val="bg1"/>
                </a:solidFill>
              </a:rPr>
              <a:t> We Who Respond Are Called Out Ones</a:t>
            </a:r>
            <a:endParaRPr lang="en-US" b="1"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So… the Church is a People</a:t>
            </a:r>
            <a:endParaRPr lang="en-US" b="1" dirty="0">
              <a:solidFill>
                <a:srgbClr val="FFFF00"/>
              </a:solidFill>
            </a:endParaRPr>
          </a:p>
        </p:txBody>
      </p:sp>
      <p:sp>
        <p:nvSpPr>
          <p:cNvPr id="3" name="Content Placeholder 2"/>
          <p:cNvSpPr>
            <a:spLocks noGrp="1"/>
          </p:cNvSpPr>
          <p:nvPr>
            <p:ph idx="1"/>
          </p:nvPr>
        </p:nvSpPr>
        <p:spPr/>
        <p:txBody>
          <a:bodyPr/>
          <a:lstStyle/>
          <a:p>
            <a:pPr marL="514350" indent="-514350"/>
            <a:r>
              <a:rPr lang="en-US" dirty="0" smtClean="0">
                <a:solidFill>
                  <a:srgbClr val="FFFF00"/>
                </a:solidFill>
              </a:rPr>
              <a:t>The Church is not a building</a:t>
            </a:r>
          </a:p>
          <a:p>
            <a:pPr marL="514350" indent="-514350"/>
            <a:endParaRPr lang="en-US" sz="1000" dirty="0" smtClean="0">
              <a:solidFill>
                <a:srgbClr val="FFFF00"/>
              </a:solidFill>
            </a:endParaRPr>
          </a:p>
          <a:p>
            <a:pPr marL="514350" indent="-514350"/>
            <a:r>
              <a:rPr lang="en-US" dirty="0" smtClean="0">
                <a:solidFill>
                  <a:srgbClr val="FFFF00"/>
                </a:solidFill>
              </a:rPr>
              <a:t>The Church is all the people called by God into a special relationship with Jesus</a:t>
            </a:r>
          </a:p>
          <a:p>
            <a:pPr marL="514350" indent="-514350"/>
            <a:endParaRPr lang="en-US" sz="1000" dirty="0" smtClean="0">
              <a:solidFill>
                <a:srgbClr val="FFFF00"/>
              </a:solidFill>
            </a:endParaRPr>
          </a:p>
          <a:p>
            <a:pPr marL="514350" indent="-514350"/>
            <a:r>
              <a:rPr lang="en-US" dirty="0" smtClean="0">
                <a:solidFill>
                  <a:srgbClr val="FFFF00"/>
                </a:solidFill>
              </a:rPr>
              <a:t>The Church is God’s chosen vessel to make Himself real to the material world</a:t>
            </a:r>
          </a:p>
          <a:p>
            <a:pPr marL="514350" indent="-514350"/>
            <a:endParaRPr lang="en-US" sz="1000" dirty="0" smtClean="0">
              <a:solidFill>
                <a:srgbClr val="FFFF00"/>
              </a:solidFill>
            </a:endParaRPr>
          </a:p>
          <a:p>
            <a:pPr marL="514350" indent="-514350"/>
            <a:r>
              <a:rPr lang="en-US" dirty="0" smtClean="0">
                <a:solidFill>
                  <a:srgbClr val="FFFF00"/>
                </a:solidFill>
              </a:rPr>
              <a:t>The Church is indwelt by the Holy Spirit</a:t>
            </a:r>
          </a:p>
          <a:p>
            <a:pPr marL="514350" indent="-514350"/>
            <a:endParaRPr lang="en-US" dirty="0" smtClean="0"/>
          </a:p>
          <a:p>
            <a:pPr marL="514350" indent="-514350"/>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No Church is Ever Perfect</a:t>
            </a:r>
            <a:endParaRPr lang="en-US" b="1" dirty="0">
              <a:solidFill>
                <a:srgbClr val="FFFF00"/>
              </a:solidFill>
            </a:endParaRPr>
          </a:p>
        </p:txBody>
      </p:sp>
      <p:sp>
        <p:nvSpPr>
          <p:cNvPr id="3" name="Content Placeholder 2"/>
          <p:cNvSpPr>
            <a:spLocks noGrp="1"/>
          </p:cNvSpPr>
          <p:nvPr>
            <p:ph idx="1"/>
          </p:nvPr>
        </p:nvSpPr>
        <p:spPr>
          <a:xfrm>
            <a:off x="457200" y="1447800"/>
            <a:ext cx="8229600" cy="5257800"/>
          </a:xfrm>
        </p:spPr>
        <p:txBody>
          <a:bodyPr>
            <a:normAutofit/>
          </a:bodyPr>
          <a:lstStyle/>
          <a:p>
            <a:r>
              <a:rPr lang="en-US" dirty="0" smtClean="0">
                <a:solidFill>
                  <a:srgbClr val="FFFF00"/>
                </a:solidFill>
              </a:rPr>
              <a:t>The Church is composed of people just like you and me</a:t>
            </a:r>
          </a:p>
          <a:p>
            <a:pPr>
              <a:buNone/>
            </a:pPr>
            <a:endParaRPr lang="en-US" sz="1000" dirty="0" smtClean="0">
              <a:solidFill>
                <a:srgbClr val="FFFF00"/>
              </a:solidFill>
            </a:endParaRPr>
          </a:p>
          <a:p>
            <a:r>
              <a:rPr lang="en-US" dirty="0" smtClean="0">
                <a:solidFill>
                  <a:srgbClr val="FFFF00"/>
                </a:solidFill>
              </a:rPr>
              <a:t>As we recently learned, people like us have a real problem with sin</a:t>
            </a:r>
          </a:p>
          <a:p>
            <a:endParaRPr lang="en-US" sz="1000" dirty="0" smtClean="0">
              <a:solidFill>
                <a:srgbClr val="FFFF00"/>
              </a:solidFill>
            </a:endParaRPr>
          </a:p>
          <a:p>
            <a:r>
              <a:rPr lang="en-US" dirty="0" smtClean="0">
                <a:solidFill>
                  <a:srgbClr val="FFFF00"/>
                </a:solidFill>
              </a:rPr>
              <a:t>Thus, sin has always complicated the life and mission of the Church</a:t>
            </a:r>
          </a:p>
          <a:p>
            <a:endParaRPr lang="en-US" sz="1000" dirty="0" smtClean="0">
              <a:solidFill>
                <a:srgbClr val="FFFF00"/>
              </a:solidFill>
            </a:endParaRPr>
          </a:p>
          <a:p>
            <a:r>
              <a:rPr lang="en-US" dirty="0" smtClean="0">
                <a:solidFill>
                  <a:srgbClr val="FFFF00"/>
                </a:solidFill>
              </a:rPr>
              <a:t>We have recently experienced such a complication – an extreme complication</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rgbClr val="FFFF00"/>
                </a:solidFill>
              </a:rPr>
              <a:t>Our Old Denomination is Apostate</a:t>
            </a:r>
            <a:endParaRPr lang="en-US" dirty="0">
              <a:solidFill>
                <a:srgbClr val="FFFF00"/>
              </a:solidFill>
            </a:endParaRPr>
          </a:p>
        </p:txBody>
      </p:sp>
      <p:sp>
        <p:nvSpPr>
          <p:cNvPr id="3" name="Content Placeholder 2"/>
          <p:cNvSpPr>
            <a:spLocks noGrp="1"/>
          </p:cNvSpPr>
          <p:nvPr>
            <p:ph idx="1"/>
          </p:nvPr>
        </p:nvSpPr>
        <p:spPr>
          <a:xfrm>
            <a:off x="457200" y="1447800"/>
            <a:ext cx="8229600" cy="5257800"/>
          </a:xfrm>
        </p:spPr>
        <p:txBody>
          <a:bodyPr/>
          <a:lstStyle/>
          <a:p>
            <a:r>
              <a:rPr lang="en-US" dirty="0" smtClean="0">
                <a:solidFill>
                  <a:srgbClr val="FFFF00"/>
                </a:solidFill>
              </a:rPr>
              <a:t>Its bishops have forsaken biblical truth for a progressive social agenda</a:t>
            </a:r>
          </a:p>
          <a:p>
            <a:endParaRPr lang="en-US" sz="1000" dirty="0" smtClean="0">
              <a:solidFill>
                <a:srgbClr val="FFFF00"/>
              </a:solidFill>
            </a:endParaRPr>
          </a:p>
          <a:p>
            <a:r>
              <a:rPr lang="en-US" dirty="0" smtClean="0">
                <a:solidFill>
                  <a:srgbClr val="FFFF00"/>
                </a:solidFill>
              </a:rPr>
              <a:t>They have embraced the marriage and ordination of homosexuals, abortion on demand, trans-</a:t>
            </a:r>
            <a:r>
              <a:rPr lang="en-US" dirty="0" err="1" smtClean="0">
                <a:solidFill>
                  <a:srgbClr val="FFFF00"/>
                </a:solidFill>
              </a:rPr>
              <a:t>genderism</a:t>
            </a:r>
            <a:r>
              <a:rPr lang="en-US" dirty="0" smtClean="0">
                <a:solidFill>
                  <a:srgbClr val="FFFF00"/>
                </a:solidFill>
              </a:rPr>
              <a:t>, queer theory, etc.</a:t>
            </a:r>
          </a:p>
          <a:p>
            <a:endParaRPr lang="en-US" sz="1000" dirty="0" smtClean="0">
              <a:solidFill>
                <a:srgbClr val="FFFF00"/>
              </a:solidFill>
            </a:endParaRPr>
          </a:p>
          <a:p>
            <a:r>
              <a:rPr lang="en-US" dirty="0" smtClean="0">
                <a:solidFill>
                  <a:srgbClr val="FFFF00"/>
                </a:solidFill>
              </a:rPr>
              <a:t>Its seminaries allow unbounded error </a:t>
            </a:r>
          </a:p>
          <a:p>
            <a:endParaRPr lang="en-US" sz="1000" dirty="0" smtClean="0">
              <a:solidFill>
                <a:srgbClr val="FFFF00"/>
              </a:solidFill>
            </a:endParaRPr>
          </a:p>
          <a:p>
            <a:r>
              <a:rPr lang="en-US" dirty="0" smtClean="0">
                <a:solidFill>
                  <a:srgbClr val="FFFF00"/>
                </a:solidFill>
              </a:rPr>
              <a:t>The only behavior that is not tolerated is being a Bible Christian</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1" dirty="0" smtClean="0">
                <a:solidFill>
                  <a:srgbClr val="FFFF00"/>
                </a:solidFill>
              </a:rPr>
              <a:t>Any Church Can Become Apostate</a:t>
            </a:r>
            <a:endParaRPr lang="en-US" b="1" dirty="0">
              <a:solidFill>
                <a:srgbClr val="FFFF00"/>
              </a:solidFill>
            </a:endParaRPr>
          </a:p>
        </p:txBody>
      </p:sp>
      <p:sp>
        <p:nvSpPr>
          <p:cNvPr id="3" name="Content Placeholder 2"/>
          <p:cNvSpPr>
            <a:spLocks noGrp="1"/>
          </p:cNvSpPr>
          <p:nvPr>
            <p:ph idx="1"/>
          </p:nvPr>
        </p:nvSpPr>
        <p:spPr>
          <a:xfrm>
            <a:off x="457200" y="1371600"/>
            <a:ext cx="8686800" cy="5257800"/>
          </a:xfrm>
        </p:spPr>
        <p:txBody>
          <a:bodyPr>
            <a:normAutofit/>
          </a:bodyPr>
          <a:lstStyle/>
          <a:p>
            <a:r>
              <a:rPr lang="en-US" dirty="0" smtClean="0">
                <a:solidFill>
                  <a:srgbClr val="FFFF00"/>
                </a:solidFill>
              </a:rPr>
              <a:t>A Church is to be a reflection of Holy God</a:t>
            </a:r>
          </a:p>
          <a:p>
            <a:endParaRPr lang="en-US" sz="1000" dirty="0" smtClean="0">
              <a:solidFill>
                <a:srgbClr val="FFFF00"/>
              </a:solidFill>
            </a:endParaRPr>
          </a:p>
          <a:p>
            <a:r>
              <a:rPr lang="en-US" dirty="0" smtClean="0">
                <a:solidFill>
                  <a:srgbClr val="FFFF00"/>
                </a:solidFill>
              </a:rPr>
              <a:t>A Church must be biblical and orthodox</a:t>
            </a:r>
          </a:p>
          <a:p>
            <a:endParaRPr lang="en-US" sz="1000" dirty="0" smtClean="0">
              <a:solidFill>
                <a:srgbClr val="FFFF00"/>
              </a:solidFill>
            </a:endParaRPr>
          </a:p>
          <a:p>
            <a:r>
              <a:rPr lang="en-US" dirty="0" smtClean="0">
                <a:solidFill>
                  <a:srgbClr val="FFFF00"/>
                </a:solidFill>
              </a:rPr>
              <a:t>If it slips into heresy (improper belief) it falls out of step with God</a:t>
            </a:r>
          </a:p>
          <a:p>
            <a:endParaRPr lang="en-US" sz="1000" dirty="0" smtClean="0">
              <a:solidFill>
                <a:srgbClr val="FFFF00"/>
              </a:solidFill>
            </a:endParaRPr>
          </a:p>
          <a:p>
            <a:r>
              <a:rPr lang="en-US" dirty="0" smtClean="0">
                <a:solidFill>
                  <a:srgbClr val="FFFF00"/>
                </a:solidFill>
              </a:rPr>
              <a:t>If it embraces that heresy and defects from God’s truth it then falls into apostasy</a:t>
            </a:r>
          </a:p>
          <a:p>
            <a:endParaRPr lang="en-US" sz="1000" dirty="0" smtClean="0">
              <a:solidFill>
                <a:srgbClr val="FFFF00"/>
              </a:solidFill>
            </a:endParaRPr>
          </a:p>
          <a:p>
            <a:r>
              <a:rPr lang="en-US" b="1" u="sng" dirty="0" err="1" smtClean="0">
                <a:solidFill>
                  <a:srgbClr val="FF0000"/>
                </a:solidFill>
              </a:rPr>
              <a:t>Apostasia</a:t>
            </a:r>
            <a:r>
              <a:rPr lang="en-US" dirty="0" smtClean="0">
                <a:solidFill>
                  <a:srgbClr val="FF0000"/>
                </a:solidFill>
              </a:rPr>
              <a:t> </a:t>
            </a:r>
            <a:r>
              <a:rPr lang="en-US" b="1" dirty="0" smtClean="0">
                <a:solidFill>
                  <a:srgbClr val="FF0000"/>
                </a:solidFill>
              </a:rPr>
              <a:t>= defecting, forsaking, falling away  from or revolting against God’s revealed truth</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rPr>
              <a:t>Are We In Step with God?</a:t>
            </a:r>
            <a:endParaRPr lang="en-US" b="1" dirty="0">
              <a:solidFill>
                <a:srgbClr val="FFFF00"/>
              </a:solidFill>
            </a:endParaRPr>
          </a:p>
        </p:txBody>
      </p:sp>
      <p:sp>
        <p:nvSpPr>
          <p:cNvPr id="3" name="Content Placeholder 2"/>
          <p:cNvSpPr>
            <a:spLocks noGrp="1"/>
          </p:cNvSpPr>
          <p:nvPr>
            <p:ph idx="1"/>
          </p:nvPr>
        </p:nvSpPr>
        <p:spPr>
          <a:xfrm>
            <a:off x="457200" y="1600200"/>
            <a:ext cx="8229600" cy="4876800"/>
          </a:xfrm>
        </p:spPr>
        <p:txBody>
          <a:bodyPr>
            <a:normAutofit/>
          </a:bodyPr>
          <a:lstStyle/>
          <a:p>
            <a:r>
              <a:rPr lang="en-US" dirty="0" smtClean="0">
                <a:solidFill>
                  <a:srgbClr val="FFFF00"/>
                </a:solidFill>
              </a:rPr>
              <a:t>We stand firm on the Bible as the sole rule of our faith and its practice</a:t>
            </a:r>
          </a:p>
          <a:p>
            <a:endParaRPr lang="en-US" sz="1000" dirty="0" smtClean="0">
              <a:solidFill>
                <a:srgbClr val="FFFF00"/>
              </a:solidFill>
            </a:endParaRPr>
          </a:p>
          <a:p>
            <a:r>
              <a:rPr lang="en-US" dirty="0" smtClean="0">
                <a:solidFill>
                  <a:srgbClr val="FFFF00"/>
                </a:solidFill>
              </a:rPr>
              <a:t>We align our beliefs with the ancient creeds of the Christian faith</a:t>
            </a:r>
          </a:p>
          <a:p>
            <a:endParaRPr lang="en-US" sz="1000" dirty="0" smtClean="0">
              <a:solidFill>
                <a:srgbClr val="FFFF00"/>
              </a:solidFill>
            </a:endParaRPr>
          </a:p>
          <a:p>
            <a:r>
              <a:rPr lang="en-US" dirty="0" smtClean="0">
                <a:solidFill>
                  <a:srgbClr val="FFFF00"/>
                </a:solidFill>
              </a:rPr>
              <a:t>We seek the direction and empowerment of the Holy Spirit in all that we do</a:t>
            </a:r>
          </a:p>
          <a:p>
            <a:endParaRPr lang="en-US" sz="1000" dirty="0" smtClean="0">
              <a:solidFill>
                <a:srgbClr val="FFFF00"/>
              </a:solidFill>
            </a:endParaRPr>
          </a:p>
          <a:p>
            <a:r>
              <a:rPr lang="en-US" dirty="0" smtClean="0">
                <a:solidFill>
                  <a:srgbClr val="FFFF00"/>
                </a:solidFill>
              </a:rPr>
              <a:t>We seek to be faithful stewards of the faith and life that God has given us in Jesus Christ</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423</TotalTime>
  <Words>925</Words>
  <Application>Microsoft Office PowerPoint</Application>
  <PresentationFormat>On-screen Show (4:3)</PresentationFormat>
  <Paragraphs>126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What is the Church?</vt:lpstr>
      <vt:lpstr>A Word Often Misused</vt:lpstr>
      <vt:lpstr>What “Church” Means in the Bible</vt:lpstr>
      <vt:lpstr>Church = Called Out Ones</vt:lpstr>
      <vt:lpstr>So… the Church is a People</vt:lpstr>
      <vt:lpstr>No Church is Ever Perfect</vt:lpstr>
      <vt:lpstr>Our Old Denomination is Apostate</vt:lpstr>
      <vt:lpstr>Any Church Can Become Apostate</vt:lpstr>
      <vt:lpstr>Are We In Step with God?</vt:lpstr>
      <vt:lpstr>The Church is Two-Fold</vt:lpstr>
      <vt:lpstr>The Universal Church</vt:lpstr>
      <vt:lpstr>The Local Church</vt:lpstr>
      <vt:lpstr>We Have a Calling</vt:lpstr>
      <vt:lpstr>Our First Action</vt:lpstr>
      <vt:lpstr>God’s Vision for Our Future</vt:lpstr>
      <vt:lpstr>Wesley Covenant Prayer</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Church?</dc:title>
  <dc:creator>Travis M Phillips</dc:creator>
  <cp:lastModifiedBy>Travis M Phillips</cp:lastModifiedBy>
  <cp:revision>50</cp:revision>
  <dcterms:created xsi:type="dcterms:W3CDTF">2023-10-26T16:49:46Z</dcterms:created>
  <dcterms:modified xsi:type="dcterms:W3CDTF">2023-10-29T11:50:58Z</dcterms:modified>
</cp:coreProperties>
</file>