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81" r:id="rId7"/>
    <p:sldId id="284" r:id="rId8"/>
    <p:sldId id="285" r:id="rId9"/>
    <p:sldId id="282" r:id="rId10"/>
    <p:sldId id="287" r:id="rId11"/>
    <p:sldId id="290" r:id="rId12"/>
    <p:sldId id="291" r:id="rId13"/>
    <p:sldId id="292" r:id="rId14"/>
    <p:sldId id="288" r:id="rId15"/>
    <p:sldId id="279" r:id="rId16"/>
    <p:sldId id="293" r:id="rId17"/>
    <p:sldId id="296" r:id="rId18"/>
    <p:sldId id="295" r:id="rId19"/>
    <p:sldId id="294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5" r:id="rId28"/>
    <p:sldId id="304" r:id="rId29"/>
    <p:sldId id="306" r:id="rId30"/>
    <p:sldId id="307" r:id="rId31"/>
    <p:sldId id="309" r:id="rId32"/>
    <p:sldId id="308" r:id="rId33"/>
    <p:sldId id="311" r:id="rId34"/>
    <p:sldId id="310" r:id="rId35"/>
    <p:sldId id="313" r:id="rId36"/>
    <p:sldId id="312" r:id="rId37"/>
    <p:sldId id="314" r:id="rId38"/>
    <p:sldId id="316" r:id="rId39"/>
    <p:sldId id="317" r:id="rId40"/>
    <p:sldId id="315" r:id="rId41"/>
    <p:sldId id="318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23"/>
    <p:restoredTop sz="94711"/>
  </p:normalViewPr>
  <p:slideViewPr>
    <p:cSldViewPr>
      <p:cViewPr varScale="1">
        <p:scale>
          <a:sx n="112" d="100"/>
          <a:sy n="112" d="100"/>
        </p:scale>
        <p:origin x="672" y="1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CE57-4B1E-435A-A01E-7A298C769E53}" type="datetimeFigureOut">
              <a:rPr lang="en-US" smtClean="0"/>
              <a:pPr/>
              <a:t>5/25/25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FB0A-54E2-4F9D-B173-6DA0C6B8A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CE57-4B1E-435A-A01E-7A298C769E53}" type="datetimeFigureOut">
              <a:rPr lang="en-US" smtClean="0"/>
              <a:pPr/>
              <a:t>5/25/25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FB0A-54E2-4F9D-B173-6DA0C6B8A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CE57-4B1E-435A-A01E-7A298C769E53}" type="datetimeFigureOut">
              <a:rPr lang="en-US" smtClean="0"/>
              <a:pPr/>
              <a:t>5/25/25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FB0A-54E2-4F9D-B173-6DA0C6B8A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CE57-4B1E-435A-A01E-7A298C769E53}" type="datetimeFigureOut">
              <a:rPr lang="en-US" smtClean="0"/>
              <a:pPr/>
              <a:t>5/25/25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FB0A-54E2-4F9D-B173-6DA0C6B8A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CE57-4B1E-435A-A01E-7A298C769E53}" type="datetimeFigureOut">
              <a:rPr lang="en-US" smtClean="0"/>
              <a:pPr/>
              <a:t>5/25/25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FB0A-54E2-4F9D-B173-6DA0C6B8A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CE57-4B1E-435A-A01E-7A298C769E53}" type="datetimeFigureOut">
              <a:rPr lang="en-US" smtClean="0"/>
              <a:pPr/>
              <a:t>5/25/25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FB0A-54E2-4F9D-B173-6DA0C6B8A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CE57-4B1E-435A-A01E-7A298C769E53}" type="datetimeFigureOut">
              <a:rPr lang="en-US" smtClean="0"/>
              <a:pPr/>
              <a:t>5/25/25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FB0A-54E2-4F9D-B173-6DA0C6B8A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CE57-4B1E-435A-A01E-7A298C769E53}" type="datetimeFigureOut">
              <a:rPr lang="en-US" smtClean="0"/>
              <a:pPr/>
              <a:t>5/25/25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FB0A-54E2-4F9D-B173-6DA0C6B8A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CE57-4B1E-435A-A01E-7A298C769E53}" type="datetimeFigureOut">
              <a:rPr lang="en-US" smtClean="0"/>
              <a:pPr/>
              <a:t>5/25/25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FB0A-54E2-4F9D-B173-6DA0C6B8A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CE57-4B1E-435A-A01E-7A298C769E53}" type="datetimeFigureOut">
              <a:rPr lang="en-US" smtClean="0"/>
              <a:pPr/>
              <a:t>5/25/25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FB0A-54E2-4F9D-B173-6DA0C6B8A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CE57-4B1E-435A-A01E-7A298C769E53}" type="datetimeFigureOut">
              <a:rPr lang="en-US" smtClean="0"/>
              <a:pPr/>
              <a:t>5/25/25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FB0A-54E2-4F9D-B173-6DA0C6B8A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8CE57-4B1E-435A-A01E-7A298C769E53}" type="datetimeFigureOut">
              <a:rPr lang="en-US" smtClean="0"/>
              <a:pPr/>
              <a:t>5/25/25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CFB0A-54E2-4F9D-B173-6DA0C6B8A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514601"/>
            <a:ext cx="7772400" cy="1470025"/>
          </a:xfrm>
        </p:spPr>
        <p:txBody>
          <a:bodyPr>
            <a:noAutofit/>
          </a:bodyPr>
          <a:lstStyle/>
          <a:p>
            <a:r>
              <a:rPr lang="en-US" sz="12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Big</a:t>
            </a:r>
            <a:br>
              <a:rPr lang="en-US" sz="12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Transitions</a:t>
            </a:r>
            <a:br>
              <a:rPr lang="en-US" sz="12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9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(Part Two)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66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Peace in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2578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always with us, no matter our circumstances </a:t>
            </a:r>
          </a:p>
          <a:p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Focusing on Him vice the storm brings us comfort and peace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0" y="64770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We focus on God by praying &amp; meditating on His Word; &amp; viewing our storm through </a:t>
            </a:r>
            <a:r>
              <a:rPr lang="en-US" b="1" dirty="0"/>
              <a:t>that</a:t>
            </a:r>
            <a:r>
              <a:rPr lang="en-US" dirty="0"/>
              <a:t> lens.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251222"/>
            <a:ext cx="9144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to me, all you who are weary and burdened and I will give you </a:t>
            </a:r>
            <a:r>
              <a:rPr lang="en-US" sz="7200" b="1" i="1" u="sng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</a:t>
            </a:r>
            <a:r>
              <a:rPr lang="en-US" sz="72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/>
            <a:endParaRPr lang="en-US" sz="1200" b="1" i="1" dirty="0">
              <a:ln>
                <a:solidFill>
                  <a:sysClr val="windowText" lastClr="0000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5400" dirty="0"/>
              <a:t>(Matthew 11:28)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0" y="593467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/>
              <a:t>Anapauō</a:t>
            </a:r>
            <a:r>
              <a:rPr lang="en-US" dirty="0"/>
              <a:t> – to refresh, to give a break from labor so as to recover strength</a:t>
            </a:r>
          </a:p>
          <a:p>
            <a:pPr algn="ctr"/>
            <a:r>
              <a:rPr lang="en-US" dirty="0"/>
              <a:t>Next, </a:t>
            </a:r>
            <a:r>
              <a:rPr lang="en-US" i="1" dirty="0" err="1"/>
              <a:t>ĕirēnē</a:t>
            </a:r>
            <a:r>
              <a:rPr lang="en-US" dirty="0"/>
              <a:t> or peace – the harmony between God and humanity accomplished by the gospel along with the consequent sense of rest and contentment.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"/>
            <a:ext cx="91440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i="1" u="sng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Peace</a:t>
            </a:r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leave with you; </a:t>
            </a:r>
            <a:r>
              <a:rPr lang="en-US" sz="6600" b="1" i="1" u="sng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peace</a:t>
            </a:r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give to you.  I do not give as the world gives.  Do not let your hearts be troubled and do not be afraid.  </a:t>
            </a:r>
          </a:p>
          <a:p>
            <a:pPr algn="ctr"/>
            <a:r>
              <a:rPr lang="en-US" sz="4800" dirty="0"/>
              <a:t>(John 14:27)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551558"/>
            <a:ext cx="9144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the </a:t>
            </a:r>
            <a:r>
              <a:rPr lang="en-US" sz="6600" b="1" i="1" u="sng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peace of Christ</a:t>
            </a:r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rule in your hearts, since as members of one body </a:t>
            </a:r>
            <a:r>
              <a:rPr lang="en-US" sz="6600" b="1" i="1" u="sng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were called to peace</a:t>
            </a:r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And be thankful. </a:t>
            </a:r>
          </a:p>
          <a:p>
            <a:pPr algn="ctr"/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/>
              <a:t>(Colossians 3:15)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0"/>
            <a:ext cx="9144000" cy="685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be anxious about anything, but in every situation, by praying and petition, with thanksgiving,</a:t>
            </a:r>
            <a:r>
              <a:rPr lang="en-US" sz="54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your requests </a:t>
            </a:r>
            <a:endParaRPr lang="en-US" sz="7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242292"/>
            <a:ext cx="914400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God; and </a:t>
            </a:r>
            <a:r>
              <a:rPr lang="en-US" sz="7200" b="1" i="1" u="sng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peace of God</a:t>
            </a:r>
            <a:r>
              <a:rPr lang="en-US" sz="72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that surpasses all understanding will guard your hearts and minds in Christ Jesus </a:t>
            </a:r>
          </a:p>
          <a:p>
            <a:pPr algn="ctr"/>
            <a:endParaRPr lang="en-US" sz="1200" dirty="0"/>
          </a:p>
          <a:p>
            <a:pPr algn="ctr"/>
            <a:r>
              <a:rPr lang="en-US" sz="5400" dirty="0"/>
              <a:t>(Philippians 4:6-7)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66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Identity in Christ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2578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can shift our focus off who we are in Christ</a:t>
            </a:r>
          </a:p>
          <a:p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identity/worth as God’s beloved children is never changed by our circumstances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443092"/>
            <a:ext cx="9144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to all who did receive Him, to those who believed in His name, He gave the right to become </a:t>
            </a:r>
            <a:r>
              <a:rPr lang="en-US" sz="6600" b="1" i="1" u="sng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children</a:t>
            </a:r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God.</a:t>
            </a:r>
          </a:p>
          <a:p>
            <a:pPr algn="ctr"/>
            <a:endParaRPr lang="en-US" sz="1200" dirty="0"/>
          </a:p>
          <a:p>
            <a:pPr algn="ctr"/>
            <a:r>
              <a:rPr lang="en-US" sz="5400" dirty="0"/>
              <a:t>(John 1:12)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0" y="647700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Tĕknŏn</a:t>
            </a:r>
            <a:r>
              <a:rPr lang="en-US" dirty="0"/>
              <a:t> – a begotten child, the focus being on the physical/outward aspects of parentage.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46369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i="1" u="sng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have been crucified</a:t>
            </a:r>
            <a:r>
              <a:rPr lang="en-US" sz="72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Christ and </a:t>
            </a:r>
            <a:r>
              <a:rPr lang="en-US" sz="7200" b="1" i="1" u="sng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longer</a:t>
            </a:r>
            <a:r>
              <a:rPr lang="en-US" sz="72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live, </a:t>
            </a:r>
            <a:r>
              <a:rPr lang="en-US" sz="7200" b="1" i="1" u="sng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Christ lives in me</a:t>
            </a:r>
            <a:r>
              <a:rPr lang="en-US" sz="72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The life </a:t>
            </a:r>
            <a:r>
              <a:rPr lang="en-US" sz="7200" b="1" i="1" u="sng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now live</a:t>
            </a:r>
            <a:r>
              <a:rPr lang="en-US" sz="72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body, I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708422"/>
            <a:ext cx="9144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i="1" u="sng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 by faith in the Son of God</a:t>
            </a:r>
            <a:r>
              <a:rPr lang="en-US" sz="72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who loved me and gave Himself for me.</a:t>
            </a:r>
          </a:p>
          <a:p>
            <a:pPr algn="ctr"/>
            <a:endParaRPr lang="en-US" sz="1200" dirty="0"/>
          </a:p>
          <a:p>
            <a:pPr algn="ctr"/>
            <a:r>
              <a:rPr lang="en-US" sz="5400" dirty="0"/>
              <a:t>(Galatians 2:20)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Transitions: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722438"/>
            <a:ext cx="9144000" cy="5364163"/>
          </a:xfrm>
        </p:spPr>
        <p:txBody>
          <a:bodyPr/>
          <a:lstStyle/>
          <a:p>
            <a:r>
              <a:rPr lang="en-US" sz="4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NORMAL for people/groups</a:t>
            </a:r>
          </a:p>
          <a:p>
            <a:endParaRPr lang="en-US" sz="1200" dirty="0"/>
          </a:p>
          <a:p>
            <a:r>
              <a:rPr lang="en-US" sz="4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Thus, NORMAL for Christians too</a:t>
            </a:r>
          </a:p>
          <a:p>
            <a:endParaRPr lang="en-US" sz="1200" dirty="0"/>
          </a:p>
          <a:p>
            <a:r>
              <a:rPr lang="en-US" sz="4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Moves us from 1 state → another</a:t>
            </a:r>
          </a:p>
          <a:p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physical/mental/spiritual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64124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 Bible has timeless/valid counsel to help us through the challenges of change.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022152"/>
            <a:ext cx="91440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…you died, and </a:t>
            </a:r>
            <a:r>
              <a:rPr lang="en-US" sz="7200" b="1" i="1" u="sng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life is now hidden with Christ in God</a:t>
            </a:r>
            <a:r>
              <a:rPr lang="en-US" sz="72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r>
              <a:rPr lang="en-US" sz="5400" dirty="0"/>
              <a:t>(Colossians 2:20)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457201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you are a chosen people, a royal priesthood, a holy nation, God’s special possession, that</a:t>
            </a:r>
            <a:endParaRPr lang="en-US" sz="1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228600"/>
            <a:ext cx="914400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…you may declare the praises of Him who called you out of darkness into His wonderful light</a:t>
            </a:r>
          </a:p>
          <a:p>
            <a:pPr algn="ctr"/>
            <a:endParaRPr lang="en-US" sz="1200" dirty="0"/>
          </a:p>
          <a:p>
            <a:pPr algn="ctr"/>
            <a:r>
              <a:rPr lang="en-US" sz="5400" dirty="0"/>
              <a:t>(I Peter 2:9)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0"/>
            <a:ext cx="91440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we are God’s handiwork, created in Christ Jesus to do good works, which God prepared in advance for us to do.</a:t>
            </a:r>
            <a:endParaRPr lang="en-US" sz="6600" dirty="0"/>
          </a:p>
          <a:p>
            <a:pPr algn="ctr"/>
            <a:r>
              <a:rPr lang="en-US" sz="5400" dirty="0"/>
              <a:t>(Ephesians 2:10)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66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Resilience in Jesus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2578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taxes our resilience</a:t>
            </a:r>
          </a:p>
          <a:p>
            <a:pPr algn="ctr"/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Requires a new mindset: i.e., “trials lead to growth”</a:t>
            </a:r>
          </a:p>
          <a:p>
            <a:pPr algn="ctr"/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Internalizing God’s Word helps us to adapt positively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142286"/>
            <a:ext cx="9144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can do all things through Christ who strengthens me.</a:t>
            </a:r>
          </a:p>
          <a:p>
            <a:pPr algn="ctr"/>
            <a:endParaRPr lang="en-US" sz="1200" dirty="0"/>
          </a:p>
          <a:p>
            <a:pPr algn="ctr"/>
            <a:r>
              <a:rPr lang="en-US" sz="5400" dirty="0"/>
              <a:t>(Philippians 4:13)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0"/>
            <a:ext cx="91440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We… glory in our sufferings, because we know that suffering produces perseverance; perseverance, character; and character, hope. </a:t>
            </a:r>
            <a:endParaRPr lang="en-US" sz="6600" dirty="0"/>
          </a:p>
          <a:p>
            <a:pPr algn="ctr"/>
            <a:r>
              <a:rPr lang="en-US" sz="5400" dirty="0"/>
              <a:t>(Romans 5:3-4)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341828"/>
            <a:ext cx="9144000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 it pure joy, my brothers and sisters, whenever you face all manner of trials, because you know that the testing of your faith produces</a:t>
            </a:r>
          </a:p>
          <a:p>
            <a:pPr algn="ctr"/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5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258426"/>
            <a:ext cx="914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…perseverance.  Let </a:t>
            </a:r>
            <a:r>
              <a:rPr lang="en-US" sz="6600" b="1" i="1" u="sng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perseverance</a:t>
            </a:r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finish its work so you may be mature and complete, not lacking anything.</a:t>
            </a:r>
          </a:p>
          <a:p>
            <a:pPr algn="ctr"/>
            <a:endParaRPr lang="en-US" sz="1200" b="1" i="1" dirty="0">
              <a:ln>
                <a:solidFill>
                  <a:sysClr val="windowText" lastClr="0000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/>
              <a:t>(James 1:2-4)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47800" y="6553200"/>
            <a:ext cx="937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Hupomonē</a:t>
            </a:r>
            <a:r>
              <a:rPr lang="en-US" dirty="0"/>
              <a:t>: a patient endurance that doesn’t surrender to circumstances or whither under trial.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381001"/>
            <a:ext cx="914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…He who has begun a good work in you will carry it on to completion until the day of Christ Jesus.</a:t>
            </a:r>
          </a:p>
          <a:p>
            <a:pPr algn="ctr"/>
            <a:endParaRPr lang="en-US" sz="1200" b="1" i="1" dirty="0">
              <a:ln>
                <a:solidFill>
                  <a:sysClr val="windowText" lastClr="0000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/>
              <a:t>(Philippians 1:6)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9144000" cy="1143000"/>
          </a:xfrm>
        </p:spPr>
        <p:txBody>
          <a:bodyPr>
            <a:noAutofit/>
          </a:bodyPr>
          <a:lstStyle/>
          <a:p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Transitions: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70038"/>
            <a:ext cx="9144000" cy="58213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Require CHANGE</a:t>
            </a:r>
          </a:p>
          <a:p>
            <a:pPr algn="ctr"/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TIME</a:t>
            </a:r>
          </a:p>
          <a:p>
            <a:pPr algn="ctr"/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→ FEAR</a:t>
            </a:r>
          </a:p>
          <a:p>
            <a:pPr algn="ctr"/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→ IMPATIENCE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66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Support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4864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5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 fellowship brings us strength and comfort </a:t>
            </a:r>
          </a:p>
          <a:p>
            <a:pPr algn="ctr"/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5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Demonstrates that resilience amidst change is a team sport</a:t>
            </a:r>
          </a:p>
          <a:p>
            <a:pPr algn="ctr"/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Scripture directs us to motivate and build up one another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715625"/>
            <a:ext cx="9144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Carry each other’s burdens, and in this way you will fulfill the law of Christ.</a:t>
            </a:r>
          </a:p>
          <a:p>
            <a:pPr algn="ctr"/>
            <a:endParaRPr lang="en-US" sz="1200" b="1" i="1" dirty="0">
              <a:ln>
                <a:solidFill>
                  <a:sysClr val="windowText" lastClr="0000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/>
              <a:t>(Galatians 6:2)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893088"/>
            <a:ext cx="9144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Therefore, encourage one another and build each other up, just as in fact you are doing.</a:t>
            </a:r>
          </a:p>
          <a:p>
            <a:pPr algn="ctr"/>
            <a:endParaRPr lang="en-US" sz="1200" b="1" i="1" dirty="0">
              <a:ln>
                <a:solidFill>
                  <a:sysClr val="windowText" lastClr="0000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/>
              <a:t>(1 Thessalonians 5:11)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341828"/>
            <a:ext cx="9144000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…spur one another on toward love and good deeds, not giving up meeting together as some are in the habit of doing, but encouraging</a:t>
            </a:r>
          </a:p>
          <a:p>
            <a:pPr algn="ctr"/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5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230154"/>
            <a:ext cx="9144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…one another – and all the more as you see the Day approaching.</a:t>
            </a:r>
          </a:p>
          <a:p>
            <a:pPr algn="ctr"/>
            <a:endParaRPr lang="en-US" sz="1200" b="1" i="1" dirty="0">
              <a:ln>
                <a:solidFill>
                  <a:sysClr val="windowText" lastClr="0000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5400" dirty="0"/>
              <a:t>(Hebrews 10:24-25)</a:t>
            </a:r>
          </a:p>
          <a:p>
            <a:pPr algn="ctr"/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5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290692"/>
            <a:ext cx="9144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…clothe yourselves with compassion, kindness, humility, gentleness and patience.  Bear with each other and forgive one another if any of you has </a:t>
            </a:r>
            <a:endParaRPr lang="en-US" sz="66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0"/>
            <a:ext cx="91440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…against someone.  Forgive as the Lord forgave you.  And over all these virtues put on love, which binds them all together in perfect unity. </a:t>
            </a:r>
            <a:endParaRPr lang="en-US" sz="6600" dirty="0"/>
          </a:p>
          <a:p>
            <a:pPr algn="ctr"/>
            <a:r>
              <a:rPr lang="en-US" sz="5400" dirty="0"/>
              <a:t>(Colossians 3:12-14)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Autofit/>
          </a:bodyPr>
          <a:lstStyle/>
          <a:p>
            <a:r>
              <a:rPr lang="en-US" sz="66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 Thankfulness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143000"/>
            <a:ext cx="9144000" cy="59436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5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Gratitude in spite of our circumstances keeps us (+) </a:t>
            </a:r>
          </a:p>
          <a:p>
            <a:pPr algn="ctr"/>
            <a:endParaRPr lang="en-US" sz="13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5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Thankfulness keeps our eye on the donut, not the hole</a:t>
            </a:r>
          </a:p>
          <a:p>
            <a:pPr algn="ctr"/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Gratitude amplifies awareness of God’s blessings/what God is doing all around us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077754"/>
            <a:ext cx="9144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thanks in all circumstances; for this is the will of God for you in Christ Jesus. </a:t>
            </a:r>
          </a:p>
          <a:p>
            <a:pPr algn="ctr"/>
            <a:endParaRPr lang="en-US" sz="1200" dirty="0"/>
          </a:p>
          <a:p>
            <a:pPr algn="ctr"/>
            <a:r>
              <a:rPr lang="en-US" sz="5400" dirty="0"/>
              <a:t>(I Thessalonians 5:18)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0"/>
            <a:ext cx="91440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be anxious about anything, but in every situation, by prayer and petition, with thanksgiving, present your requests to God. </a:t>
            </a:r>
            <a:endParaRPr lang="en-US" sz="6600" dirty="0"/>
          </a:p>
          <a:p>
            <a:pPr algn="ctr"/>
            <a:r>
              <a:rPr lang="en-US" sz="5400" dirty="0"/>
              <a:t>(Philippians 4:6)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752600" y="1752600"/>
            <a:ext cx="2819400" cy="2819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772400" y="1905000"/>
            <a:ext cx="2667000" cy="26670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4849090" y="1447800"/>
            <a:ext cx="2819400" cy="2971800"/>
          </a:xfrm>
          <a:prstGeom prst="rightArrow">
            <a:avLst>
              <a:gd name="adj1" fmla="val 50000"/>
              <a:gd name="adj2" fmla="val 4943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46070" y="2251365"/>
            <a:ext cx="2286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CHANGE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</a:rPr>
              <a:t>&amp; TIME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23655" y="2590800"/>
            <a:ext cx="1981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OLD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153400" y="2590800"/>
            <a:ext cx="2057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NEW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0" y="624840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Embracing fear and impatience can slow, impede or even stop the transition process.</a:t>
            </a:r>
          </a:p>
          <a:p>
            <a:pPr algn="ctr"/>
            <a:r>
              <a:rPr lang="en-US" dirty="0"/>
              <a:t>In the Exodus these attitudes caused sin, rebellion and a delay of entry into the promise of God. </a:t>
            </a:r>
          </a:p>
        </p:txBody>
      </p:sp>
      <p:sp>
        <p:nvSpPr>
          <p:cNvPr id="11" name="&quot;No&quot; Symbol 10"/>
          <p:cNvSpPr/>
          <p:nvPr/>
        </p:nvSpPr>
        <p:spPr>
          <a:xfrm>
            <a:off x="4675910" y="1295400"/>
            <a:ext cx="2971800" cy="3733800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3099284">
            <a:off x="4534218" y="2868484"/>
            <a:ext cx="3261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Fear &amp; Impatience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0"/>
            <a:ext cx="91440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whatever you do, whether in word or deed, do it all in the name of the Lord Jesus, giving thanks to God the Father through Him. </a:t>
            </a:r>
            <a:endParaRPr lang="en-US" sz="6600" dirty="0"/>
          </a:p>
          <a:p>
            <a:pPr algn="ctr"/>
            <a:r>
              <a:rPr lang="en-US" sz="5400" dirty="0"/>
              <a:t>(Colossians 3:17)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Autofit/>
          </a:bodyPr>
          <a:lstStyle/>
          <a:p>
            <a:r>
              <a:rPr lang="en-US" sz="66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Quick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371600"/>
            <a:ext cx="9144000" cy="5943600"/>
          </a:xfrm>
        </p:spPr>
        <p:txBody>
          <a:bodyPr>
            <a:normAutofit/>
          </a:bodyPr>
          <a:lstStyle/>
          <a:p>
            <a:r>
              <a:rPr lang="en-US" sz="5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your peace in God </a:t>
            </a:r>
          </a:p>
          <a:p>
            <a:r>
              <a:rPr lang="en-US" sz="5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your identity in Jesus</a:t>
            </a: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your resilience in Jesus </a:t>
            </a:r>
          </a:p>
          <a:p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support from other </a:t>
            </a:r>
            <a:r>
              <a:rPr lang="en-US" sz="5400" b="1" dirty="0" err="1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Xtns</a:t>
            </a:r>
            <a:endParaRPr lang="en-US" sz="54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thankful even in change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752600" y="1752600"/>
            <a:ext cx="2819400" cy="2819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772400" y="1905000"/>
            <a:ext cx="2667000" cy="26670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4849090" y="1447800"/>
            <a:ext cx="2819400" cy="2971800"/>
          </a:xfrm>
          <a:prstGeom prst="rightArrow">
            <a:avLst>
              <a:gd name="adj1" fmla="val 50000"/>
              <a:gd name="adj2" fmla="val 4943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46070" y="2251365"/>
            <a:ext cx="2286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CHANGE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</a:rPr>
              <a:t>&amp; TIME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23655" y="2590800"/>
            <a:ext cx="1981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OLD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153400" y="2590800"/>
            <a:ext cx="2057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NEW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0" y="621167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For change to occur vulnerability, uncertainty, fear and impatience must  be addressed and overcome.  It’s never a good idea to let fear/impatience fester as they can metastasize.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Transitions: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8915400" cy="52578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4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is inevitable</a:t>
            </a:r>
          </a:p>
          <a:p>
            <a:pPr algn="ctr"/>
            <a:endParaRPr lang="en-US" sz="13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brings fear/impatience</a:t>
            </a:r>
          </a:p>
          <a:p>
            <a:pPr algn="ctr"/>
            <a:endParaRPr lang="en-US" sz="13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provides guidance/strength</a:t>
            </a:r>
          </a:p>
          <a:p>
            <a:pPr algn="ctr"/>
            <a:endParaRPr lang="en-US" sz="13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 God/Embrace change</a:t>
            </a:r>
          </a:p>
          <a:p>
            <a:pPr algn="ctr"/>
            <a:endParaRPr lang="en-US" sz="13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trustworthy/unchanging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72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Impacts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2578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impacts individuals who make up a group</a:t>
            </a:r>
          </a:p>
          <a:p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is experienced differently by each member of a group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67870" y="6488668"/>
            <a:ext cx="9100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Thus, our change/growth as a newly established church is a group and individual experience.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46369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So… How do I overcome my uncomfortable feelings &amp; fearful thoughts in the face of change?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66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Peace in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2578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can be a “Snow Globe Experience” of uncertainty</a:t>
            </a:r>
          </a:p>
          <a:p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presence &amp; promises are a safe harbor for us during any storm of change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0" y="647700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“In the eye of the storm you remain in control.  In the middle of a war you guard my soul…”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1236</Words>
  <Application>Microsoft Macintosh PowerPoint</Application>
  <PresentationFormat>Widescreen</PresentationFormat>
  <Paragraphs>148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Calibri</vt:lpstr>
      <vt:lpstr>Office Theme</vt:lpstr>
      <vt:lpstr>Big  Transitions (Part Two)</vt:lpstr>
      <vt:lpstr>Transitions: Review</vt:lpstr>
      <vt:lpstr>Transitions: Review</vt:lpstr>
      <vt:lpstr>PowerPoint Presentation</vt:lpstr>
      <vt:lpstr>PowerPoint Presentation</vt:lpstr>
      <vt:lpstr>Transitions: Summary</vt:lpstr>
      <vt:lpstr>Change Impacts Us</vt:lpstr>
      <vt:lpstr>PowerPoint Presentation</vt:lpstr>
      <vt:lpstr>Find Peace in Change</vt:lpstr>
      <vt:lpstr>Find Peace in Change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Find Identity in Christ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Find Resilience in Jesus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Find Support Together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Practice Thankfulness</vt:lpstr>
      <vt:lpstr>PowerPoint Presentation</vt:lpstr>
      <vt:lpstr>PowerPoint Presentation</vt:lpstr>
      <vt:lpstr>PowerPoint Presentation</vt:lpstr>
      <vt:lpstr>A Quick Summary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 Transitions</dc:title>
  <dc:creator>Travis M Phillips</dc:creator>
  <cp:lastModifiedBy>Philip String</cp:lastModifiedBy>
  <cp:revision>75</cp:revision>
  <dcterms:created xsi:type="dcterms:W3CDTF">2025-05-13T16:11:46Z</dcterms:created>
  <dcterms:modified xsi:type="dcterms:W3CDTF">2025-05-25T13:44:56Z</dcterms:modified>
</cp:coreProperties>
</file>