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B26DA6-8A2F-4E3F-BA35-B1F0F365FCC2}" type="datetimeFigureOut">
              <a:rPr lang="en-US" smtClean="0"/>
              <a:pPr/>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B26DA6-8A2F-4E3F-BA35-B1F0F365FCC2}" type="datetimeFigureOut">
              <a:rPr lang="en-US" smtClean="0"/>
              <a:pPr/>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B26DA6-8A2F-4E3F-BA35-B1F0F365FCC2}" type="datetimeFigureOut">
              <a:rPr lang="en-US" smtClean="0"/>
              <a:pPr/>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B26DA6-8A2F-4E3F-BA35-B1F0F365FCC2}" type="datetimeFigureOut">
              <a:rPr lang="en-US" smtClean="0"/>
              <a:pPr/>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B26DA6-8A2F-4E3F-BA35-B1F0F365FCC2}" type="datetimeFigureOut">
              <a:rPr lang="en-US" smtClean="0"/>
              <a:pPr/>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B26DA6-8A2F-4E3F-BA35-B1F0F365FCC2}" type="datetimeFigureOut">
              <a:rPr lang="en-US" smtClean="0"/>
              <a:pPr/>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B26DA6-8A2F-4E3F-BA35-B1F0F365FCC2}" type="datetimeFigureOut">
              <a:rPr lang="en-US" smtClean="0"/>
              <a:pPr/>
              <a:t>5/19/2024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B26DA6-8A2F-4E3F-BA35-B1F0F365FCC2}" type="datetimeFigureOut">
              <a:rPr lang="en-US" smtClean="0"/>
              <a:pPr/>
              <a:t>5/19/2024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B26DA6-8A2F-4E3F-BA35-B1F0F365FCC2}" type="datetimeFigureOut">
              <a:rPr lang="en-US" smtClean="0"/>
              <a:pPr/>
              <a:t>5/19/2024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B26DA6-8A2F-4E3F-BA35-B1F0F365FCC2}" type="datetimeFigureOut">
              <a:rPr lang="en-US" smtClean="0"/>
              <a:pPr/>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B26DA6-8A2F-4E3F-BA35-B1F0F365FCC2}" type="datetimeFigureOut">
              <a:rPr lang="en-US" smtClean="0"/>
              <a:pPr/>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4A850-7EE6-4A22-81DC-FE107671D5E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B26DA6-8A2F-4E3F-BA35-B1F0F365FCC2}" type="datetimeFigureOut">
              <a:rPr lang="en-US" smtClean="0"/>
              <a:pPr/>
              <a:t>5/19/2024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F4A850-7EE6-4A22-81DC-FE107671D5E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16175"/>
            <a:ext cx="7772400" cy="1470025"/>
          </a:xfrm>
        </p:spPr>
        <p:txBody>
          <a:bodyPr>
            <a:noAutofit/>
          </a:bodyPr>
          <a:lstStyle/>
          <a:p>
            <a:r>
              <a:rPr lang="en-US" sz="11100" b="1" dirty="0" smtClean="0">
                <a:ln>
                  <a:solidFill>
                    <a:sysClr val="windowText" lastClr="000000"/>
                  </a:solidFill>
                </a:ln>
                <a:solidFill>
                  <a:srgbClr val="FFFF00"/>
                </a:solidFill>
                <a:effectLst>
                  <a:outerShdw blurRad="38100" dist="38100" dir="2700000" algn="tl">
                    <a:srgbClr val="000000">
                      <a:alpha val="43137"/>
                    </a:srgbClr>
                  </a:outerShdw>
                </a:effectLst>
              </a:rPr>
              <a:t>Spirit</a:t>
            </a:r>
            <a:r>
              <a:rPr lang="en-US" sz="9600" b="1" dirty="0" smtClean="0">
                <a:ln>
                  <a:solidFill>
                    <a:sysClr val="windowText" lastClr="000000"/>
                  </a:solidFill>
                </a:ln>
                <a:solidFill>
                  <a:srgbClr val="FFFF00"/>
                </a:solidFill>
                <a:effectLst>
                  <a:outerShdw blurRad="38100" dist="38100" dir="2700000" algn="tl">
                    <a:srgbClr val="000000">
                      <a:alpha val="43137"/>
                    </a:srgbClr>
                  </a:outerShdw>
                </a:effectLst>
              </a:rPr>
              <a:t> </a:t>
            </a:r>
            <a:br>
              <a:rPr lang="en-US" sz="9600" b="1" dirty="0" smtClean="0">
                <a:ln>
                  <a:solidFill>
                    <a:sysClr val="windowText" lastClr="000000"/>
                  </a:solidFill>
                </a:ln>
                <a:solidFill>
                  <a:srgbClr val="FFFF00"/>
                </a:solidFill>
                <a:effectLst>
                  <a:outerShdw blurRad="38100" dist="38100" dir="2700000" algn="tl">
                    <a:srgbClr val="000000">
                      <a:alpha val="43137"/>
                    </a:srgbClr>
                  </a:outerShdw>
                </a:effectLst>
              </a:rPr>
            </a:br>
            <a:r>
              <a:rPr lang="en-US" sz="7200" b="1" dirty="0" smtClean="0">
                <a:ln>
                  <a:solidFill>
                    <a:sysClr val="windowText" lastClr="000000"/>
                  </a:solidFill>
                </a:ln>
                <a:solidFill>
                  <a:srgbClr val="FFFF00"/>
                </a:solidFill>
                <a:effectLst>
                  <a:outerShdw blurRad="38100" dist="38100" dir="2700000" algn="tl">
                    <a:srgbClr val="000000">
                      <a:alpha val="43137"/>
                    </a:srgbClr>
                  </a:outerShdw>
                </a:effectLst>
              </a:rPr>
              <a:t>Versus</a:t>
            </a:r>
            <a:r>
              <a:rPr lang="en-US" sz="9600" dirty="0" smtClean="0"/>
              <a:t> </a:t>
            </a:r>
            <a:br>
              <a:rPr lang="en-US" sz="9600" dirty="0" smtClean="0"/>
            </a:br>
            <a:r>
              <a:rPr lang="en-US" sz="11100" b="1" dirty="0" smtClean="0">
                <a:ln>
                  <a:solidFill>
                    <a:sysClr val="windowText" lastClr="000000"/>
                  </a:solidFill>
                </a:ln>
                <a:solidFill>
                  <a:srgbClr val="FFFF00"/>
                </a:solidFill>
                <a:effectLst>
                  <a:outerShdw blurRad="38100" dist="38100" dir="2700000" algn="tl">
                    <a:srgbClr val="000000">
                      <a:alpha val="43137"/>
                    </a:srgbClr>
                  </a:outerShdw>
                </a:effectLst>
              </a:rPr>
              <a:t>Flesh</a:t>
            </a:r>
            <a:endParaRPr lang="en-US" sz="111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But I’m Not Jesus…</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600200"/>
            <a:ext cx="8686800" cy="5257800"/>
          </a:xfrm>
        </p:spPr>
        <p:txBody>
          <a:bodyPr>
            <a:normAutofit lnSpcReduction="10000"/>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Correct!  We are NOT Jesus, but we abide in Him – our example</a:t>
            </a:r>
          </a:p>
          <a:p>
            <a:pPr>
              <a:buNone/>
            </a:pPr>
            <a:endParaRPr lang="en-US" sz="2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Jesus provided the means to obey His command and follow His example to us to love and serve one another</a:t>
            </a:r>
          </a:p>
          <a:p>
            <a:pPr>
              <a:buNone/>
            </a:pPr>
            <a:endParaRPr lang="en-US" sz="2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His provision is the indwelling of the Holy Spirit</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But I’m Not Jesus…</a:t>
            </a:r>
            <a:endParaRPr lang="en-US" sz="6000" dirty="0"/>
          </a:p>
        </p:txBody>
      </p:sp>
      <p:sp>
        <p:nvSpPr>
          <p:cNvPr id="3" name="Content Placeholder 2"/>
          <p:cNvSpPr>
            <a:spLocks noGrp="1"/>
          </p:cNvSpPr>
          <p:nvPr>
            <p:ph idx="1"/>
          </p:nvPr>
        </p:nvSpPr>
        <p:spPr>
          <a:xfrm>
            <a:off x="457200" y="1295400"/>
            <a:ext cx="8229600" cy="5562600"/>
          </a:xfrm>
        </p:spPr>
        <p:txBody>
          <a:bodyPr>
            <a:normAutofit/>
          </a:bodyPr>
          <a:lstStyle/>
          <a:p>
            <a:pPr>
              <a:buNone/>
            </a:pPr>
            <a:r>
              <a:rPr lang="en-US" sz="4000" b="1" i="1" dirty="0" smtClean="0"/>
              <a:t>“And I will ask the Father, and He will give you another Helper, that He may be with you forever; that is the Spirit of truth, whom the world cannot receive, because it does not behold Him or know Him, but you know Him because He abides with you, and will be in you.”</a:t>
            </a:r>
            <a:r>
              <a:rPr lang="en-US" b="1" i="1" dirty="0" smtClean="0"/>
              <a:t> </a:t>
            </a:r>
            <a:r>
              <a:rPr lang="en-US" dirty="0" smtClean="0"/>
              <a:t> </a:t>
            </a:r>
          </a:p>
          <a:p>
            <a:pPr algn="ctr">
              <a:buNone/>
            </a:pPr>
            <a:r>
              <a:rPr lang="en-US" dirty="0" smtClean="0"/>
              <a:t>(John 14:16-17)</a:t>
            </a:r>
            <a:r>
              <a:rPr lang="en-US" b="1" i="1" dirty="0" smtClean="0"/>
              <a:t>  </a:t>
            </a:r>
          </a:p>
          <a:p>
            <a:pPr>
              <a:buNone/>
            </a:pPr>
            <a:endParaRPr lang="en-US" dirty="0" smtClean="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But I’m Not Jesus…</a:t>
            </a:r>
            <a:endParaRPr lang="en-US" sz="6000" dirty="0"/>
          </a:p>
        </p:txBody>
      </p:sp>
      <p:sp>
        <p:nvSpPr>
          <p:cNvPr id="3" name="Content Placeholder 2"/>
          <p:cNvSpPr>
            <a:spLocks noGrp="1"/>
          </p:cNvSpPr>
          <p:nvPr>
            <p:ph idx="1"/>
          </p:nvPr>
        </p:nvSpPr>
        <p:spPr>
          <a:xfrm>
            <a:off x="457200" y="2027237"/>
            <a:ext cx="8229600" cy="4525963"/>
          </a:xfrm>
        </p:spPr>
        <p:txBody>
          <a:bodyPr/>
          <a:lstStyle/>
          <a:p>
            <a:pPr>
              <a:buNone/>
            </a:pPr>
            <a:r>
              <a:rPr lang="en-US" sz="4000" b="1" i="1" dirty="0" smtClean="0"/>
              <a:t>“But I tell you the truth, it is to your advantage that I go away; for if I do not go away, the Helper shall not come to you; but if I go I will send Him to you.”</a:t>
            </a:r>
            <a:r>
              <a:rPr lang="en-US" dirty="0" smtClean="0"/>
              <a:t>  </a:t>
            </a:r>
          </a:p>
          <a:p>
            <a:pPr algn="ctr">
              <a:buNone/>
            </a:pPr>
            <a:r>
              <a:rPr lang="en-US" dirty="0" smtClean="0"/>
              <a:t>(John 16:7)</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But I’m Not Jesus…</a:t>
            </a:r>
            <a:endParaRPr lang="en-US" sz="6000" dirty="0"/>
          </a:p>
        </p:txBody>
      </p:sp>
      <p:sp>
        <p:nvSpPr>
          <p:cNvPr id="3" name="Content Placeholder 2"/>
          <p:cNvSpPr>
            <a:spLocks noGrp="1"/>
          </p:cNvSpPr>
          <p:nvPr>
            <p:ph idx="1"/>
          </p:nvPr>
        </p:nvSpPr>
        <p:spPr>
          <a:xfrm>
            <a:off x="457200" y="2103437"/>
            <a:ext cx="8229600" cy="4525963"/>
          </a:xfrm>
        </p:spPr>
        <p:txBody>
          <a:bodyPr/>
          <a:lstStyle/>
          <a:p>
            <a:pPr>
              <a:buNone/>
            </a:pPr>
            <a:r>
              <a:rPr lang="en-US" sz="4000" b="1" i="1" dirty="0" smtClean="0"/>
              <a:t>“If you then, being evil, know how to give good gifts to your children, how much more shall your heavenly Father give the Holy Spirit to those who ask Him?”</a:t>
            </a:r>
            <a:r>
              <a:rPr lang="en-US" dirty="0" smtClean="0"/>
              <a:t>  </a:t>
            </a:r>
          </a:p>
          <a:p>
            <a:pPr algn="ctr">
              <a:buNone/>
            </a:pPr>
            <a:r>
              <a:rPr lang="en-US" dirty="0" smtClean="0"/>
              <a:t>(Luke 11:13)</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Vessels of the Holy Spirit</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rmAutofit/>
          </a:bodyPr>
          <a:lstStyle/>
          <a:p>
            <a:pPr algn="ctr">
              <a:buNone/>
            </a:pPr>
            <a:r>
              <a:rPr lang="en-US" sz="4800" b="1" i="1" dirty="0" smtClean="0"/>
              <a:t>“…be filled with the Holy Spirit.”  </a:t>
            </a:r>
          </a:p>
          <a:p>
            <a:pPr algn="ctr">
              <a:buNone/>
            </a:pPr>
            <a:r>
              <a:rPr lang="en-US" dirty="0" smtClean="0"/>
              <a:t>(Ephesians 3:19)</a:t>
            </a:r>
          </a:p>
          <a:p>
            <a:pPr algn="ctr">
              <a:buNone/>
            </a:pPr>
            <a:endParaRPr lang="en-US" sz="2000" dirty="0" smtClean="0"/>
          </a:p>
          <a:p>
            <a:pPr algn="ctr">
              <a:buNone/>
            </a:pPr>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Jesus is our example, but the power to be like Him is found in His gift to us - the Holy Spirit</a:t>
            </a:r>
            <a:endParaRPr lang="en-US" sz="44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The Titanic Struggle</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Content Placeholder 3"/>
          <p:cNvSpPr>
            <a:spLocks noGrp="1"/>
          </p:cNvSpPr>
          <p:nvPr>
            <p:ph sz="half" idx="1"/>
          </p:nvPr>
        </p:nvSpPr>
        <p:spPr>
          <a:xfrm>
            <a:off x="457200" y="1600200"/>
            <a:ext cx="4038600" cy="52578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Walk by the Spirit</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Do not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fulfill the fleshly desires</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Do not live under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 Law</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Be lead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by the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Holy Spirit</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pic>
        <p:nvPicPr>
          <p:cNvPr id="9" name="Content Placeholder 8" descr="Image result for symbol of holy spirit"/>
          <p:cNvPicPr>
            <a:picLocks noGrp="1"/>
          </p:cNvPicPr>
          <p:nvPr>
            <p:ph sz="half" idx="2"/>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4800600" y="1676400"/>
            <a:ext cx="3886200" cy="44958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The Titanic Struggle</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Content Placeholder 3"/>
          <p:cNvSpPr>
            <a:spLocks noGrp="1"/>
          </p:cNvSpPr>
          <p:nvPr>
            <p:ph sz="half" idx="1"/>
          </p:nvPr>
        </p:nvSpPr>
        <p:spPr>
          <a:xfrm>
            <a:off x="457200" y="1600200"/>
            <a:ext cx="4038600" cy="52578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Walk in the Flesh</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Indulge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fleshly desires</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Do not inherit the Kingdom of God</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Oppose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 Spirit</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pic>
        <p:nvPicPr>
          <p:cNvPr id="9" name="Content Placeholder 8" descr="Download Crossbones, Skull, Death. Royalty-Free Vector Graphic - Pixabay"/>
          <p:cNvPicPr>
            <a:picLocks noGrp="1"/>
          </p:cNvPicPr>
          <p:nvPr>
            <p:ph sz="half" idx="2"/>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4648200" y="1600200"/>
            <a:ext cx="4038600" cy="4648200"/>
          </a:xfrm>
          <a:prstGeom prst="rect">
            <a:avLst/>
          </a:prstGeom>
          <a:solidFill>
            <a:schemeClr val="tx1"/>
          </a:solidFill>
          <a:ln>
            <a:noFill/>
          </a:ln>
        </p:spPr>
      </p:pic>
      <p:sp>
        <p:nvSpPr>
          <p:cNvPr id="10" name="TextBox 9"/>
          <p:cNvSpPr txBox="1"/>
          <p:nvPr/>
        </p:nvSpPr>
        <p:spPr>
          <a:xfrm>
            <a:off x="5618020" y="5401270"/>
            <a:ext cx="2362200" cy="923330"/>
          </a:xfrm>
          <a:prstGeom prst="rect">
            <a:avLst/>
          </a:prstGeom>
          <a:noFill/>
        </p:spPr>
        <p:txBody>
          <a:bodyPr wrap="square" rtlCol="0">
            <a:spAutoFit/>
          </a:bodyPr>
          <a:lstStyle/>
          <a:p>
            <a:r>
              <a:rPr lang="en-US" sz="5400" b="1" dirty="0" smtClean="0">
                <a:solidFill>
                  <a:schemeClr val="bg1"/>
                </a:solidFill>
              </a:rPr>
              <a:t>DEATH</a:t>
            </a:r>
            <a:endParaRPr lang="en-US" sz="5400" b="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It’s One or the Other</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457200" y="1600200"/>
            <a:ext cx="4038600" cy="5257800"/>
          </a:xfrm>
        </p:spPr>
        <p:txBody>
          <a:bodyPr>
            <a:normAutofit/>
          </a:bodyPr>
          <a:lstStyle/>
          <a:p>
            <a:pPr algn="ctr">
              <a:buNone/>
            </a:pP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Walk by the Spirit</a:t>
            </a:r>
          </a:p>
          <a:p>
            <a:pPr algn="ctr">
              <a:buNone/>
            </a:pPr>
            <a:r>
              <a:rPr lang="en-US" sz="3600" b="1" i="1" dirty="0" err="1" smtClean="0">
                <a:ln>
                  <a:solidFill>
                    <a:sysClr val="windowText" lastClr="000000"/>
                  </a:solidFill>
                </a:ln>
                <a:solidFill>
                  <a:srgbClr val="FFFF00"/>
                </a:solidFill>
                <a:effectLst>
                  <a:outerShdw blurRad="38100" dist="38100" dir="2700000" algn="tl">
                    <a:srgbClr val="000000">
                      <a:alpha val="43137"/>
                    </a:srgbClr>
                  </a:outerShdw>
                </a:effectLst>
              </a:rPr>
              <a:t>Pnĕuma</a:t>
            </a:r>
            <a:r>
              <a:rPr lang="en-US" sz="3600" b="1" i="1" dirty="0" smtClean="0">
                <a:ln>
                  <a:solidFill>
                    <a:sysClr val="windowText" lastClr="000000"/>
                  </a:solidFill>
                </a:ln>
                <a:solidFill>
                  <a:srgbClr val="FFFF00"/>
                </a:solidFill>
                <a:effectLst>
                  <a:outerShdw blurRad="38100" dist="38100" dir="2700000" algn="tl">
                    <a:srgbClr val="000000">
                      <a:alpha val="43137"/>
                    </a:srgbClr>
                  </a:outerShdw>
                </a:effectLst>
              </a:rPr>
              <a:t> </a:t>
            </a:r>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Context shows whether the term refers to God’s Spirit</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 Holy Spirit</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 Holy Ghost</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Content Placeholder 3"/>
          <p:cNvSpPr>
            <a:spLocks noGrp="1"/>
          </p:cNvSpPr>
          <p:nvPr>
            <p:ph sz="half" idx="2"/>
          </p:nvPr>
        </p:nvSpPr>
        <p:spPr>
          <a:xfrm>
            <a:off x="4648200" y="1600200"/>
            <a:ext cx="4267200" cy="5257800"/>
          </a:xfrm>
        </p:spPr>
        <p:txBody>
          <a:bodyPr>
            <a:normAutofit/>
          </a:bodyPr>
          <a:lstStyle/>
          <a:p>
            <a:pPr algn="ctr">
              <a:buNone/>
            </a:pP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Walk </a:t>
            </a: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in </a:t>
            </a:r>
            <a:r>
              <a:rPr lang="en-US" sz="4000" b="1" u="sng" dirty="0" smtClean="0">
                <a:ln>
                  <a:solidFill>
                    <a:sysClr val="windowText" lastClr="000000"/>
                  </a:solidFill>
                </a:ln>
                <a:solidFill>
                  <a:srgbClr val="FFFF00"/>
                </a:solidFill>
                <a:effectLst>
                  <a:outerShdw blurRad="38100" dist="38100" dir="2700000" algn="tl">
                    <a:srgbClr val="000000">
                      <a:alpha val="43137"/>
                    </a:srgbClr>
                  </a:outerShdw>
                </a:effectLst>
              </a:rPr>
              <a:t>the Flesh</a:t>
            </a:r>
          </a:p>
          <a:p>
            <a:pPr algn="ctr">
              <a:buNone/>
            </a:pPr>
            <a:r>
              <a:rPr lang="en-US" sz="3600" b="1" i="1" dirty="0" err="1" smtClean="0">
                <a:ln>
                  <a:solidFill>
                    <a:sysClr val="windowText" lastClr="000000"/>
                  </a:solidFill>
                </a:ln>
                <a:solidFill>
                  <a:srgbClr val="FFFF00"/>
                </a:solidFill>
                <a:effectLst>
                  <a:outerShdw blurRad="38100" dist="38100" dir="2700000" algn="tl">
                    <a:srgbClr val="000000">
                      <a:alpha val="43137"/>
                    </a:srgbClr>
                  </a:outerShdw>
                </a:effectLst>
              </a:rPr>
              <a:t>Sarx</a:t>
            </a:r>
            <a:endParaRPr lang="en-US" sz="3600" b="1" i="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Weaker element in human nature</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Seat of sin in man</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 outward and illusory vs. the inward and real</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b="1" u="sng" dirty="0" smtClean="0">
                <a:solidFill>
                  <a:srgbClr val="FFFF00"/>
                </a:solidFill>
                <a:effectLst>
                  <a:outerShdw blurRad="38100" dist="38100" dir="2700000" algn="tl">
                    <a:srgbClr val="000000">
                      <a:alpha val="43137"/>
                    </a:srgbClr>
                  </a:outerShdw>
                </a:effectLst>
              </a:rPr>
              <a:t>What Does Walk by the Spirit Mean?</a:t>
            </a:r>
            <a:endParaRPr lang="en-US" b="1" u="sng" dirty="0">
              <a:solidFill>
                <a:srgbClr val="FFFF00"/>
              </a:solidFill>
              <a:effectLst>
                <a:outerShdw blurRad="38100" dist="38100" dir="2700000" algn="tl">
                  <a:srgbClr val="000000">
                    <a:alpha val="43137"/>
                  </a:srgbClr>
                </a:outerShdw>
              </a:effectLst>
            </a:endParaRPr>
          </a:p>
        </p:txBody>
      </p:sp>
      <p:pic>
        <p:nvPicPr>
          <p:cNvPr id="5" name="Picture 2" descr="F:\railyard.jpg"/>
          <p:cNvPicPr>
            <a:picLocks noGrp="1" noChangeAspect="1" noChangeArrowheads="1"/>
          </p:cNvPicPr>
          <p:nvPr>
            <p:ph sz="half" idx="2"/>
          </p:nvPr>
        </p:nvPicPr>
        <p:blipFill>
          <a:blip r:embed="rId2" cstate="print"/>
          <a:srcRect/>
          <a:stretch>
            <a:fillRect/>
          </a:stretch>
        </p:blipFill>
        <p:spPr bwMode="auto">
          <a:xfrm>
            <a:off x="0" y="1676401"/>
            <a:ext cx="9144000" cy="5181600"/>
          </a:xfrm>
          <a:prstGeom prst="rect">
            <a:avLst/>
          </a:prstGeom>
          <a:noFill/>
        </p:spPr>
      </p:pic>
      <p:sp>
        <p:nvSpPr>
          <p:cNvPr id="6" name="TextBox 5"/>
          <p:cNvSpPr txBox="1"/>
          <p:nvPr/>
        </p:nvSpPr>
        <p:spPr>
          <a:xfrm>
            <a:off x="228600" y="1905000"/>
            <a:ext cx="8686800" cy="4247317"/>
          </a:xfrm>
          <a:prstGeom prst="rect">
            <a:avLst/>
          </a:prstGeom>
          <a:noFill/>
        </p:spPr>
        <p:txBody>
          <a:bodyPr wrap="square" rtlCol="0">
            <a:spAutoFit/>
          </a:bodyPr>
          <a:lstStyle/>
          <a:p>
            <a:r>
              <a:rPr lang="en-US" sz="3600" b="1" u="sng" dirty="0" smtClean="0">
                <a:ln>
                  <a:solidFill>
                    <a:sysClr val="windowText" lastClr="000000"/>
                  </a:solidFill>
                </a:ln>
                <a:solidFill>
                  <a:srgbClr val="FFFF00"/>
                </a:solidFill>
              </a:rPr>
              <a:t>It means the Holy Spirit is our locomotive</a:t>
            </a:r>
            <a:r>
              <a:rPr lang="en-US" sz="3600" b="1" dirty="0" smtClean="0">
                <a:ln>
                  <a:solidFill>
                    <a:sysClr val="windowText" lastClr="000000"/>
                  </a:solidFill>
                </a:ln>
                <a:solidFill>
                  <a:srgbClr val="FFFF00"/>
                </a:solidFill>
              </a:rPr>
              <a:t> </a:t>
            </a:r>
          </a:p>
          <a:p>
            <a:endParaRPr lang="en-US" sz="1000" b="1" dirty="0" smtClean="0">
              <a:ln>
                <a:solidFill>
                  <a:sysClr val="windowText" lastClr="000000"/>
                </a:solidFill>
              </a:ln>
              <a:solidFill>
                <a:srgbClr val="FFFF00"/>
              </a:solidFill>
            </a:endParaRPr>
          </a:p>
          <a:p>
            <a:endParaRPr lang="en-US" sz="1000" b="1" dirty="0" smtClean="0">
              <a:ln>
                <a:solidFill>
                  <a:sysClr val="windowText" lastClr="000000"/>
                </a:solidFill>
              </a:ln>
              <a:solidFill>
                <a:srgbClr val="FFFF00"/>
              </a:solidFill>
            </a:endParaRPr>
          </a:p>
          <a:p>
            <a:endParaRPr lang="en-US" sz="1000" b="1" dirty="0" smtClean="0">
              <a:ln>
                <a:solidFill>
                  <a:sysClr val="windowText" lastClr="000000"/>
                </a:solidFill>
              </a:ln>
              <a:solidFill>
                <a:srgbClr val="FFFF00"/>
              </a:solidFill>
            </a:endParaRPr>
          </a:p>
          <a:p>
            <a:r>
              <a:rPr lang="en-US" sz="3600" b="1" dirty="0" smtClean="0">
                <a:ln>
                  <a:solidFill>
                    <a:sysClr val="windowText" lastClr="000000"/>
                  </a:solidFill>
                </a:ln>
                <a:solidFill>
                  <a:srgbClr val="FFFF00"/>
                </a:solidFill>
              </a:rPr>
              <a:t>It means we rely on His strength – not ours</a:t>
            </a:r>
          </a:p>
          <a:p>
            <a:endParaRPr lang="en-US" sz="1000" b="1" dirty="0" smtClean="0">
              <a:ln>
                <a:solidFill>
                  <a:sysClr val="windowText" lastClr="000000"/>
                </a:solidFill>
              </a:ln>
              <a:solidFill>
                <a:srgbClr val="FFFF00"/>
              </a:solidFill>
            </a:endParaRPr>
          </a:p>
          <a:p>
            <a:endParaRPr lang="en-US" sz="1000" b="1" dirty="0" smtClean="0">
              <a:ln>
                <a:solidFill>
                  <a:sysClr val="windowText" lastClr="000000"/>
                </a:solidFill>
              </a:ln>
              <a:solidFill>
                <a:srgbClr val="FFFF00"/>
              </a:solidFill>
            </a:endParaRPr>
          </a:p>
          <a:p>
            <a:endParaRPr lang="en-US" sz="1000" b="1" dirty="0" smtClean="0">
              <a:ln>
                <a:solidFill>
                  <a:sysClr val="windowText" lastClr="000000"/>
                </a:solidFill>
              </a:ln>
              <a:solidFill>
                <a:srgbClr val="FFFF00"/>
              </a:solidFill>
            </a:endParaRPr>
          </a:p>
          <a:p>
            <a:r>
              <a:rPr lang="en-US" sz="3600" b="1" u="sng" dirty="0" smtClean="0">
                <a:ln>
                  <a:solidFill>
                    <a:sysClr val="windowText" lastClr="000000"/>
                  </a:solidFill>
                </a:ln>
                <a:solidFill>
                  <a:srgbClr val="FFFF00"/>
                </a:solidFill>
              </a:rPr>
              <a:t>It means we are led by His power</a:t>
            </a:r>
          </a:p>
          <a:p>
            <a:endParaRPr lang="en-US" sz="1000" b="1" dirty="0" smtClean="0">
              <a:ln>
                <a:solidFill>
                  <a:sysClr val="windowText" lastClr="000000"/>
                </a:solidFill>
              </a:ln>
              <a:solidFill>
                <a:srgbClr val="FFFF00"/>
              </a:solidFill>
            </a:endParaRPr>
          </a:p>
          <a:p>
            <a:endParaRPr lang="en-US" sz="1000" b="1" dirty="0" smtClean="0">
              <a:ln>
                <a:solidFill>
                  <a:sysClr val="windowText" lastClr="000000"/>
                </a:solidFill>
              </a:ln>
              <a:solidFill>
                <a:srgbClr val="FFFF00"/>
              </a:solidFill>
            </a:endParaRPr>
          </a:p>
          <a:p>
            <a:endParaRPr lang="en-US" sz="1000" b="1" dirty="0" smtClean="0">
              <a:ln>
                <a:solidFill>
                  <a:sysClr val="windowText" lastClr="000000"/>
                </a:solidFill>
              </a:ln>
              <a:solidFill>
                <a:srgbClr val="FFFF00"/>
              </a:solidFill>
            </a:endParaRPr>
          </a:p>
          <a:p>
            <a:r>
              <a:rPr lang="en-US" sz="3600" b="1" dirty="0" smtClean="0">
                <a:ln>
                  <a:solidFill>
                    <a:sysClr val="windowText" lastClr="000000"/>
                  </a:solidFill>
                </a:ln>
                <a:solidFill>
                  <a:srgbClr val="FFFF00"/>
                </a:solidFill>
              </a:rPr>
              <a:t>It means we must remain connected to Him and go where He leads us</a:t>
            </a:r>
            <a:endParaRPr lang="en-US" sz="3600" b="1" dirty="0">
              <a:ln>
                <a:solidFill>
                  <a:sysClr val="windowText" lastClr="000000"/>
                </a:solidFill>
              </a:ln>
              <a:solidFill>
                <a:srgbClr val="FFFF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May 2013 - John 15:5 NIV Desktop Calendar- Free May Wallpaper"/>
          <p:cNvPicPr>
            <a:picLocks noGrp="1"/>
          </p:cNvPicPr>
          <p:nvPr>
            <p:ph sz="half" idx="4294967295"/>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62000" y="609600"/>
            <a:ext cx="3962400" cy="5638800"/>
          </a:xfrm>
          <a:prstGeom prst="rect">
            <a:avLst/>
          </a:prstGeom>
          <a:noFill/>
          <a:ln>
            <a:noFill/>
          </a:ln>
        </p:spPr>
      </p:pic>
      <p:sp>
        <p:nvSpPr>
          <p:cNvPr id="9" name="TextBox 8"/>
          <p:cNvSpPr txBox="1"/>
          <p:nvPr/>
        </p:nvSpPr>
        <p:spPr>
          <a:xfrm>
            <a:off x="4953000" y="533400"/>
            <a:ext cx="3962400" cy="7048083"/>
          </a:xfrm>
          <a:prstGeom prst="rect">
            <a:avLst/>
          </a:prstGeom>
          <a:noFill/>
        </p:spPr>
        <p:txBody>
          <a:bodyPr wrap="square" rtlCol="0">
            <a:spAutoFit/>
          </a:bodyPr>
          <a:lstStyle/>
          <a:p>
            <a:r>
              <a:rPr lang="en-US" sz="3600" b="1" dirty="0" smtClean="0"/>
              <a:t>Jesus is the Vine and we are His branches</a:t>
            </a:r>
          </a:p>
          <a:p>
            <a:endParaRPr lang="en-US" sz="1000" b="1" dirty="0" smtClean="0"/>
          </a:p>
          <a:p>
            <a:r>
              <a:rPr lang="en-US" sz="3600" b="1" dirty="0" smtClean="0"/>
              <a:t>Via the Holy Spirit we overcome the influence of the flesh</a:t>
            </a:r>
          </a:p>
          <a:p>
            <a:endParaRPr lang="en-US" sz="1000" b="1" dirty="0" smtClean="0"/>
          </a:p>
          <a:p>
            <a:r>
              <a:rPr lang="en-US" sz="3600" b="1" dirty="0" smtClean="0"/>
              <a:t>Via the power of the Holy Spirit we bear fruit for Jesus</a:t>
            </a:r>
          </a:p>
          <a:p>
            <a:endParaRPr lang="en-US" sz="3600" b="1" dirty="0" smtClean="0"/>
          </a:p>
          <a:p>
            <a:endParaRPr lang="en-US" sz="3600" b="1" dirty="0"/>
          </a:p>
        </p:txBody>
      </p:sp>
      <p:sp>
        <p:nvSpPr>
          <p:cNvPr id="10" name="TextBox 9"/>
          <p:cNvSpPr txBox="1"/>
          <p:nvPr/>
        </p:nvSpPr>
        <p:spPr>
          <a:xfrm>
            <a:off x="775855" y="6276105"/>
            <a:ext cx="3886200" cy="584775"/>
          </a:xfrm>
          <a:prstGeom prst="rect">
            <a:avLst/>
          </a:prstGeom>
          <a:noFill/>
        </p:spPr>
        <p:txBody>
          <a:bodyPr wrap="square" rtlCol="0">
            <a:spAutoFit/>
          </a:bodyPr>
          <a:lstStyle/>
          <a:p>
            <a:pPr algn="ctr"/>
            <a:r>
              <a:rPr lang="en-US" sz="3200" b="1" dirty="0" smtClean="0">
                <a:solidFill>
                  <a:srgbClr val="0070C0"/>
                </a:solidFill>
              </a:rPr>
              <a:t>READ JOHN 15:1-11</a:t>
            </a:r>
            <a:endParaRPr lang="en-US" sz="3200" b="1"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458200" cy="6247864"/>
          </a:xfrm>
          <a:prstGeom prst="rect">
            <a:avLst/>
          </a:prstGeom>
          <a:noFill/>
        </p:spPr>
        <p:txBody>
          <a:bodyPr wrap="square" rtlCol="0">
            <a:spAutoFit/>
          </a:bodyPr>
          <a:lstStyle/>
          <a:p>
            <a:pPr algn="ctr"/>
            <a:r>
              <a:rPr lang="en-US" sz="4000" b="1" i="1" dirty="0" smtClean="0"/>
              <a:t>“It was for freedom that Christ set us free; therefore keep standing firm and do not be subject again to the yoke of slavery.”</a:t>
            </a:r>
            <a:r>
              <a:rPr lang="en-US" sz="4000" b="1" dirty="0" smtClean="0"/>
              <a:t>  </a:t>
            </a:r>
            <a:r>
              <a:rPr lang="en-US" sz="4000" dirty="0" smtClean="0"/>
              <a:t>(Galatians 5:1)</a:t>
            </a:r>
          </a:p>
          <a:p>
            <a:pPr algn="ctr"/>
            <a:endParaRPr lang="en-US" sz="4000" dirty="0" smtClean="0"/>
          </a:p>
          <a:p>
            <a:pPr algn="ctr"/>
            <a:r>
              <a:rPr lang="en-US" sz="4000" b="1" i="1" dirty="0" smtClean="0"/>
              <a:t>“For you were called to freedom, brethren; only do not turn your freedom into an opportunity for the flesh, but through love serve one another.”</a:t>
            </a:r>
            <a:r>
              <a:rPr lang="en-US" sz="4000" dirty="0" smtClean="0"/>
              <a:t>  (Galatians 5:13)</a:t>
            </a:r>
            <a:endParaRPr lang="en-US"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Walking by the Spirit</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0" y="1447800"/>
            <a:ext cx="8839200" cy="5638800"/>
          </a:xfrm>
        </p:spPr>
        <p:txBody>
          <a:bodyPr>
            <a:noAutofit/>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It is being led by the Holy Spirit</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It is bearing the fruit of the Spirit</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It is submitting to the Spirit </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It requires connection to the “locomotive”</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It requires that we </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abide in Jesus</a:t>
            </a:r>
            <a:endParaRPr lang="en-US" sz="4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Vessels of the Holy Spirit</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rmAutofit/>
          </a:bodyPr>
          <a:lstStyle/>
          <a:p>
            <a:pPr algn="ctr">
              <a:buNone/>
            </a:pPr>
            <a:r>
              <a:rPr lang="en-US" sz="4800" b="1" i="1" dirty="0" smtClean="0"/>
              <a:t>“…be filled with the Holy Spirit.”  </a:t>
            </a:r>
          </a:p>
          <a:p>
            <a:pPr algn="ctr">
              <a:buNone/>
            </a:pPr>
            <a:r>
              <a:rPr lang="en-US" dirty="0" smtClean="0"/>
              <a:t>(Ephesians 3:19)</a:t>
            </a:r>
          </a:p>
          <a:p>
            <a:pPr algn="ctr">
              <a:buNone/>
            </a:pPr>
            <a:endParaRPr lang="en-US" sz="2000" dirty="0" smtClean="0"/>
          </a:p>
          <a:p>
            <a:pPr algn="ctr">
              <a:buNone/>
            </a:pPr>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Jesus is our example, but the power to be like Him is found in His </a:t>
            </a:r>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2</a:t>
            </a:r>
            <a:r>
              <a:rPr lang="en-US" sz="4400" b="1" baseline="30000" dirty="0" smtClean="0">
                <a:ln>
                  <a:solidFill>
                    <a:sysClr val="windowText" lastClr="000000"/>
                  </a:solidFill>
                </a:ln>
                <a:solidFill>
                  <a:srgbClr val="FFFF00"/>
                </a:solidFill>
                <a:effectLst>
                  <a:outerShdw blurRad="38100" dist="38100" dir="2700000" algn="tl">
                    <a:srgbClr val="000000">
                      <a:alpha val="43137"/>
                    </a:srgbClr>
                  </a:outerShdw>
                </a:effectLst>
              </a:rPr>
              <a:t>nd</a:t>
            </a:r>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 gift </a:t>
            </a:r>
            <a:r>
              <a:rPr lang="en-US" sz="4400" b="1" dirty="0" smtClean="0">
                <a:ln>
                  <a:solidFill>
                    <a:sysClr val="windowText" lastClr="000000"/>
                  </a:solidFill>
                </a:ln>
                <a:solidFill>
                  <a:srgbClr val="FFFF00"/>
                </a:solidFill>
                <a:effectLst>
                  <a:outerShdw blurRad="38100" dist="38100" dir="2700000" algn="tl">
                    <a:srgbClr val="000000">
                      <a:alpha val="43137"/>
                    </a:srgbClr>
                  </a:outerShdw>
                </a:effectLst>
              </a:rPr>
              <a:t>to us - the Holy Spirit</a:t>
            </a:r>
            <a:endParaRPr lang="en-US" sz="44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What Does Paul Mean?</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143000"/>
            <a:ext cx="8686800" cy="5715000"/>
          </a:xfrm>
        </p:spPr>
        <p:txBody>
          <a:bodyPr>
            <a:normAutofit/>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The </a:t>
            </a:r>
            <a:r>
              <a:rPr lang="en-US" sz="4000" b="1" dirty="0" err="1" smtClean="0">
                <a:ln>
                  <a:solidFill>
                    <a:sysClr val="windowText" lastClr="000000"/>
                  </a:solidFill>
                </a:ln>
                <a:solidFill>
                  <a:srgbClr val="FFFF00"/>
                </a:solidFill>
                <a:effectLst>
                  <a:outerShdw blurRad="38100" dist="38100" dir="2700000" algn="tl">
                    <a:srgbClr val="000000">
                      <a:alpha val="43137"/>
                    </a:srgbClr>
                  </a:outerShdw>
                </a:effectLst>
              </a:rPr>
              <a:t>Galatian</a:t>
            </a:r>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 Christians were deceived into thinking they must still follow Jewish Law</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Paul taught them they were free in Christ, but to follow Jewish Law was to be a slave to it</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He also taught that they must not use their freedom as license to sin</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Two Paths of Error</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7" name="Text Placeholder 6"/>
          <p:cNvSpPr>
            <a:spLocks noGrp="1"/>
          </p:cNvSpPr>
          <p:nvPr>
            <p:ph type="body" idx="1"/>
          </p:nvPr>
        </p:nvSpPr>
        <p:spPr/>
        <p:txBody>
          <a:bodyPr>
            <a:noAutofit/>
          </a:bodyPr>
          <a:lstStyle/>
          <a:p>
            <a:pPr algn="ctr"/>
            <a:r>
              <a:rPr lang="en-US" sz="4000" u="sng" dirty="0" smtClean="0">
                <a:ln>
                  <a:solidFill>
                    <a:sysClr val="windowText" lastClr="000000"/>
                  </a:solidFill>
                </a:ln>
                <a:solidFill>
                  <a:srgbClr val="FF0000"/>
                </a:solidFill>
                <a:effectLst>
                  <a:outerShdw blurRad="38100" dist="38100" dir="2700000" algn="tl">
                    <a:srgbClr val="000000">
                      <a:alpha val="43137"/>
                    </a:srgbClr>
                  </a:outerShdw>
                </a:effectLst>
              </a:rPr>
              <a:t>The Law</a:t>
            </a:r>
            <a:endParaRPr lang="en-US" sz="4000" u="sng" dirty="0">
              <a:ln>
                <a:solidFill>
                  <a:sysClr val="windowText" lastClr="000000"/>
                </a:solidFill>
              </a:ln>
              <a:solidFill>
                <a:srgbClr val="FF0000"/>
              </a:solidFill>
              <a:effectLst>
                <a:outerShdw blurRad="38100" dist="38100" dir="2700000" algn="tl">
                  <a:srgbClr val="000000">
                    <a:alpha val="43137"/>
                  </a:srgbClr>
                </a:outerShdw>
              </a:effectLst>
            </a:endParaRPr>
          </a:p>
        </p:txBody>
      </p:sp>
      <p:sp>
        <p:nvSpPr>
          <p:cNvPr id="8" name="Content Placeholder 7"/>
          <p:cNvSpPr>
            <a:spLocks noGrp="1"/>
          </p:cNvSpPr>
          <p:nvPr>
            <p:ph sz="half" idx="2"/>
          </p:nvPr>
        </p:nvSpPr>
        <p:spPr>
          <a:xfrm>
            <a:off x="457200" y="2174874"/>
            <a:ext cx="4040188" cy="4683125"/>
          </a:xfrm>
        </p:spPr>
        <p:txBody>
          <a:bodyPr>
            <a:normAutofit lnSpcReduction="10000"/>
          </a:bodyPr>
          <a:lstStyle/>
          <a:p>
            <a:pPr>
              <a:buNone/>
            </a:pPr>
            <a:endParaRPr lang="en-US" sz="1000" dirty="0" smtClean="0"/>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Law-Keeping</a:t>
            </a:r>
          </a:p>
          <a:p>
            <a:pPr>
              <a:buNone/>
            </a:pPr>
            <a:endParaRPr lang="en-US" dirty="0" smtClean="0"/>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Expansion of rules</a:t>
            </a:r>
          </a:p>
          <a:p>
            <a:pPr>
              <a:buNone/>
            </a:pP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Legalism</a:t>
            </a:r>
          </a:p>
          <a:p>
            <a:pPr>
              <a:buNone/>
            </a:pP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Self-Pride and </a:t>
            </a:r>
            <a:r>
              <a:rPr lang="en-US" sz="3600" b="1" dirty="0" err="1" smtClean="0">
                <a:ln>
                  <a:solidFill>
                    <a:sysClr val="windowText" lastClr="000000"/>
                  </a:solidFill>
                </a:ln>
                <a:solidFill>
                  <a:srgbClr val="FFFF00"/>
                </a:solidFill>
                <a:effectLst>
                  <a:outerShdw blurRad="38100" dist="38100" dir="2700000" algn="tl">
                    <a:srgbClr val="000000">
                      <a:alpha val="43137"/>
                    </a:srgbClr>
                  </a:outerShdw>
                </a:effectLst>
              </a:rPr>
              <a:t>Judgmentalism</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9" name="Text Placeholder 8"/>
          <p:cNvSpPr>
            <a:spLocks noGrp="1"/>
          </p:cNvSpPr>
          <p:nvPr>
            <p:ph type="body" sz="quarter" idx="3"/>
          </p:nvPr>
        </p:nvSpPr>
        <p:spPr/>
        <p:txBody>
          <a:bodyPr>
            <a:noAutofit/>
          </a:bodyPr>
          <a:lstStyle/>
          <a:p>
            <a:pPr algn="ctr"/>
            <a:r>
              <a:rPr lang="en-US" sz="4000" u="sng" dirty="0" smtClean="0">
                <a:ln>
                  <a:solidFill>
                    <a:sysClr val="windowText" lastClr="000000"/>
                  </a:solidFill>
                </a:ln>
                <a:solidFill>
                  <a:srgbClr val="FF0000"/>
                </a:solidFill>
                <a:effectLst>
                  <a:outerShdw blurRad="38100" dist="38100" dir="2700000" algn="tl">
                    <a:srgbClr val="000000">
                      <a:alpha val="43137"/>
                    </a:srgbClr>
                  </a:outerShdw>
                </a:effectLst>
              </a:rPr>
              <a:t>The Flesh</a:t>
            </a:r>
            <a:endParaRPr lang="en-US" sz="4000" u="sng" dirty="0">
              <a:ln>
                <a:solidFill>
                  <a:sysClr val="windowText" lastClr="000000"/>
                </a:solidFill>
              </a:ln>
              <a:solidFill>
                <a:srgbClr val="FF0000"/>
              </a:solidFill>
              <a:effectLst>
                <a:outerShdw blurRad="38100" dist="38100" dir="2700000" algn="tl">
                  <a:srgbClr val="000000">
                    <a:alpha val="43137"/>
                  </a:srgbClr>
                </a:outerShdw>
              </a:effectLst>
            </a:endParaRPr>
          </a:p>
        </p:txBody>
      </p:sp>
      <p:sp>
        <p:nvSpPr>
          <p:cNvPr id="10" name="Content Placeholder 9"/>
          <p:cNvSpPr>
            <a:spLocks noGrp="1"/>
          </p:cNvSpPr>
          <p:nvPr>
            <p:ph sz="quarter" idx="4"/>
          </p:nvPr>
        </p:nvSpPr>
        <p:spPr>
          <a:xfrm>
            <a:off x="4645025" y="2174874"/>
            <a:ext cx="4041775" cy="4683125"/>
          </a:xfrm>
        </p:spPr>
        <p:txBody>
          <a:bodyPr>
            <a:normAutofit lnSpcReduction="10000"/>
          </a:bodyPr>
          <a:lstStyle/>
          <a:p>
            <a:pPr>
              <a:buNone/>
            </a:pPr>
            <a:endParaRPr lang="en-US" sz="1000" dirty="0" smtClean="0"/>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Ignoring the Law</a:t>
            </a:r>
          </a:p>
          <a:p>
            <a:pPr>
              <a:buNone/>
            </a:pP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Permissiveness</a:t>
            </a:r>
          </a:p>
          <a:p>
            <a:pPr>
              <a:buNone/>
            </a:pP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Antinomianism</a:t>
            </a:r>
          </a:p>
          <a:p>
            <a:pPr>
              <a:buNone/>
            </a:pP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Self-Pride and </a:t>
            </a:r>
            <a:r>
              <a:rPr lang="en-US" sz="3600" b="1" dirty="0" err="1" smtClean="0">
                <a:ln>
                  <a:solidFill>
                    <a:sysClr val="windowText" lastClr="000000"/>
                  </a:solidFill>
                </a:ln>
                <a:solidFill>
                  <a:srgbClr val="FFFF00"/>
                </a:solidFill>
                <a:effectLst>
                  <a:outerShdw blurRad="38100" dist="38100" dir="2700000" algn="tl">
                    <a:srgbClr val="000000">
                      <a:alpha val="43137"/>
                    </a:srgbClr>
                  </a:outerShdw>
                </a:effectLst>
              </a:rPr>
              <a:t>Judgmentalism</a:t>
            </a:r>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274638"/>
            <a:ext cx="9144000" cy="1143000"/>
          </a:xfrm>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Freedom’s Purpose</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8" name="Text Placeholder 7"/>
          <p:cNvSpPr>
            <a:spLocks noGrp="1"/>
          </p:cNvSpPr>
          <p:nvPr>
            <p:ph type="body" idx="1"/>
          </p:nvPr>
        </p:nvSpPr>
        <p:spPr>
          <a:xfrm>
            <a:off x="152400" y="1535113"/>
            <a:ext cx="4344988" cy="639762"/>
          </a:xfrm>
        </p:spPr>
        <p:txBody>
          <a:bodyPr>
            <a:noAutofit/>
          </a:bodyPr>
          <a:lstStyle/>
          <a:p>
            <a:pPr algn="ctr"/>
            <a:r>
              <a:rPr lang="en-US" sz="4000" u="sng" dirty="0" smtClean="0">
                <a:ln>
                  <a:solidFill>
                    <a:sysClr val="windowText" lastClr="000000"/>
                  </a:solidFill>
                </a:ln>
                <a:solidFill>
                  <a:srgbClr val="FFFF00"/>
                </a:solidFill>
                <a:effectLst>
                  <a:outerShdw blurRad="38100" dist="38100" dir="2700000" algn="tl">
                    <a:srgbClr val="000000">
                      <a:alpha val="43137"/>
                    </a:srgbClr>
                  </a:outerShdw>
                </a:effectLst>
              </a:rPr>
              <a:t>To Love</a:t>
            </a:r>
            <a:endParaRPr lang="en-US" sz="4000"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9" name="Content Placeholder 8"/>
          <p:cNvSpPr>
            <a:spLocks noGrp="1"/>
          </p:cNvSpPr>
          <p:nvPr>
            <p:ph sz="half" idx="2"/>
          </p:nvPr>
        </p:nvSpPr>
        <p:spPr>
          <a:xfrm>
            <a:off x="228600" y="2174874"/>
            <a:ext cx="4268788" cy="4683125"/>
          </a:xfrm>
        </p:spPr>
        <p:txBody>
          <a:bodyPr>
            <a:normAutofit/>
          </a:bodyPr>
          <a:lstStyle/>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3600" b="1" i="1" dirty="0" err="1" smtClean="0">
                <a:ln>
                  <a:solidFill>
                    <a:sysClr val="windowText" lastClr="000000"/>
                  </a:solidFill>
                </a:ln>
                <a:solidFill>
                  <a:srgbClr val="FFFF00"/>
                </a:solidFill>
                <a:effectLst>
                  <a:outerShdw blurRad="38100" dist="38100" dir="2700000" algn="tl">
                    <a:srgbClr val="000000">
                      <a:alpha val="43137"/>
                    </a:srgbClr>
                  </a:outerShdw>
                </a:effectLst>
              </a:rPr>
              <a:t>Agapē</a:t>
            </a:r>
            <a:endParaRPr lang="en-US" sz="3600" b="1" i="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Putting others on par with yourself</a:t>
            </a:r>
          </a:p>
          <a:p>
            <a:pPr>
              <a:buNone/>
            </a:pP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Sacrificially giving to the brethren</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10" name="Text Placeholder 9"/>
          <p:cNvSpPr>
            <a:spLocks noGrp="1"/>
          </p:cNvSpPr>
          <p:nvPr>
            <p:ph type="body" sz="quarter" idx="3"/>
          </p:nvPr>
        </p:nvSpPr>
        <p:spPr>
          <a:xfrm>
            <a:off x="4645025" y="1535113"/>
            <a:ext cx="4270375" cy="639762"/>
          </a:xfrm>
        </p:spPr>
        <p:txBody>
          <a:bodyPr>
            <a:noAutofit/>
          </a:bodyPr>
          <a:lstStyle/>
          <a:p>
            <a:pPr algn="ctr"/>
            <a:r>
              <a:rPr lang="en-US" sz="4000" u="sng" dirty="0" smtClean="0">
                <a:ln>
                  <a:solidFill>
                    <a:sysClr val="windowText" lastClr="000000"/>
                  </a:solidFill>
                </a:ln>
                <a:solidFill>
                  <a:srgbClr val="FFFF00"/>
                </a:solidFill>
                <a:effectLst>
                  <a:outerShdw blurRad="38100" dist="38100" dir="2700000" algn="tl">
                    <a:srgbClr val="000000">
                      <a:alpha val="43137"/>
                    </a:srgbClr>
                  </a:outerShdw>
                </a:effectLst>
              </a:rPr>
              <a:t>To Serve</a:t>
            </a:r>
            <a:endParaRPr lang="en-US" sz="4000"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11" name="Content Placeholder 10"/>
          <p:cNvSpPr>
            <a:spLocks noGrp="1"/>
          </p:cNvSpPr>
          <p:nvPr>
            <p:ph sz="quarter" idx="4"/>
          </p:nvPr>
        </p:nvSpPr>
        <p:spPr>
          <a:xfrm>
            <a:off x="4645025" y="2174874"/>
            <a:ext cx="4346575" cy="4683125"/>
          </a:xfrm>
        </p:spPr>
        <p:txBody>
          <a:bodyPr>
            <a:normAutofit/>
          </a:bodyPr>
          <a:lstStyle/>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3600" b="1" i="1" dirty="0" err="1" smtClean="0">
                <a:ln>
                  <a:solidFill>
                    <a:sysClr val="windowText" lastClr="000000"/>
                  </a:solidFill>
                </a:ln>
                <a:solidFill>
                  <a:srgbClr val="FFFF00"/>
                </a:solidFill>
                <a:effectLst>
                  <a:outerShdw blurRad="38100" dist="38100" dir="2700000" algn="tl">
                    <a:srgbClr val="000000">
                      <a:alpha val="43137"/>
                    </a:srgbClr>
                  </a:outerShdw>
                </a:effectLst>
              </a:rPr>
              <a:t>Douleuō</a:t>
            </a:r>
            <a:endParaRPr lang="en-US" sz="3600" b="1" i="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None/>
            </a:pP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Humbly serving others’ needs</a:t>
            </a:r>
          </a:p>
          <a:p>
            <a:pPr>
              <a:buNone/>
            </a:pPr>
            <a:endParaRPr lang="en-US"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Sacrificially serving the brethren</a:t>
            </a: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274638"/>
            <a:ext cx="9144000" cy="1143000"/>
          </a:xfrm>
        </p:spPr>
        <p:txBody>
          <a:bodyPr>
            <a:noAutofit/>
          </a:bodyPr>
          <a:lstStyle/>
          <a:p>
            <a:r>
              <a:rPr lang="en-US" sz="5400" b="1" u="sng" dirty="0" smtClean="0">
                <a:ln>
                  <a:solidFill>
                    <a:sysClr val="windowText" lastClr="000000"/>
                  </a:solidFill>
                </a:ln>
                <a:solidFill>
                  <a:srgbClr val="FFFF00"/>
                </a:solidFill>
                <a:effectLst>
                  <a:outerShdw blurRad="38100" dist="38100" dir="2700000" algn="tl">
                    <a:srgbClr val="000000">
                      <a:alpha val="43137"/>
                    </a:srgbClr>
                  </a:outerShdw>
                </a:effectLst>
              </a:rPr>
              <a:t>Who Modeled Love/Service?</a:t>
            </a:r>
            <a:endParaRPr lang="en-US" sz="54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8" name="Content Placeholder 7"/>
          <p:cNvSpPr>
            <a:spLocks noGrp="1"/>
          </p:cNvSpPr>
          <p:nvPr>
            <p:ph idx="1"/>
          </p:nvPr>
        </p:nvSpPr>
        <p:spPr>
          <a:xfrm>
            <a:off x="228600" y="1676400"/>
            <a:ext cx="8915400" cy="5181600"/>
          </a:xfrm>
        </p:spPr>
        <p:txBody>
          <a:bodyPr/>
          <a:lstStyle/>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Putting others’ needs on par with or ahead of His own needs</a:t>
            </a:r>
          </a:p>
          <a:p>
            <a:pPr>
              <a:buNone/>
            </a:pPr>
            <a:endParaRPr lang="en-US" sz="24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Sacrificially giving to others</a:t>
            </a:r>
          </a:p>
          <a:p>
            <a:pPr>
              <a:buNone/>
            </a:pPr>
            <a:endParaRPr lang="en-US" sz="24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Humbly serving others</a:t>
            </a:r>
          </a:p>
          <a:p>
            <a:pPr>
              <a:buNone/>
            </a:pPr>
            <a:endParaRPr lang="en-US" sz="24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4000" b="1" dirty="0" smtClean="0">
                <a:ln>
                  <a:solidFill>
                    <a:sysClr val="windowText" lastClr="000000"/>
                  </a:solidFill>
                </a:ln>
                <a:solidFill>
                  <a:srgbClr val="FFFF00"/>
                </a:solidFill>
                <a:effectLst>
                  <a:outerShdw blurRad="38100" dist="38100" dir="2700000" algn="tl">
                    <a:srgbClr val="000000">
                      <a:alpha val="43137"/>
                    </a:srgbClr>
                  </a:outerShdw>
                </a:effectLst>
              </a:rPr>
              <a:t>Sacrificially serving others  </a:t>
            </a:r>
            <a:endParaRPr lang="en-US" sz="40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6000" b="1" u="sng" dirty="0" smtClean="0">
                <a:ln>
                  <a:solidFill>
                    <a:sysClr val="windowText" lastClr="000000"/>
                  </a:solidFill>
                </a:ln>
                <a:solidFill>
                  <a:srgbClr val="FFFF00"/>
                </a:solidFill>
                <a:effectLst>
                  <a:outerShdw blurRad="38100" dist="38100" dir="2700000" algn="tl">
                    <a:srgbClr val="000000">
                      <a:alpha val="43137"/>
                    </a:srgbClr>
                  </a:outerShdw>
                </a:effectLst>
              </a:rPr>
              <a:t>That’s Right, Jesus!</a:t>
            </a:r>
            <a:endParaRPr lang="en-US" sz="60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524000"/>
            <a:ext cx="9144000" cy="5715000"/>
          </a:xfrm>
        </p:spPr>
        <p:txBody>
          <a:bodyPr>
            <a:noAutofit/>
          </a:bodyPr>
          <a:lstStyle/>
          <a:p>
            <a:pPr algn="ctr">
              <a:buNone/>
            </a:pPr>
            <a:r>
              <a:rPr lang="en-US" sz="4000" b="1" i="1" dirty="0" smtClean="0"/>
              <a:t>“Do nothing from selfishness or empty conceit, but with humility of mind let each of you regard one another as more important than himself; do not merely look out for your own interests, but also for the interests of others.  Have this attitude in yourselves which was also in Christ Jesus…”</a:t>
            </a:r>
            <a:endParaRPr lang="en-US" sz="4000"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9889"/>
            <a:ext cx="8686800" cy="5632311"/>
          </a:xfrm>
          <a:prstGeom prst="rect">
            <a:avLst/>
          </a:prstGeom>
          <a:noFill/>
        </p:spPr>
        <p:txBody>
          <a:bodyPr wrap="square" rtlCol="0">
            <a:spAutoFit/>
          </a:bodyPr>
          <a:lstStyle/>
          <a:p>
            <a:pPr algn="ctr"/>
            <a:r>
              <a:rPr lang="en-US" sz="4000" b="1" i="1" dirty="0" smtClean="0"/>
              <a:t>…who, although He existed in the form of God, did not regard equality with God a thing to be grasped, but emptied Himself, taking the form of a bond-servant, and being made in the likeness of men.  And being found in appearance as a man, He humbled Himself by becoming obedient to the point of death, even death on a cross.  </a:t>
            </a:r>
            <a:endParaRPr lang="en-US"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066800"/>
            <a:ext cx="8534400" cy="5016758"/>
          </a:xfrm>
          <a:prstGeom prst="rect">
            <a:avLst/>
          </a:prstGeom>
          <a:noFill/>
        </p:spPr>
        <p:txBody>
          <a:bodyPr wrap="square" rtlCol="0">
            <a:spAutoFit/>
          </a:bodyPr>
          <a:lstStyle/>
          <a:p>
            <a:pPr algn="ctr"/>
            <a:r>
              <a:rPr lang="en-US" sz="4000" b="1" i="1" dirty="0" smtClean="0"/>
              <a:t>Therefore also God highly exalted Him, and bestowed on Him a name that is above every name, that at the name of Jesus every knee should bow…and every tongue confess that Jesus Christ is Lord, to the glory of God the Father.”</a:t>
            </a:r>
          </a:p>
          <a:p>
            <a:pPr algn="ctr"/>
            <a:r>
              <a:rPr lang="en-US" sz="4000" dirty="0" smtClean="0"/>
              <a:t>(Philippians 2:3-11)</a:t>
            </a:r>
          </a:p>
          <a:p>
            <a:endParaRPr lang="en-US" sz="4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TotalTime>
  <Words>901</Words>
  <Application>Microsoft Office PowerPoint</Application>
  <PresentationFormat>On-screen Show (4:3)</PresentationFormat>
  <Paragraphs>143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Spirit  Versus  Flesh</vt:lpstr>
      <vt:lpstr>Slide 2</vt:lpstr>
      <vt:lpstr>What Does Paul Mean?</vt:lpstr>
      <vt:lpstr>Two Paths of Error</vt:lpstr>
      <vt:lpstr>Freedom’s Purpose</vt:lpstr>
      <vt:lpstr>Who Modeled Love/Service?</vt:lpstr>
      <vt:lpstr>That’s Right, Jesus!</vt:lpstr>
      <vt:lpstr>Slide 8</vt:lpstr>
      <vt:lpstr>Slide 9</vt:lpstr>
      <vt:lpstr>But I’m Not Jesus…</vt:lpstr>
      <vt:lpstr>But I’m Not Jesus…</vt:lpstr>
      <vt:lpstr>But I’m Not Jesus…</vt:lpstr>
      <vt:lpstr>But I’m Not Jesus…</vt:lpstr>
      <vt:lpstr>Vessels of the Holy Spirit</vt:lpstr>
      <vt:lpstr>The Titanic Struggle</vt:lpstr>
      <vt:lpstr>The Titanic Struggle</vt:lpstr>
      <vt:lpstr>It’s One or the Other</vt:lpstr>
      <vt:lpstr>What Does Walk by the Spirit Mean?</vt:lpstr>
      <vt:lpstr>Slide 19</vt:lpstr>
      <vt:lpstr>Walking by the Spirit</vt:lpstr>
      <vt:lpstr>Vessels of the Holy Spirit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  Versus  Flesh</dc:title>
  <dc:creator>Travis M Phillips</dc:creator>
  <cp:lastModifiedBy>Travis M Phillips</cp:lastModifiedBy>
  <cp:revision>42</cp:revision>
  <dcterms:created xsi:type="dcterms:W3CDTF">2024-05-14T17:09:27Z</dcterms:created>
  <dcterms:modified xsi:type="dcterms:W3CDTF">2024-05-19T13:07:11Z</dcterms:modified>
</cp:coreProperties>
</file>