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8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66FE6-38FC-486E-B907-06C28806534A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79C52-3839-45C5-8CF6-3A251D152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66FE6-38FC-486E-B907-06C28806534A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79C52-3839-45C5-8CF6-3A251D152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66FE6-38FC-486E-B907-06C28806534A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79C52-3839-45C5-8CF6-3A251D152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66FE6-38FC-486E-B907-06C28806534A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79C52-3839-45C5-8CF6-3A251D152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66FE6-38FC-486E-B907-06C28806534A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79C52-3839-45C5-8CF6-3A251D152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66FE6-38FC-486E-B907-06C28806534A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79C52-3839-45C5-8CF6-3A251D152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66FE6-38FC-486E-B907-06C28806534A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79C52-3839-45C5-8CF6-3A251D152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66FE6-38FC-486E-B907-06C28806534A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79C52-3839-45C5-8CF6-3A251D152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66FE6-38FC-486E-B907-06C28806534A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79C52-3839-45C5-8CF6-3A251D152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66FE6-38FC-486E-B907-06C28806534A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79C52-3839-45C5-8CF6-3A251D152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66FE6-38FC-486E-B907-06C28806534A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79C52-3839-45C5-8CF6-3A251D152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66FE6-38FC-486E-B907-06C28806534A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79C52-3839-45C5-8CF6-3A251D152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8000"/>
          </a:xfrm>
        </p:spPr>
        <p:txBody>
          <a:bodyPr>
            <a:normAutofit/>
          </a:bodyPr>
          <a:lstStyle/>
          <a:p>
            <a:r>
              <a:rPr lang="en-US" sz="9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Religion </a:t>
            </a:r>
            <a:br>
              <a:rPr lang="en-US" sz="9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9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versus </a:t>
            </a:r>
            <a:br>
              <a:rPr lang="en-US" sz="9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9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9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Relationship</a:t>
            </a:r>
            <a:endParaRPr lang="en-US" sz="96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Modeled Relationship</a:t>
            </a:r>
            <a:endParaRPr lang="en-US" dirty="0"/>
          </a:p>
        </p:txBody>
      </p:sp>
      <p:sp>
        <p:nvSpPr>
          <p:cNvPr id="5" name="Isosceles Triangle 4"/>
          <p:cNvSpPr/>
          <p:nvPr/>
        </p:nvSpPr>
        <p:spPr>
          <a:xfrm>
            <a:off x="1219200" y="1447800"/>
            <a:ext cx="2279904" cy="15240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-Down Arrow 5"/>
          <p:cNvSpPr/>
          <p:nvPr/>
        </p:nvSpPr>
        <p:spPr>
          <a:xfrm>
            <a:off x="2008908" y="3200400"/>
            <a:ext cx="762000" cy="144780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371600" y="4953000"/>
            <a:ext cx="2133600" cy="1447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</a:t>
            </a:r>
            <a:endParaRPr lang="en-US" sz="3600" b="1" u="sng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80310" y="21336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endParaRPr lang="en-US" sz="3600" b="1" u="sng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0600" y="1458754"/>
            <a:ext cx="37338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Relationship</a:t>
            </a:r>
            <a:endParaRPr lang="en-US" sz="3600" b="1" u="sng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1200" b="1" u="sng" dirty="0" smtClean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Adopted Child</a:t>
            </a:r>
          </a:p>
          <a:p>
            <a:pPr algn="ctr"/>
            <a:endParaRPr lang="en-US" sz="1200" b="1" dirty="0" smtClean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Praise</a:t>
            </a:r>
          </a:p>
          <a:p>
            <a:pPr algn="ctr"/>
            <a:endParaRPr lang="en-US" sz="1200" b="1" dirty="0" smtClean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Prayer</a:t>
            </a:r>
          </a:p>
          <a:p>
            <a:pPr algn="ctr"/>
            <a:endParaRPr lang="en-US" sz="1200" b="1" dirty="0" smtClean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Humble Service</a:t>
            </a:r>
          </a:p>
          <a:p>
            <a:pPr algn="ctr"/>
            <a:endParaRPr lang="en-US" sz="1200" b="1" dirty="0" smtClean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Self-Sacrificing Love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Modeled Relationship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3810000" y="1219200"/>
            <a:ext cx="4876800" cy="46482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209800" y="2743200"/>
            <a:ext cx="3733800" cy="35052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57200" y="4267200"/>
            <a:ext cx="2819400" cy="2286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5311914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</a:t>
            </a:r>
            <a:endParaRPr lang="en-US" sz="4000" b="1" u="sng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0" y="3711714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Xtns</a:t>
            </a:r>
            <a:r>
              <a:rPr lang="en-US" sz="4000" b="1" u="sng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 Near</a:t>
            </a:r>
            <a:endParaRPr lang="en-US" sz="4000" b="1" u="sng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67200" y="2263914"/>
            <a:ext cx="441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Xtns</a:t>
            </a:r>
            <a:r>
              <a:rPr lang="en-US" sz="4000" b="1" u="sng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Far Away</a:t>
            </a:r>
            <a:endParaRPr lang="en-US" sz="4000" b="1" u="sng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Left-Up Arrow 10"/>
          <p:cNvSpPr/>
          <p:nvPr/>
        </p:nvSpPr>
        <p:spPr>
          <a:xfrm>
            <a:off x="2590800" y="3810000"/>
            <a:ext cx="4953000" cy="2667000"/>
          </a:xfrm>
          <a:prstGeom prst="leftUpArrow">
            <a:avLst>
              <a:gd name="adj1" fmla="val 11696"/>
              <a:gd name="adj2" fmla="val 25083"/>
              <a:gd name="adj3" fmla="val 25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-Right Arrow 11"/>
          <p:cNvSpPr/>
          <p:nvPr/>
        </p:nvSpPr>
        <p:spPr>
          <a:xfrm rot="9043737">
            <a:off x="1489806" y="4582086"/>
            <a:ext cx="1676400" cy="609600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9600" y="1683603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Body</a:t>
            </a:r>
            <a:endParaRPr lang="en-US" sz="4800" b="1" u="sng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Modeled Relationship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971800" y="1676400"/>
            <a:ext cx="5791200" cy="47244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657600" y="3733800"/>
            <a:ext cx="3200400" cy="2438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" y="1752600"/>
            <a:ext cx="2590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World, but NOT of the World…</a:t>
            </a:r>
            <a:endParaRPr lang="en-US" sz="54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43400" y="2735759"/>
            <a:ext cx="3352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World</a:t>
            </a:r>
            <a:endParaRPr lang="en-US" sz="4400" b="1" u="sng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6800" y="44958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</a:t>
            </a:r>
            <a:endParaRPr lang="en-US" sz="4800" b="1" u="sng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Modeled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World…</a:t>
            </a:r>
          </a:p>
          <a:p>
            <a:pPr algn="ctr">
              <a:buNone/>
            </a:pPr>
            <a:endParaRPr lang="en-US" sz="10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LIGHT in darkness</a:t>
            </a:r>
          </a:p>
          <a:p>
            <a:pPr>
              <a:buNone/>
            </a:pPr>
            <a:endParaRPr lang="en-US" sz="16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SALT 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amidst 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rottenness</a:t>
            </a:r>
          </a:p>
          <a:p>
            <a:pPr>
              <a:buNone/>
            </a:pPr>
            <a:endParaRPr lang="en-US" sz="16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AMBASSADORS 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 foreign land</a:t>
            </a:r>
          </a:p>
          <a:p>
            <a:pPr>
              <a:buNone/>
            </a:pPr>
            <a:endParaRPr lang="en-US" sz="16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FISHERS of men in a hungry sea</a:t>
            </a:r>
          </a:p>
          <a:p>
            <a:pPr>
              <a:buNone/>
            </a:pPr>
            <a:endParaRPr lang="en-US" sz="16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SHEEP among wolves</a:t>
            </a:r>
            <a:endParaRPr lang="en-US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Modeled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ordered By Jesus to go forth:</a:t>
            </a:r>
          </a:p>
          <a:p>
            <a:pPr>
              <a:buNone/>
            </a:pPr>
            <a:endParaRPr lang="en-US" sz="1600" dirty="0" smtClean="0"/>
          </a:p>
          <a:p>
            <a:pPr algn="ctr">
              <a:buNone/>
            </a:pPr>
            <a:r>
              <a:rPr lang="en-US" b="1" i="1" dirty="0" smtClean="0"/>
              <a:t>“Go therefore and make disciples of all the nations, baptizing them in the name of the Father and the Son and the Holy Spirit, teaching them to observe all that I have commanded you; and lo, I am with you even to the end of the age.”  </a:t>
            </a:r>
          </a:p>
          <a:p>
            <a:pPr algn="ctr">
              <a:buNone/>
            </a:pPr>
            <a:r>
              <a:rPr lang="en-US" dirty="0" smtClean="0"/>
              <a:t>(Matthew 28:19-20)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Modeled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algn="ctr">
              <a:buNone/>
            </a:pPr>
            <a:r>
              <a:rPr lang="en-US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have relational responsibilities to :</a:t>
            </a:r>
          </a:p>
          <a:p>
            <a:pPr>
              <a:buNone/>
            </a:pPr>
            <a:endParaRPr lang="en-US" sz="12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our Heavenly Father</a:t>
            </a:r>
          </a:p>
          <a:p>
            <a:pPr algn="ctr">
              <a:buNone/>
            </a:pPr>
            <a:endParaRPr lang="en-US" sz="12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another as brothers/sisters in Christ</a:t>
            </a:r>
          </a:p>
          <a:p>
            <a:pPr algn="ctr">
              <a:buNone/>
            </a:pPr>
            <a:endParaRPr lang="en-US" sz="12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Local Christians as brothers/sisters in Christ</a:t>
            </a:r>
          </a:p>
          <a:p>
            <a:pPr algn="ctr">
              <a:buNone/>
            </a:pPr>
            <a:endParaRPr lang="en-US" sz="12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Christians world-wide as brothers/sisters in Christ</a:t>
            </a:r>
          </a:p>
          <a:p>
            <a:pPr algn="ctr">
              <a:buNone/>
            </a:pPr>
            <a:endParaRPr lang="en-US" sz="12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world around us  to tell them about Jesus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 is Due Today!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257800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Prayerfully discern where God wants us to focus to make His presence felt and to achieve His vision for our church: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Prioritize the top (3) ministries of our church </a:t>
            </a:r>
          </a:p>
          <a:p>
            <a:pPr>
              <a:buNone/>
            </a:pPr>
            <a:endParaRPr lang="en-US" sz="16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What are the top (3) things we must do as a church to achieve our vision?</a:t>
            </a:r>
          </a:p>
          <a:p>
            <a:pPr>
              <a:buNone/>
            </a:pPr>
            <a:endParaRPr lang="en-US" sz="16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What are the top (3) needs of our surrounding communities and region; and beyond?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Religion is Ubiquitous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Like sin, RELIGION is everywhere</a:t>
            </a:r>
          </a:p>
          <a:p>
            <a:pPr>
              <a:buNone/>
            </a:pPr>
            <a:endParaRPr lang="en-US" sz="16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has been so 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throughout 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history, as archeology clearly shows </a:t>
            </a:r>
          </a:p>
          <a:p>
            <a:pPr>
              <a:buNone/>
            </a:pPr>
            <a:endParaRPr lang="en-US" sz="16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man’s effort to explain and make meaning of the unexplained and important</a:t>
            </a:r>
          </a:p>
          <a:p>
            <a:pPr>
              <a:buNone/>
            </a:pPr>
            <a:endParaRPr lang="en-US" sz="16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Atheism is rare and recent in human history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Religion is Ubiquitous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257800"/>
          </a:xfrm>
        </p:spPr>
        <p:txBody>
          <a:bodyPr/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Religion empowers those who control it</a:t>
            </a:r>
          </a:p>
          <a:p>
            <a:pPr>
              <a:buNone/>
            </a:pPr>
            <a:endParaRPr lang="en-US" sz="16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This control can range from  subtle or overt</a:t>
            </a:r>
          </a:p>
          <a:p>
            <a:pPr>
              <a:buNone/>
            </a:pPr>
            <a:endParaRPr lang="en-US" sz="16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Religious adherents and the culture/society about them are who and what is controlled</a:t>
            </a:r>
          </a:p>
          <a:p>
            <a:pPr>
              <a:buNone/>
            </a:pPr>
            <a:endParaRPr lang="en-US" sz="16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This control often  saturates every aspect of life where the religion holds sway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Religion is Ubiquitous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Religions continue to exist and be newly formed today</a:t>
            </a:r>
          </a:p>
          <a:p>
            <a:pPr>
              <a:buNone/>
            </a:pPr>
            <a:endParaRPr lang="en-US" sz="16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Religion can and often does hold its adherents captive to its ethos and practices</a:t>
            </a:r>
          </a:p>
          <a:p>
            <a:pPr>
              <a:buNone/>
            </a:pPr>
            <a:endParaRPr lang="en-US" sz="16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Religion often has a powerful and controlling effect on its believers</a:t>
            </a:r>
          </a:p>
          <a:p>
            <a:pPr>
              <a:buNone/>
            </a:pPr>
            <a:endParaRPr lang="en-US" sz="16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Religion is thus seen as a drug, crutch or retrograde force against progress by many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Religion is Ubiquitous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is religion so POWERFUL and seemingly EVERPRESENT across the globe?</a:t>
            </a:r>
          </a:p>
          <a:p>
            <a:pPr>
              <a:buNone/>
            </a:pPr>
            <a:endParaRPr lang="en-US" sz="16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 human 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beings are made for an intimate , spiritual fellowship with God</a:t>
            </a:r>
          </a:p>
          <a:p>
            <a:pPr>
              <a:buNone/>
            </a:pPr>
            <a:endParaRPr lang="en-US" sz="16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 of SIN humans have a big empty place where God should be</a:t>
            </a:r>
          </a:p>
          <a:p>
            <a:pPr>
              <a:buNone/>
            </a:pPr>
            <a:endParaRPr lang="en-US" sz="16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 p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eople 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seek to fill that emptiness with religion and/or other things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Religion is NOT Transformative!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Religion does not make us like God</a:t>
            </a:r>
          </a:p>
          <a:p>
            <a:pPr>
              <a:buNone/>
            </a:pPr>
            <a:endParaRPr lang="en-US" sz="16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Religion does not fill the universal void that exists in every person</a:t>
            </a:r>
          </a:p>
          <a:p>
            <a:pPr>
              <a:buNone/>
            </a:pPr>
            <a:endParaRPr lang="en-US" sz="16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Religion inherently divides and pits groups of people against each other</a:t>
            </a:r>
          </a:p>
          <a:p>
            <a:pPr>
              <a:buNone/>
            </a:pPr>
            <a:endParaRPr lang="en-US" sz="16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Religion often appeals to human pride that exists within each person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Religion is NOT Transformative!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Thus, Jesus condemned the most religious people of His day because of their:</a:t>
            </a:r>
          </a:p>
          <a:p>
            <a:pPr>
              <a:buNone/>
            </a:pPr>
            <a:endParaRPr lang="en-US" sz="16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Self-Exultation</a:t>
            </a:r>
          </a:p>
          <a:p>
            <a:pPr algn="ctr"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Hypocrisy</a:t>
            </a:r>
          </a:p>
          <a:p>
            <a:pPr algn="ctr"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Outward Religiosity</a:t>
            </a:r>
          </a:p>
          <a:p>
            <a:pPr algn="ctr"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Inward Spiritual Bankruptcy</a:t>
            </a:r>
          </a:p>
          <a:p>
            <a:pPr algn="ctr"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Demand for Recognition &amp; Respect</a:t>
            </a:r>
          </a:p>
          <a:p>
            <a:pPr algn="ctr"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Lack of Humility</a:t>
            </a:r>
          </a:p>
          <a:p>
            <a:pPr algn="ctr"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Spiritual Blindness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Religion is NOT Transformative!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a good overview of Jesus’ view of mere religion without transformation read:</a:t>
            </a:r>
          </a:p>
          <a:p>
            <a:pPr algn="ctr">
              <a:buNone/>
            </a:pPr>
            <a:endParaRPr lang="en-US" sz="16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16:5-12</a:t>
            </a:r>
          </a:p>
          <a:p>
            <a:pPr algn="ctr">
              <a:buNone/>
            </a:pP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23:1-36</a:t>
            </a:r>
          </a:p>
          <a:p>
            <a:pPr algn="ctr">
              <a:buNone/>
            </a:pP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11:37-54</a:t>
            </a:r>
          </a:p>
          <a:p>
            <a:pPr algn="ctr">
              <a:buNone/>
            </a:pP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18:9-17</a:t>
            </a:r>
          </a:p>
          <a:p>
            <a:pPr algn="ctr">
              <a:buNone/>
            </a:pP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11:47-54 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Modeled Relationship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 relationship with God</a:t>
            </a:r>
          </a:p>
          <a:p>
            <a:endParaRPr lang="en-US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 relationship with 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believers</a:t>
            </a:r>
            <a:endParaRPr lang="en-US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 relationship with those outside the kingdom of God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588</Words>
  <Application>Microsoft Office PowerPoint</Application>
  <PresentationFormat>On-screen Show (4:3)</PresentationFormat>
  <Paragraphs>127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Religion  versus   Relationship</vt:lpstr>
      <vt:lpstr>Religion is Ubiquitous</vt:lpstr>
      <vt:lpstr>Religion is Ubiquitous</vt:lpstr>
      <vt:lpstr>Religion is Ubiquitous</vt:lpstr>
      <vt:lpstr>Religion is Ubiquitous</vt:lpstr>
      <vt:lpstr>Religion is NOT Transformative!</vt:lpstr>
      <vt:lpstr>Religion is NOT Transformative!</vt:lpstr>
      <vt:lpstr>Religion is NOT Transformative!</vt:lpstr>
      <vt:lpstr>Jesus Modeled Relationship</vt:lpstr>
      <vt:lpstr>Jesus Modeled Relationship</vt:lpstr>
      <vt:lpstr>Jesus Modeled Relationship</vt:lpstr>
      <vt:lpstr>Jesus Modeled Relationship</vt:lpstr>
      <vt:lpstr>Jesus Modeled Relationship</vt:lpstr>
      <vt:lpstr>Jesus Modeled Relationship</vt:lpstr>
      <vt:lpstr>Jesus Modeled Relationship</vt:lpstr>
      <vt:lpstr>Homework is Due Today!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Religion  versus   Relationship</dc:title>
  <dc:creator>Travis M Phillips</dc:creator>
  <cp:lastModifiedBy>Travis M Phillips</cp:lastModifiedBy>
  <cp:revision>33</cp:revision>
  <dcterms:created xsi:type="dcterms:W3CDTF">2024-04-04T19:26:09Z</dcterms:created>
  <dcterms:modified xsi:type="dcterms:W3CDTF">2024-04-07T11:46:35Z</dcterms:modified>
</cp:coreProperties>
</file>