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70" r:id="rId4"/>
    <p:sldId id="271" r:id="rId5"/>
    <p:sldId id="268" r:id="rId6"/>
    <p:sldId id="269" r:id="rId7"/>
    <p:sldId id="265" r:id="rId8"/>
    <p:sldId id="266" r:id="rId9"/>
    <p:sldId id="267" r:id="rId10"/>
    <p:sldId id="259" r:id="rId11"/>
    <p:sldId id="260" r:id="rId12"/>
    <p:sldId id="261" r:id="rId13"/>
    <p:sldId id="262" r:id="rId14"/>
    <p:sldId id="272" r:id="rId15"/>
    <p:sldId id="273" r:id="rId16"/>
    <p:sldId id="274" r:id="rId17"/>
    <p:sldId id="276" r:id="rId18"/>
    <p:sldId id="277" r:id="rId19"/>
    <p:sldId id="275" r:id="rId20"/>
    <p:sldId id="278" r:id="rId21"/>
    <p:sldId id="279" r:id="rId22"/>
    <p:sldId id="257" r:id="rId23"/>
    <p:sldId id="280" r:id="rId24"/>
    <p:sldId id="258" r:id="rId25"/>
    <p:sldId id="263"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8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B30796-3540-4AB9-89D5-15DD6D0E08BF}"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30796-3540-4AB9-89D5-15DD6D0E08BF}"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30796-3540-4AB9-89D5-15DD6D0E08BF}"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30796-3540-4AB9-89D5-15DD6D0E08BF}"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B30796-3540-4AB9-89D5-15DD6D0E08BF}"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B30796-3540-4AB9-89D5-15DD6D0E08BF}"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B30796-3540-4AB9-89D5-15DD6D0E08BF}" type="datetimeFigureOut">
              <a:rPr lang="en-US" smtClean="0"/>
              <a:pPr/>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B30796-3540-4AB9-89D5-15DD6D0E08BF}" type="datetimeFigureOut">
              <a:rPr lang="en-US" smtClean="0"/>
              <a:pPr/>
              <a:t>4/28/2024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30796-3540-4AB9-89D5-15DD6D0E08BF}" type="datetimeFigureOut">
              <a:rPr lang="en-US" smtClean="0"/>
              <a:pPr/>
              <a:t>4/28/2024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30796-3540-4AB9-89D5-15DD6D0E08BF}"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30796-3540-4AB9-89D5-15DD6D0E08BF}"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56C63-D355-4F4E-8D24-55F764501E5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30796-3540-4AB9-89D5-15DD6D0E08BF}" type="datetimeFigureOut">
              <a:rPr lang="en-US" smtClean="0"/>
              <a:pPr/>
              <a:t>4/28/2024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56C63-D355-4F4E-8D24-55F764501E5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3965575"/>
          </a:xfrm>
        </p:spPr>
        <p:txBody>
          <a:bodyPr>
            <a:normAutofit fontScale="90000"/>
          </a:bodyPr>
          <a:lstStyle/>
          <a:p>
            <a:r>
              <a:rPr lang="en-US" sz="9600" b="1" u="sng" dirty="0" smtClean="0">
                <a:ln>
                  <a:solidFill>
                    <a:sysClr val="windowText" lastClr="000000"/>
                  </a:solidFill>
                </a:ln>
                <a:solidFill>
                  <a:srgbClr val="FFFF00"/>
                </a:solidFill>
                <a:effectLst>
                  <a:outerShdw blurRad="38100" dist="38100" dir="2700000" algn="tl">
                    <a:srgbClr val="000000">
                      <a:alpha val="43137"/>
                    </a:srgbClr>
                  </a:outerShdw>
                </a:effectLst>
              </a:rPr>
              <a:t>GOD’S WAY </a:t>
            </a:r>
            <a:br>
              <a:rPr lang="en-US" sz="9600" b="1" u="sng" dirty="0" smtClean="0">
                <a:ln>
                  <a:solidFill>
                    <a:sysClr val="windowText" lastClr="000000"/>
                  </a:solidFill>
                </a:ln>
                <a:solidFill>
                  <a:srgbClr val="FFFF00"/>
                </a:solidFill>
                <a:effectLst>
                  <a:outerShdw blurRad="38100" dist="38100" dir="2700000" algn="tl">
                    <a:srgbClr val="000000">
                      <a:alpha val="43137"/>
                    </a:srgbClr>
                  </a:outerShdw>
                </a:effectLst>
              </a:rPr>
            </a:br>
            <a:r>
              <a:rPr lang="en-US" sz="12300" b="1" dirty="0" smtClean="0">
                <a:ln>
                  <a:solidFill>
                    <a:sysClr val="windowText" lastClr="000000"/>
                  </a:solidFill>
                </a:ln>
                <a:solidFill>
                  <a:srgbClr val="FFFF00"/>
                </a:solidFill>
                <a:effectLst>
                  <a:outerShdw blurRad="38100" dist="38100" dir="2700000" algn="tl">
                    <a:srgbClr val="000000">
                      <a:alpha val="43137"/>
                    </a:srgbClr>
                  </a:outerShdw>
                </a:effectLst>
              </a:rPr>
              <a:t>= </a:t>
            </a:r>
            <a:br>
              <a:rPr lang="en-US" sz="12300" b="1" dirty="0" smtClean="0">
                <a:ln>
                  <a:solidFill>
                    <a:sysClr val="windowText" lastClr="000000"/>
                  </a:solidFill>
                </a:ln>
                <a:solidFill>
                  <a:srgbClr val="FFFF00"/>
                </a:solidFill>
                <a:effectLst>
                  <a:outerShdw blurRad="38100" dist="38100" dir="2700000" algn="tl">
                    <a:srgbClr val="000000">
                      <a:alpha val="43137"/>
                    </a:srgbClr>
                  </a:outerShdw>
                </a:effectLst>
              </a:rPr>
            </a:br>
            <a:r>
              <a:rPr lang="en-US" sz="11100" b="1" u="sng" dirty="0" smtClean="0">
                <a:ln>
                  <a:solidFill>
                    <a:sysClr val="windowText" lastClr="000000"/>
                  </a:solidFill>
                </a:ln>
                <a:solidFill>
                  <a:srgbClr val="FFFF00"/>
                </a:solidFill>
                <a:effectLst>
                  <a:outerShdw blurRad="38100" dist="38100" dir="2700000" algn="tl">
                    <a:srgbClr val="000000">
                      <a:alpha val="43137"/>
                    </a:srgbClr>
                  </a:outerShdw>
                </a:effectLst>
              </a:rPr>
              <a:t>LIFE</a:t>
            </a:r>
            <a:endParaRPr lang="en-US" sz="111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5486400"/>
            <a:ext cx="152400" cy="152400"/>
          </a:xfrm>
        </p:spPr>
        <p:txBody>
          <a:bodyPr>
            <a:normAutofit fontScale="25000" lnSpcReduction="20000"/>
          </a:bodyPr>
          <a:lstStyle/>
          <a:p>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Bible Says…</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lstStyle/>
          <a:p>
            <a:pPr algn="ctr">
              <a:buNone/>
            </a:pP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The Bible describes God’s plan for human living as a “path” or a “way”</a:t>
            </a:r>
          </a:p>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In OT Hebrew:  </a:t>
            </a:r>
          </a:p>
          <a:p>
            <a:pPr>
              <a:buNone/>
            </a:pPr>
            <a:endParaRPr lang="en-US" sz="1000" dirty="0" smtClean="0"/>
          </a:p>
          <a:p>
            <a:pPr>
              <a:buNone/>
            </a:pPr>
            <a:r>
              <a:rPr lang="en-US" sz="4000" b="1" i="1" dirty="0" smtClean="0">
                <a:ln>
                  <a:solidFill>
                    <a:sysClr val="windowText" lastClr="000000"/>
                  </a:solidFill>
                </a:ln>
                <a:solidFill>
                  <a:srgbClr val="FF0000"/>
                </a:solidFill>
                <a:effectLst>
                  <a:outerShdw blurRad="38100" dist="38100" dir="2700000" algn="tl">
                    <a:srgbClr val="000000">
                      <a:alpha val="43137"/>
                    </a:srgbClr>
                  </a:outerShdw>
                </a:effectLst>
              </a:rPr>
              <a:t>’</a:t>
            </a:r>
            <a:r>
              <a:rPr lang="en-US" sz="4000" b="1" i="1" dirty="0" err="1" smtClean="0">
                <a:ln>
                  <a:solidFill>
                    <a:sysClr val="windowText" lastClr="000000"/>
                  </a:solidFill>
                </a:ln>
                <a:solidFill>
                  <a:srgbClr val="FF0000"/>
                </a:solidFill>
                <a:effectLst>
                  <a:outerShdw blurRad="38100" dist="38100" dir="2700000" algn="tl">
                    <a:srgbClr val="000000">
                      <a:alpha val="43137"/>
                    </a:srgbClr>
                  </a:outerShdw>
                </a:effectLst>
              </a:rPr>
              <a:t>ôrach</a:t>
            </a:r>
            <a:r>
              <a:rPr lang="en-US" dirty="0" smtClean="0"/>
              <a:t>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 marked out, well-trodden course, road, caravan way, or highway</a:t>
            </a:r>
          </a:p>
          <a:p>
            <a:pPr>
              <a:buNone/>
            </a:pPr>
            <a:endParaRPr lang="en-US" sz="1000" dirty="0" smtClean="0"/>
          </a:p>
          <a:p>
            <a:pPr>
              <a:buNone/>
            </a:pPr>
            <a:r>
              <a:rPr lang="en-US" sz="4000" b="1" i="1" dirty="0" err="1" smtClean="0">
                <a:ln>
                  <a:solidFill>
                    <a:sysClr val="windowText" lastClr="000000"/>
                  </a:solidFill>
                </a:ln>
                <a:solidFill>
                  <a:srgbClr val="FF0000"/>
                </a:solidFill>
                <a:effectLst>
                  <a:outerShdw blurRad="38100" dist="38100" dir="2700000" algn="tl">
                    <a:srgbClr val="000000">
                      <a:alpha val="43137"/>
                    </a:srgbClr>
                  </a:outerShdw>
                </a:effectLst>
              </a:rPr>
              <a:t>nthîbâh</a:t>
            </a:r>
            <a:r>
              <a:rPr lang="en-US" dirty="0" smtClean="0"/>
              <a:t>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 beaten path, a hiking trail, a by-way</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Bible Says…</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lstStyle/>
          <a:p>
            <a:pPr algn="ctr">
              <a:buNone/>
            </a:pP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The Bible describes God’s plan for human living as a “path” or a “way”</a:t>
            </a:r>
          </a:p>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In NT Greek:  </a:t>
            </a:r>
          </a:p>
          <a:p>
            <a:pPr>
              <a:buNone/>
            </a:pPr>
            <a:endParaRPr lang="en-US" sz="1000" dirty="0" smtClean="0"/>
          </a:p>
          <a:p>
            <a:pPr>
              <a:buNone/>
            </a:pPr>
            <a:r>
              <a:rPr lang="en-US" sz="4000" b="1" i="1" dirty="0" err="1" smtClean="0">
                <a:ln>
                  <a:solidFill>
                    <a:sysClr val="windowText" lastClr="000000"/>
                  </a:solidFill>
                </a:ln>
                <a:solidFill>
                  <a:srgbClr val="FF0000"/>
                </a:solidFill>
                <a:effectLst>
                  <a:outerShdw blurRad="38100" dist="38100" dir="2700000" algn="tl">
                    <a:srgbClr val="000000">
                      <a:alpha val="43137"/>
                    </a:srgbClr>
                  </a:outerShdw>
                </a:effectLst>
              </a:rPr>
              <a:t>hŏdŏs</a:t>
            </a:r>
            <a:r>
              <a:rPr lang="en-US" dirty="0" smtClean="0"/>
              <a:t>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 natural path, road or way</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Metaphorically, it </a:t>
            </a: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denotes Jesus and the course of life, belief and conduct of </a:t>
            </a: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His followers</a:t>
            </a:r>
            <a:endParaRPr lang="en-US" sz="36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is the Way</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371600"/>
            <a:ext cx="8686800" cy="5257800"/>
          </a:xfrm>
        </p:spPr>
        <p:txBody>
          <a:bodyPr>
            <a:normAutofit lnSpcReduction="10000"/>
          </a:bodyPr>
          <a:lstStyle/>
          <a:p>
            <a:pPr algn="ctr">
              <a:buNone/>
            </a:pPr>
            <a:r>
              <a:rPr lang="en-US" sz="4000" b="1" i="1" dirty="0" smtClean="0">
                <a:effectLst>
                  <a:outerShdw blurRad="38100" dist="38100" dir="2700000" algn="tl">
                    <a:srgbClr val="000000">
                      <a:alpha val="43137"/>
                    </a:srgbClr>
                  </a:outerShdw>
                </a:effectLst>
              </a:rPr>
              <a:t>“… I go and prepare a place for you… And </a:t>
            </a:r>
            <a:r>
              <a:rPr lang="en-US" sz="4000" b="1" i="1" u="sng" dirty="0" smtClean="0">
                <a:effectLst>
                  <a:outerShdw blurRad="38100" dist="38100" dir="2700000" algn="tl">
                    <a:srgbClr val="000000">
                      <a:alpha val="43137"/>
                    </a:srgbClr>
                  </a:outerShdw>
                </a:effectLst>
              </a:rPr>
              <a:t>you know the way</a:t>
            </a:r>
            <a:r>
              <a:rPr lang="en-US" sz="4000" b="1" i="1" dirty="0" smtClean="0">
                <a:effectLst>
                  <a:outerShdw blurRad="38100" dist="38100" dir="2700000" algn="tl">
                    <a:srgbClr val="000000">
                      <a:alpha val="43137"/>
                    </a:srgbClr>
                  </a:outerShdw>
                </a:effectLst>
              </a:rPr>
              <a:t> where I am going… Thomas said to Him, ‘Lord, we do not know where you are going, </a:t>
            </a:r>
            <a:r>
              <a:rPr lang="en-US" sz="4000" b="1" i="1" u="sng" dirty="0" smtClean="0">
                <a:effectLst>
                  <a:outerShdw blurRad="38100" dist="38100" dir="2700000" algn="tl">
                    <a:srgbClr val="000000">
                      <a:alpha val="43137"/>
                    </a:srgbClr>
                  </a:outerShdw>
                </a:effectLst>
              </a:rPr>
              <a:t>how do we know the way?</a:t>
            </a:r>
            <a:r>
              <a:rPr lang="en-US" sz="4000" b="1" i="1" dirty="0" smtClean="0">
                <a:effectLst>
                  <a:outerShdw blurRad="38100" dist="38100" dir="2700000" algn="tl">
                    <a:srgbClr val="000000">
                      <a:alpha val="43137"/>
                    </a:srgbClr>
                  </a:outerShdw>
                </a:effectLst>
              </a:rPr>
              <a:t>’  Jesus said to him, ‘</a:t>
            </a:r>
            <a:r>
              <a:rPr lang="en-US" sz="4000" b="1" i="1" u="sng" dirty="0" smtClean="0">
                <a:effectLst>
                  <a:outerShdw blurRad="38100" dist="38100" dir="2700000" algn="tl">
                    <a:srgbClr val="000000">
                      <a:alpha val="43137"/>
                    </a:srgbClr>
                  </a:outerShdw>
                </a:effectLst>
              </a:rPr>
              <a:t>I am the way</a:t>
            </a:r>
            <a:r>
              <a:rPr lang="en-US" sz="4000" b="1" i="1" dirty="0" smtClean="0">
                <a:effectLst>
                  <a:outerShdw blurRad="38100" dist="38100" dir="2700000" algn="tl">
                    <a:srgbClr val="000000">
                      <a:alpha val="43137"/>
                    </a:srgbClr>
                  </a:outerShdw>
                </a:effectLst>
              </a:rPr>
              <a:t>  and the truth and the life; no one comes to the Father, but through Me.’”</a:t>
            </a:r>
            <a:r>
              <a:rPr lang="en-US" sz="4000" dirty="0" smtClean="0">
                <a:effectLst>
                  <a:outerShdw blurRad="38100" dist="38100" dir="2700000" algn="tl">
                    <a:srgbClr val="000000">
                      <a:alpha val="43137"/>
                    </a:srgbClr>
                  </a:outerShdw>
                </a:effectLst>
              </a:rPr>
              <a:t>  </a:t>
            </a:r>
          </a:p>
          <a:p>
            <a:pPr algn="ctr">
              <a:buNone/>
            </a:pPr>
            <a:r>
              <a:rPr lang="en-US" dirty="0" smtClean="0"/>
              <a:t>(John 14:3-6)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Following Jesus is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Way”</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371600"/>
            <a:ext cx="8610600" cy="5257800"/>
          </a:xfrm>
        </p:spPr>
        <p:txBody>
          <a:bodyPr>
            <a:normAutofit lnSpcReduction="10000"/>
          </a:bodyPr>
          <a:lstStyle/>
          <a:p>
            <a:pPr algn="ctr">
              <a:buNone/>
            </a:pPr>
            <a:r>
              <a:rPr lang="en-US" sz="4000" b="1" i="1" dirty="0" smtClean="0">
                <a:effectLst>
                  <a:outerShdw blurRad="38100" dist="38100" dir="2700000" algn="tl">
                    <a:srgbClr val="000000">
                      <a:alpha val="43137"/>
                    </a:srgbClr>
                  </a:outerShdw>
                </a:effectLst>
              </a:rPr>
              <a:t>“Now Saul, still breathing threats and murder against the disciples of the Lord, went to the high priest, and asked for letters from him to the synagogue in Damascus, so that if he found any belonging to </a:t>
            </a:r>
            <a:r>
              <a:rPr lang="en-US" sz="4000" b="1" i="1" u="sng" dirty="0" smtClean="0">
                <a:effectLst>
                  <a:outerShdw blurRad="38100" dist="38100" dir="2700000" algn="tl">
                    <a:srgbClr val="000000">
                      <a:alpha val="43137"/>
                    </a:srgbClr>
                  </a:outerShdw>
                </a:effectLst>
              </a:rPr>
              <a:t>the Way</a:t>
            </a:r>
            <a:r>
              <a:rPr lang="en-US" sz="4000" b="1" i="1" dirty="0" smtClean="0">
                <a:effectLst>
                  <a:outerShdw blurRad="38100" dist="38100" dir="2700000" algn="tl">
                    <a:srgbClr val="000000">
                      <a:alpha val="43137"/>
                    </a:srgbClr>
                  </a:outerShdw>
                </a:effectLst>
              </a:rPr>
              <a:t>, both men and women, he might bring them bound to Jerusalem.”  </a:t>
            </a:r>
          </a:p>
          <a:p>
            <a:pPr algn="ctr">
              <a:buNone/>
            </a:pPr>
            <a:r>
              <a:rPr lang="en-US" dirty="0" smtClean="0"/>
              <a:t>(Acts 9:1-2)</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Jesus is THE Pathway of Life</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2578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is the only pathway to life in God</a:t>
            </a:r>
          </a:p>
          <a:p>
            <a:pPr>
              <a:buNone/>
            </a:pPr>
            <a:endParaRPr lang="en-US" sz="1000" dirty="0" smtClean="0"/>
          </a:p>
          <a:p>
            <a:pPr algn="ctr">
              <a:buNone/>
            </a:pPr>
            <a:r>
              <a:rPr lang="en-US" sz="3600" b="1" i="1" dirty="0" smtClean="0">
                <a:effectLst>
                  <a:outerShdw blurRad="38100" dist="38100" dir="2700000" algn="tl">
                    <a:srgbClr val="000000">
                      <a:alpha val="43137"/>
                    </a:srgbClr>
                  </a:outerShdw>
                </a:effectLst>
              </a:rPr>
              <a:t>“Jesus said… I am the way and the truth and the life; no one comes to the Father but through Me.”</a:t>
            </a:r>
            <a:r>
              <a:rPr lang="en-US" b="1" i="1" dirty="0" smtClean="0">
                <a:effectLst>
                  <a:outerShdw blurRad="38100" dist="38100" dir="2700000" algn="tl">
                    <a:srgbClr val="000000">
                      <a:alpha val="43137"/>
                    </a:srgbClr>
                  </a:outerShdw>
                </a:effectLst>
              </a:rPr>
              <a:t> </a:t>
            </a:r>
            <a:r>
              <a:rPr lang="en-US" dirty="0" smtClean="0"/>
              <a:t> (John 14:6)</a:t>
            </a:r>
          </a:p>
          <a:p>
            <a:pPr>
              <a:buNone/>
            </a:pPr>
            <a:endParaRPr lang="en-US" sz="1000" dirty="0" smtClean="0"/>
          </a:p>
          <a:p>
            <a:pPr>
              <a:buNone/>
            </a:pPr>
            <a:r>
              <a:rPr lang="en-US" sz="3600" b="1" i="1" dirty="0" smtClean="0">
                <a:effectLst>
                  <a:outerShdw blurRad="38100" dist="38100" dir="2700000" algn="tl">
                    <a:srgbClr val="000000">
                      <a:alpha val="43137"/>
                    </a:srgbClr>
                  </a:outerShdw>
                </a:effectLst>
              </a:rPr>
              <a:t>“All who came before Me are thieves and robbers, but the sheep did not hear them… I came that they might have life and have it abundantly.”</a:t>
            </a:r>
            <a:r>
              <a:rPr lang="en-US" sz="3600" dirty="0" smtClean="0">
                <a:effectLst>
                  <a:outerShdw blurRad="38100" dist="38100" dir="2700000" algn="tl">
                    <a:srgbClr val="000000">
                      <a:alpha val="43137"/>
                    </a:srgbClr>
                  </a:outerShdw>
                </a:effectLst>
              </a:rPr>
              <a:t> </a:t>
            </a:r>
            <a:r>
              <a:rPr lang="en-US" dirty="0" smtClean="0"/>
              <a:t> (John 10:8, 10b)</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Jesus Paid for Our Faith Journey </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made our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path/walk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possible </a:t>
            </a:r>
          </a:p>
          <a:p>
            <a:pPr>
              <a:buNone/>
            </a:pPr>
            <a:endParaRPr lang="en-US" sz="1000" dirty="0" smtClean="0"/>
          </a:p>
          <a:p>
            <a:pPr algn="ctr">
              <a:buNone/>
            </a:pPr>
            <a:r>
              <a:rPr lang="en-US" sz="4000" b="1" i="1" dirty="0" smtClean="0">
                <a:effectLst>
                  <a:outerShdw blurRad="38100" dist="38100" dir="2700000" algn="tl">
                    <a:srgbClr val="000000">
                      <a:alpha val="43137"/>
                    </a:srgbClr>
                  </a:outerShdw>
                </a:effectLst>
              </a:rPr>
              <a:t>“… we have confidence to enter the holy place by the blood of Jesus, by a new and living way which He inaugurated for us through… His flesh…”</a:t>
            </a:r>
            <a:r>
              <a:rPr lang="en-US" dirty="0" smtClean="0"/>
              <a:t>  (Hebrews 10:19-20)</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Blazed THE Path for Us</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pioneered our path through life</a:t>
            </a:r>
          </a:p>
          <a:p>
            <a:pPr>
              <a:buNone/>
            </a:pPr>
            <a:endParaRPr lang="en-US" sz="1000" dirty="0" smtClean="0"/>
          </a:p>
          <a:p>
            <a:pPr algn="ctr">
              <a:buNone/>
            </a:pPr>
            <a:r>
              <a:rPr lang="en-US" sz="4000" b="1" i="1" dirty="0" smtClean="0">
                <a:effectLst>
                  <a:outerShdw blurRad="38100" dist="38100" dir="2700000" algn="tl">
                    <a:srgbClr val="000000">
                      <a:alpha val="43137"/>
                    </a:srgbClr>
                  </a:outerShdw>
                </a:effectLst>
              </a:rPr>
              <a:t>“If anyone serves Me, let him follow Me; and where I am, there shall My servant also be; if anyone serves Me, the Father will honor him.”</a:t>
            </a:r>
            <a:r>
              <a:rPr lang="en-US" b="1" i="1" dirty="0" smtClean="0">
                <a:effectLst>
                  <a:outerShdw blurRad="38100" dist="38100" dir="2700000" algn="tl">
                    <a:srgbClr val="000000">
                      <a:alpha val="43137"/>
                    </a:srgbClr>
                  </a:outerShdw>
                </a:effectLst>
              </a:rPr>
              <a:t> </a:t>
            </a:r>
            <a:r>
              <a:rPr lang="en-US" b="1" i="1" dirty="0" smtClean="0"/>
              <a:t> </a:t>
            </a:r>
          </a:p>
          <a:p>
            <a:pPr algn="ctr">
              <a:buNone/>
            </a:pPr>
            <a:r>
              <a:rPr lang="en-US" dirty="0" smtClean="0"/>
              <a:t>(John 12:26)</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Awaits Us &amp; is Our Advocate</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is for us and lobbies for our success</a:t>
            </a:r>
          </a:p>
          <a:p>
            <a:pPr>
              <a:buNone/>
            </a:pPr>
            <a:endParaRPr lang="en-US" sz="1000" dirty="0" smtClean="0"/>
          </a:p>
          <a:p>
            <a:pPr>
              <a:buNone/>
            </a:pPr>
            <a:r>
              <a:rPr lang="en-US" sz="4000" b="1" i="1" dirty="0" smtClean="0">
                <a:effectLst>
                  <a:outerShdw blurRad="38100" dist="38100" dir="2700000" algn="tl">
                    <a:srgbClr val="000000">
                      <a:alpha val="43137"/>
                    </a:srgbClr>
                  </a:outerShdw>
                </a:effectLst>
              </a:rPr>
              <a:t>“… if anyone sins we have an Advocate with the Father, Jesus Christ the righteous; and He Himself is the propitiation for our sins; and not for </a:t>
            </a:r>
            <a:r>
              <a:rPr lang="en-US" sz="4000" b="1" i="1" dirty="0" smtClean="0">
                <a:effectLst>
                  <a:outerShdw blurRad="38100" dist="38100" dir="2700000" algn="tl">
                    <a:srgbClr val="000000">
                      <a:alpha val="43137"/>
                    </a:srgbClr>
                  </a:outerShdw>
                </a:effectLst>
              </a:rPr>
              <a:t>ours </a:t>
            </a:r>
            <a:r>
              <a:rPr lang="en-US" sz="4000" b="1" i="1" dirty="0" smtClean="0">
                <a:effectLst>
                  <a:outerShdw blurRad="38100" dist="38100" dir="2700000" algn="tl">
                    <a:srgbClr val="000000">
                      <a:alpha val="43137"/>
                    </a:srgbClr>
                  </a:outerShdw>
                </a:effectLst>
              </a:rPr>
              <a:t>only, but for the sins of the whole world.”</a:t>
            </a:r>
            <a:r>
              <a:rPr lang="en-US" dirty="0" smtClean="0"/>
              <a:t>  (I John 2:1-2)</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Awaits Us &amp; is Our Advocate</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Jesus is for us and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wants us to be with Him</a:t>
            </a: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dirty="0" smtClean="0"/>
          </a:p>
          <a:p>
            <a:pPr>
              <a:buNone/>
            </a:pPr>
            <a:r>
              <a:rPr lang="en-US" sz="4000" b="1" i="1" dirty="0" smtClean="0">
                <a:effectLst>
                  <a:outerShdw blurRad="38100" dist="38100" dir="2700000" algn="tl">
                    <a:srgbClr val="000000">
                      <a:alpha val="43137"/>
                    </a:srgbClr>
                  </a:outerShdw>
                </a:effectLst>
              </a:rPr>
              <a:t>“… I go to prepare a place for you.  And if I go and prepare a place for you, I will come again, and receive you to myself; that where I am , there you may also be.”</a:t>
            </a:r>
            <a:r>
              <a:rPr lang="en-US" dirty="0" smtClean="0"/>
              <a:t>  (John 14:2-3)</a:t>
            </a:r>
          </a:p>
          <a:p>
            <a:pPr>
              <a:buNone/>
            </a:pPr>
            <a:endParaRPr lang="en-US" sz="1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Many Have Walked Before Us</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Our trail is well-trodden and easy to follow</a:t>
            </a:r>
          </a:p>
          <a:p>
            <a:pPr>
              <a:buNone/>
            </a:pPr>
            <a:endParaRPr lang="en-US" sz="1050" dirty="0" smtClean="0"/>
          </a:p>
          <a:p>
            <a:pPr algn="ctr">
              <a:buNone/>
            </a:pPr>
            <a:r>
              <a:rPr lang="en-US" sz="3600" b="1" i="1" dirty="0" smtClean="0">
                <a:effectLst>
                  <a:outerShdw blurRad="38100" dist="38100" dir="2700000" algn="tl">
                    <a:srgbClr val="000000">
                      <a:alpha val="43137"/>
                    </a:srgbClr>
                  </a:outerShdw>
                </a:effectLst>
              </a:rPr>
              <a:t>“… since we have such a great cloud of witnesses surrounding us, let us also lay aside every encumbrance, and the sin which so easily entangles us, and let us run with endurance the race that is set before us, fixing our eyes on Jesus…”</a:t>
            </a:r>
            <a:r>
              <a:rPr lang="en-US" sz="3600" dirty="0" smtClean="0"/>
              <a:t> </a:t>
            </a:r>
            <a:r>
              <a:rPr lang="en-US" dirty="0" smtClean="0"/>
              <a:t> (Hebrews 12:1-2a)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438"/>
            <a:ext cx="9144000" cy="1477962"/>
          </a:xfrm>
        </p:spPr>
        <p:txBody>
          <a:bodyPr>
            <a:normAutofit/>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Is There Meaning and </a:t>
            </a:r>
            <a:br>
              <a:rPr lang="en-US" b="1" dirty="0" smtClean="0">
                <a:ln>
                  <a:solidFill>
                    <a:sysClr val="windowText" lastClr="000000"/>
                  </a:solidFill>
                </a:ln>
                <a:solidFill>
                  <a:srgbClr val="FFFF00"/>
                </a:solidFill>
                <a:effectLst>
                  <a:outerShdw blurRad="38100" dist="38100" dir="2700000" algn="tl">
                    <a:srgbClr val="000000">
                      <a:alpha val="43137"/>
                    </a:srgbClr>
                  </a:outerShdw>
                </a:effectLst>
              </a:rPr>
            </a:b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Purpose in Human Life?</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lstStyle/>
          <a:p>
            <a:pPr>
              <a:buNone/>
            </a:pPr>
            <a:endParaRPr lang="en-US" sz="1000" dirty="0" smtClean="0"/>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Post-modern, non-theistic belief systems now dominate western culture  and thus almost every facet of society: education, politics, governance, entertainment, liberal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religions,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language and even the practice of medicine</a:t>
            </a:r>
          </a:p>
          <a:p>
            <a:pPr>
              <a:buNone/>
            </a:pPr>
            <a:endParaRPr lang="en-US" sz="1000" dirty="0" smtClean="0"/>
          </a:p>
          <a:p>
            <a:pPr>
              <a:buNone/>
            </a:pPr>
            <a:endParaRPr lang="en-US" sz="1000" dirty="0" smtClean="0"/>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PMBS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teach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that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“life”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is a closed system:  our existence is solely material with no spiritual  component  (read no God)</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 Critical Caveat</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2578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There are competing paths for your life</a:t>
            </a:r>
          </a:p>
          <a:p>
            <a:pPr>
              <a:buNone/>
            </a:pPr>
            <a:endParaRPr lang="en-US" sz="1000" dirty="0" smtClean="0"/>
          </a:p>
          <a:p>
            <a:pPr algn="ctr">
              <a:buNone/>
            </a:pPr>
            <a:r>
              <a:rPr lang="en-US" sz="4000" b="1" i="1" dirty="0" smtClean="0">
                <a:effectLst>
                  <a:outerShdw blurRad="38100" dist="38100" dir="2700000" algn="tl">
                    <a:srgbClr val="000000">
                      <a:alpha val="43137"/>
                    </a:srgbClr>
                  </a:outerShdw>
                </a:effectLst>
              </a:rPr>
              <a:t>“Enter by the narrow gate; for the gate is wide and the way is broad that leads to destruction, and many are those who enter by it.  For the gate is small and the way is narrow that leads to life, and few are those who find it.” </a:t>
            </a:r>
            <a:r>
              <a:rPr lang="en-US" b="1" i="1" dirty="0" smtClean="0">
                <a:effectLst>
                  <a:outerShdw blurRad="38100" dist="38100" dir="2700000" algn="tl">
                    <a:srgbClr val="000000">
                      <a:alpha val="43137"/>
                    </a:srgbClr>
                  </a:outerShdw>
                </a:effectLst>
              </a:rPr>
              <a:t>  </a:t>
            </a:r>
            <a:r>
              <a:rPr lang="en-US" dirty="0" smtClean="0"/>
              <a:t>(Matthew 7:13-14)</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 Critical Caveat</a:t>
            </a:r>
            <a:endParaRPr lang="en-US" dirty="0"/>
          </a:p>
        </p:txBody>
      </p:sp>
      <p:sp>
        <p:nvSpPr>
          <p:cNvPr id="3" name="Content Placeholder 2"/>
          <p:cNvSpPr>
            <a:spLocks noGrp="1"/>
          </p:cNvSpPr>
          <p:nvPr>
            <p:ph idx="1"/>
          </p:nvPr>
        </p:nvSpPr>
        <p:spPr/>
        <p:txBody>
          <a:bodyPr>
            <a:normAutofit lnSpcReduction="10000"/>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Competing paths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lead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to destruction</a:t>
            </a:r>
          </a:p>
          <a:p>
            <a:pPr>
              <a:buNone/>
            </a:pPr>
            <a:endParaRPr lang="en-US" sz="1000" dirty="0" smtClean="0"/>
          </a:p>
          <a:p>
            <a:pPr>
              <a:buNone/>
            </a:pPr>
            <a:r>
              <a:rPr lang="en-US" sz="3600" b="1" i="1" dirty="0" smtClean="0">
                <a:effectLst>
                  <a:outerShdw blurRad="38100" dist="38100" dir="2700000" algn="tl">
                    <a:srgbClr val="000000">
                      <a:alpha val="43137"/>
                    </a:srgbClr>
                  </a:outerShdw>
                </a:effectLst>
              </a:rPr>
              <a:t>“And many will follow their sensuality , and because of them the way of the truth will be maligned; and in their  greed  they will exploit you with false words; their judgment from long ago is not idle, and their destruction is not asleep.”</a:t>
            </a:r>
            <a:r>
              <a:rPr lang="en-US" dirty="0" smtClean="0"/>
              <a:t>  (2 Peter 2:2-3)</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 Critical Caveat</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lstStyle/>
          <a:p>
            <a:pPr algn="ctr">
              <a:buNone/>
            </a:pPr>
            <a:r>
              <a:rPr lang="en-US" sz="6000" b="1" i="1" dirty="0" smtClean="0"/>
              <a:t>“There is a way that seems right to a man, but its end is the way of death.”  </a:t>
            </a:r>
          </a:p>
          <a:p>
            <a:pPr algn="ctr">
              <a:buNone/>
            </a:pPr>
            <a:r>
              <a:rPr lang="en-US" dirty="0" smtClean="0"/>
              <a:t>(Proverbs 14:12)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Each Person </a:t>
            </a:r>
            <a:r>
              <a:rPr lang="en-US" b="1" u="sng" dirty="0" err="1" smtClean="0">
                <a:ln>
                  <a:solidFill>
                    <a:sysClr val="windowText" lastClr="000000"/>
                  </a:solidFill>
                </a:ln>
                <a:solidFill>
                  <a:srgbClr val="FFFF00"/>
                </a:solidFill>
                <a:effectLst>
                  <a:outerShdw blurRad="38100" dist="38100" dir="2700000" algn="tl">
                    <a:srgbClr val="000000">
                      <a:alpha val="43137"/>
                    </a:srgbClr>
                  </a:outerShdw>
                </a:effectLst>
              </a:rPr>
              <a:t>Choses</a:t>
            </a:r>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 a Path</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Left-Right-Up Arrow 3"/>
          <p:cNvSpPr/>
          <p:nvPr/>
        </p:nvSpPr>
        <p:spPr>
          <a:xfrm rot="10800000">
            <a:off x="0" y="1981200"/>
            <a:ext cx="9144000" cy="6476999"/>
          </a:xfrm>
          <a:prstGeom prst="leftRigh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65908" y="2888672"/>
            <a:ext cx="2057400" cy="1384995"/>
          </a:xfrm>
          <a:prstGeom prst="rect">
            <a:avLst/>
          </a:prstGeom>
          <a:noFill/>
        </p:spPr>
        <p:txBody>
          <a:bodyPr wrap="square" rtlCol="0">
            <a:spAutoFit/>
          </a:bodyPr>
          <a:lstStyle/>
          <a:p>
            <a:pPr algn="ctr"/>
            <a:r>
              <a:rPr lang="en-US" sz="2800" b="1" dirty="0" smtClean="0">
                <a:solidFill>
                  <a:schemeClr val="bg1"/>
                </a:solidFill>
              </a:rPr>
              <a:t>Way of Self and Destruction</a:t>
            </a:r>
            <a:endParaRPr lang="en-US" sz="2800" b="1" dirty="0">
              <a:solidFill>
                <a:schemeClr val="bg1"/>
              </a:solidFill>
            </a:endParaRPr>
          </a:p>
        </p:txBody>
      </p:sp>
      <p:sp>
        <p:nvSpPr>
          <p:cNvPr id="6" name="TextBox 5"/>
          <p:cNvSpPr txBox="1"/>
          <p:nvPr/>
        </p:nvSpPr>
        <p:spPr>
          <a:xfrm>
            <a:off x="6858000" y="2895600"/>
            <a:ext cx="1676400" cy="1384995"/>
          </a:xfrm>
          <a:prstGeom prst="rect">
            <a:avLst/>
          </a:prstGeom>
          <a:noFill/>
        </p:spPr>
        <p:txBody>
          <a:bodyPr wrap="square" rtlCol="0">
            <a:spAutoFit/>
          </a:bodyPr>
          <a:lstStyle/>
          <a:p>
            <a:r>
              <a:rPr lang="en-US" sz="2800" b="1" dirty="0" smtClean="0">
                <a:solidFill>
                  <a:schemeClr val="bg1"/>
                </a:solidFill>
              </a:rPr>
              <a:t>Way of God and Life</a:t>
            </a:r>
            <a:endParaRPr lang="en-US" sz="2800" b="1" dirty="0">
              <a:solidFill>
                <a:schemeClr val="bg1"/>
              </a:solidFill>
            </a:endParaRPr>
          </a:p>
        </p:txBody>
      </p:sp>
      <p:sp>
        <p:nvSpPr>
          <p:cNvPr id="7" name="TextBox 6"/>
          <p:cNvSpPr txBox="1"/>
          <p:nvPr/>
        </p:nvSpPr>
        <p:spPr>
          <a:xfrm>
            <a:off x="4038600" y="3048000"/>
            <a:ext cx="1219200" cy="3785652"/>
          </a:xfrm>
          <a:prstGeom prst="rect">
            <a:avLst/>
          </a:prstGeom>
          <a:noFill/>
        </p:spPr>
        <p:txBody>
          <a:bodyPr wrap="square" rtlCol="0">
            <a:spAutoFit/>
          </a:bodyPr>
          <a:lstStyle/>
          <a:p>
            <a:pPr algn="ctr"/>
            <a:r>
              <a:rPr lang="en-US" sz="4000" b="1" dirty="0" smtClean="0">
                <a:solidFill>
                  <a:schemeClr val="bg1"/>
                </a:solidFill>
                <a:latin typeface="Aharoni" pitchFamily="2" charset="-79"/>
                <a:cs typeface="Aharoni" pitchFamily="2" charset="-79"/>
              </a:rPr>
              <a:t>C</a:t>
            </a:r>
          </a:p>
          <a:p>
            <a:pPr algn="ctr"/>
            <a:r>
              <a:rPr lang="en-US" sz="4000" b="1" dirty="0" smtClean="0">
                <a:solidFill>
                  <a:schemeClr val="bg1"/>
                </a:solidFill>
                <a:latin typeface="Aharoni" pitchFamily="2" charset="-79"/>
                <a:cs typeface="Aharoni" pitchFamily="2" charset="-79"/>
              </a:rPr>
              <a:t>H</a:t>
            </a:r>
          </a:p>
          <a:p>
            <a:pPr algn="ctr"/>
            <a:r>
              <a:rPr lang="en-US" sz="4000" b="1" dirty="0" smtClean="0">
                <a:solidFill>
                  <a:schemeClr val="bg1"/>
                </a:solidFill>
                <a:latin typeface="Aharoni" pitchFamily="2" charset="-79"/>
                <a:cs typeface="Aharoni" pitchFamily="2" charset="-79"/>
              </a:rPr>
              <a:t>O</a:t>
            </a:r>
          </a:p>
          <a:p>
            <a:pPr algn="ctr"/>
            <a:r>
              <a:rPr lang="en-US" sz="4000" b="1" dirty="0" smtClean="0">
                <a:solidFill>
                  <a:schemeClr val="bg1"/>
                </a:solidFill>
                <a:latin typeface="Aharoni" pitchFamily="2" charset="-79"/>
                <a:cs typeface="Aharoni" pitchFamily="2" charset="-79"/>
              </a:rPr>
              <a:t>I</a:t>
            </a:r>
          </a:p>
          <a:p>
            <a:pPr algn="ctr"/>
            <a:r>
              <a:rPr lang="en-US" sz="4000" b="1" dirty="0" smtClean="0">
                <a:solidFill>
                  <a:schemeClr val="bg1"/>
                </a:solidFill>
                <a:latin typeface="Aharoni" pitchFamily="2" charset="-79"/>
                <a:cs typeface="Aharoni" pitchFamily="2" charset="-79"/>
              </a:rPr>
              <a:t>C</a:t>
            </a:r>
          </a:p>
          <a:p>
            <a:pPr algn="ctr"/>
            <a:r>
              <a:rPr lang="en-US" sz="4000" b="1" dirty="0" smtClean="0">
                <a:solidFill>
                  <a:schemeClr val="bg1"/>
                </a:solidFill>
                <a:latin typeface="Aharoni" pitchFamily="2" charset="-79"/>
                <a:cs typeface="Aharoni" pitchFamily="2" charset="-79"/>
              </a:rPr>
              <a:t>E</a:t>
            </a:r>
            <a:endParaRPr lang="en-US" sz="40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US" b="1" u="sng" dirty="0" smtClean="0">
                <a:ln>
                  <a:solidFill>
                    <a:sysClr val="windowText" lastClr="000000"/>
                  </a:solidFill>
                </a:ln>
                <a:solidFill>
                  <a:srgbClr val="FFFF00"/>
                </a:solidFill>
              </a:rPr>
              <a:t>The Road Not Taken</a:t>
            </a:r>
            <a:endParaRPr lang="en-US" b="1" u="sng" dirty="0">
              <a:ln>
                <a:solidFill>
                  <a:sysClr val="windowText" lastClr="000000"/>
                </a:solidFill>
              </a:ln>
              <a:solidFill>
                <a:srgbClr val="FFFF00"/>
              </a:solidFill>
            </a:endParaRPr>
          </a:p>
        </p:txBody>
      </p:sp>
      <p:sp>
        <p:nvSpPr>
          <p:cNvPr id="5" name="TextBox 4"/>
          <p:cNvSpPr txBox="1"/>
          <p:nvPr/>
        </p:nvSpPr>
        <p:spPr>
          <a:xfrm>
            <a:off x="381000" y="1371600"/>
            <a:ext cx="8382000" cy="5078313"/>
          </a:xfrm>
          <a:prstGeom prst="rect">
            <a:avLst/>
          </a:prstGeom>
          <a:noFill/>
        </p:spPr>
        <p:txBody>
          <a:bodyPr wrap="square" rtlCol="0">
            <a:spAutoFit/>
          </a:bodyPr>
          <a:lstStyle/>
          <a:p>
            <a:pPr algn="ctr"/>
            <a:r>
              <a:rPr lang="en-US" sz="3600" b="1" dirty="0" smtClean="0">
                <a:ln>
                  <a:solidFill>
                    <a:sysClr val="windowText" lastClr="000000"/>
                  </a:solidFill>
                </a:ln>
                <a:solidFill>
                  <a:srgbClr val="FFFF00"/>
                </a:solidFill>
              </a:rPr>
              <a:t>Two roads diverged in a yellow wood, and sorry that I could not travel both and still be one traveler; long I stood and looked down one as far as I could to where it bent in the </a:t>
            </a:r>
            <a:r>
              <a:rPr lang="en-US" sz="3600" b="1" dirty="0" smtClean="0">
                <a:ln>
                  <a:solidFill>
                    <a:sysClr val="windowText" lastClr="000000"/>
                  </a:solidFill>
                </a:ln>
                <a:solidFill>
                  <a:srgbClr val="FFFF00"/>
                </a:solidFill>
              </a:rPr>
              <a:t>undergrowth, </a:t>
            </a:r>
            <a:r>
              <a:rPr lang="en-US" sz="3600" b="1" dirty="0" smtClean="0">
                <a:ln>
                  <a:solidFill>
                    <a:sysClr val="windowText" lastClr="000000"/>
                  </a:solidFill>
                </a:ln>
                <a:solidFill>
                  <a:srgbClr val="FFFF00"/>
                </a:solidFill>
              </a:rPr>
              <a:t>then took the other, as just as fair, and having perhaps the better claim for it was grassy and wanted wear, though as for that, the passing there had worn them really about the same.  </a:t>
            </a:r>
            <a:endParaRPr lang="en-US" sz="3600" b="1" dirty="0">
              <a:ln>
                <a:solidFill>
                  <a:sysClr val="windowText" lastClr="000000"/>
                </a:solidFill>
              </a:ln>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762000"/>
            <a:ext cx="8153400" cy="6186309"/>
          </a:xfrm>
          <a:prstGeom prst="rect">
            <a:avLst/>
          </a:prstGeom>
          <a:noFill/>
        </p:spPr>
        <p:txBody>
          <a:bodyPr wrap="square" rtlCol="0">
            <a:spAutoFit/>
          </a:bodyPr>
          <a:lstStyle/>
          <a:p>
            <a:pPr algn="ct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And both that morning equally lay in leaves no step had trodden black.  O, I kept the first for another day!  Yet, knowing how way leads on to way  I doubt if I should ever come back.  I shall be telling this with a sigh somewhere ages and ages hence: Two roads diverged in a wood and I took the one less traveled by and that has made all the difference.</a:t>
            </a:r>
          </a:p>
          <a:p>
            <a:pPr algn="ctr"/>
            <a:endParaRPr lang="en-US" sz="1000" b="1" i="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r>
              <a:rPr lang="en-US" sz="3600" b="1" i="1" dirty="0" smtClean="0">
                <a:ln>
                  <a:solidFill>
                    <a:sysClr val="windowText" lastClr="000000"/>
                  </a:solidFill>
                </a:ln>
                <a:solidFill>
                  <a:srgbClr val="FFFF00"/>
                </a:solidFill>
                <a:effectLst>
                  <a:outerShdw blurRad="38100" dist="38100" dir="2700000" algn="tl">
                    <a:srgbClr val="000000">
                      <a:alpha val="43137"/>
                    </a:srgbClr>
                  </a:outerShdw>
                </a:effectLst>
              </a:rPr>
              <a:t>- Robert Frost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296412"/>
            <a:ext cx="6248400" cy="4093428"/>
          </a:xfrm>
          <a:prstGeom prst="rect">
            <a:avLst/>
          </a:prstGeom>
          <a:noFill/>
        </p:spPr>
        <p:txBody>
          <a:bodyPr wrap="square" rtlCol="0">
            <a:spAutoFit/>
          </a:bodyPr>
          <a:lstStyle/>
          <a:p>
            <a:pPr algn="ctr"/>
            <a:r>
              <a:rPr lang="en-US" sz="13000" b="1" dirty="0" smtClean="0">
                <a:ln>
                  <a:solidFill>
                    <a:sysClr val="windowText" lastClr="000000"/>
                  </a:solidFill>
                </a:ln>
                <a:solidFill>
                  <a:srgbClr val="FFFF00"/>
                </a:solidFill>
                <a:effectLst>
                  <a:outerShdw blurRad="38100" dist="38100" dir="2700000" algn="tl">
                    <a:srgbClr val="000000">
                      <a:alpha val="43137"/>
                    </a:srgbClr>
                  </a:outerShdw>
                </a:effectLst>
              </a:rPr>
              <a:t>Choose Life!</a:t>
            </a:r>
            <a:endParaRPr lang="en-US" sz="13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esert Landscape.jpg"/>
          <p:cNvPicPr>
            <a:picLocks noChangeAspect="1"/>
          </p:cNvPicPr>
          <p:nvPr/>
        </p:nvPicPr>
        <p:blipFill>
          <a:blip r:embed="rId2" cstate="print"/>
          <a:stretch>
            <a:fillRect/>
          </a:stretch>
        </p:blipFill>
        <p:spPr>
          <a:xfrm>
            <a:off x="0" y="0"/>
            <a:ext cx="9144000" cy="6858000"/>
          </a:xfrm>
          <a:prstGeom prst="rect">
            <a:avLst/>
          </a:prstGeom>
        </p:spPr>
      </p:pic>
      <p:sp>
        <p:nvSpPr>
          <p:cNvPr id="7" name="TextBox 6"/>
          <p:cNvSpPr txBox="1"/>
          <p:nvPr/>
        </p:nvSpPr>
        <p:spPr>
          <a:xfrm>
            <a:off x="0" y="228600"/>
            <a:ext cx="9144000" cy="523220"/>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Existence is a vast wasteland without purpose or meaning</a:t>
            </a:r>
            <a:endParaRPr lang="en-US"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 PMBS Foments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Hopelessness</a:t>
            </a:r>
            <a:r>
              <a:rPr lang="en-US" dirty="0" smtClean="0"/>
              <a:t> </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Atheistic and materialistic beliefs do not fill the vacuum that is within each human being</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Attempting to do so only makes one’s  emptiness and angst worse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 PMBS does not provide meaning and purpose to existence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A PMBS does not provide a path through the  wild wasteland of human existence</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ln>
                  <a:solidFill>
                    <a:sysClr val="windowText" lastClr="000000"/>
                  </a:solidFill>
                </a:ln>
                <a:solidFill>
                  <a:srgbClr val="FFFF00"/>
                </a:solidFill>
                <a:effectLst>
                  <a:outerShdw blurRad="38100" dist="38100" dir="2700000" algn="tl">
                    <a:srgbClr val="000000">
                      <a:alpha val="43137"/>
                    </a:srgbClr>
                  </a:outerShdw>
                </a:effectLst>
              </a:rPr>
              <a:t>The Missing Piece</a:t>
            </a:r>
            <a:endParaRPr lang="en-US" sz="5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76200" y="5867400"/>
            <a:ext cx="4648200" cy="1143000"/>
          </a:xfrm>
        </p:spPr>
        <p:txBody>
          <a:bodyPr>
            <a:normAutofit/>
          </a:bodyPr>
          <a:lstStyle/>
          <a:p>
            <a:pPr algn="ctr">
              <a:buNone/>
            </a:pPr>
            <a:r>
              <a:rPr lang="en-US" b="1" dirty="0" smtClean="0">
                <a:effectLst>
                  <a:outerShdw blurRad="38100" dist="38100" dir="2700000" algn="tl">
                    <a:srgbClr val="000000">
                      <a:alpha val="43137"/>
                    </a:srgbClr>
                  </a:outerShdw>
                </a:effectLst>
              </a:rPr>
              <a:t>Something essential is missing</a:t>
            </a:r>
            <a:endParaRPr lang="en-US" b="1" dirty="0">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4648200" y="1600200"/>
            <a:ext cx="4191000" cy="5257800"/>
          </a:xfrm>
        </p:spPr>
        <p:txBody>
          <a:bodyPr>
            <a:normAutofit/>
          </a:bodyPr>
          <a:lstStyle/>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Isolation</a:t>
            </a:r>
          </a:p>
          <a:p>
            <a:pPr>
              <a:buNone/>
            </a:pPr>
            <a:endParaRPr lang="en-US" sz="5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Hopelessness</a:t>
            </a:r>
          </a:p>
          <a:p>
            <a:pPr>
              <a:buNone/>
            </a:pPr>
            <a:endParaRPr lang="en-US" sz="5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Escapism</a:t>
            </a:r>
          </a:p>
          <a:p>
            <a:pPr>
              <a:buNone/>
            </a:pPr>
            <a:endParaRPr lang="en-US" sz="5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Depression</a:t>
            </a:r>
          </a:p>
          <a:p>
            <a:pPr>
              <a:buNone/>
            </a:pPr>
            <a:endParaRPr lang="en-US" sz="5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Suicide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4400" dirty="0" smtClean="0"/>
          </a:p>
          <a:p>
            <a:endParaRPr lang="en-US" sz="4400" dirty="0"/>
          </a:p>
        </p:txBody>
      </p:sp>
      <p:pic>
        <p:nvPicPr>
          <p:cNvPr id="1026" name="Picture 2" descr="F:\OIP.jpg"/>
          <p:cNvPicPr>
            <a:picLocks noChangeAspect="1" noChangeArrowheads="1"/>
          </p:cNvPicPr>
          <p:nvPr/>
        </p:nvPicPr>
        <p:blipFill>
          <a:blip r:embed="rId2" cstate="print"/>
          <a:srcRect/>
          <a:stretch>
            <a:fillRect/>
          </a:stretch>
        </p:blipFill>
        <p:spPr bwMode="auto">
          <a:xfrm>
            <a:off x="304800" y="1447800"/>
            <a:ext cx="4191000" cy="43910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No What,  But Who?</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8229600" cy="5715000"/>
          </a:xfrm>
        </p:spPr>
        <p:txBody>
          <a:bodyPr>
            <a:normAutofit/>
          </a:bodyPr>
          <a:lstStyle/>
          <a:p>
            <a:pPr>
              <a:buNone/>
            </a:pPr>
            <a:endParaRPr lang="en-US" sz="1000" dirty="0" smtClean="0"/>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can only be truly filled up by having God live within us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God indwells us when we invite Jesus into our lives by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faith;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and He will fill us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to over-flowing with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Holy Spirit if we allow Him</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Father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then adopts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us as His own and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gives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us a life filled with meaning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&amp;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purpose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He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provides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us a path through life and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guides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and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directs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our steps upon it</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685800"/>
          </a:xfrm>
        </p:spPr>
        <p:txBody>
          <a:bodyPr>
            <a:normAutofit fontScale="90000"/>
          </a:bodyPr>
          <a:lstStyle/>
          <a:p>
            <a:r>
              <a:rPr lang="en-US" dirty="0" smtClean="0"/>
              <a:t>Life: Trusting God’s Way on Your Journey</a:t>
            </a:r>
            <a:endParaRPr lang="en-US" dirty="0"/>
          </a:p>
        </p:txBody>
      </p:sp>
      <p:pic>
        <p:nvPicPr>
          <p:cNvPr id="4" name="Content Placeholder 3" descr="Forest.jpg"/>
          <p:cNvPicPr>
            <a:picLocks noGrp="1" noChangeAspect="1"/>
          </p:cNvPicPr>
          <p:nvPr>
            <p:ph idx="1"/>
          </p:nvPr>
        </p:nvPicPr>
        <p:blipFill>
          <a:blip r:embed="rId2" cstate="print"/>
          <a:stretch>
            <a:fillRect/>
          </a:stretch>
        </p:blipFill>
        <p:spPr>
          <a:xfrm>
            <a:off x="457200" y="1219200"/>
            <a:ext cx="8305800" cy="5257801"/>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The Path of Life</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5257800"/>
          </a:xfrm>
        </p:spPr>
        <p:txBody>
          <a:bodyPr>
            <a:normAutofit/>
          </a:bodyPr>
          <a:lstStyle/>
          <a:p>
            <a:r>
              <a:rPr lang="en-US" sz="3600" dirty="0" smtClean="0"/>
              <a:t>Psalm 16:11 – </a:t>
            </a:r>
            <a:r>
              <a:rPr lang="en-US" sz="3600" b="1" i="1" dirty="0" smtClean="0">
                <a:effectLst>
                  <a:outerShdw blurRad="38100" dist="38100" dir="2700000" algn="tl">
                    <a:srgbClr val="000000">
                      <a:alpha val="43137"/>
                    </a:srgbClr>
                  </a:outerShdw>
                </a:effectLst>
              </a:rPr>
              <a:t>“You will make known to me the path of life; in Your presence is fullness of joy; in Your right hand  are pleasures forever.”</a:t>
            </a:r>
          </a:p>
          <a:p>
            <a:pPr>
              <a:buNone/>
            </a:pPr>
            <a:endParaRPr lang="en-US" sz="1000" dirty="0" smtClean="0"/>
          </a:p>
          <a:p>
            <a:pPr>
              <a:buNone/>
            </a:pPr>
            <a:endParaRPr lang="en-US" sz="1000" dirty="0" smtClean="0"/>
          </a:p>
          <a:p>
            <a:pPr>
              <a:buNone/>
            </a:pPr>
            <a:endParaRPr lang="en-US" sz="1000" dirty="0" smtClean="0"/>
          </a:p>
          <a:p>
            <a:r>
              <a:rPr lang="en-US" sz="3600" dirty="0" smtClean="0"/>
              <a:t>Psalm 27:11 – </a:t>
            </a:r>
            <a:r>
              <a:rPr lang="en-US" sz="3600" b="1" i="1" dirty="0" smtClean="0">
                <a:effectLst>
                  <a:outerShdw blurRad="38100" dist="38100" dir="2700000" algn="tl">
                    <a:srgbClr val="000000">
                      <a:alpha val="43137"/>
                    </a:srgbClr>
                  </a:outerShdw>
                </a:effectLst>
              </a:rPr>
              <a:t>“Teach me Your way, O Lord, and lead me in a level path.”</a:t>
            </a:r>
          </a:p>
          <a:p>
            <a:pPr>
              <a:buNone/>
            </a:pPr>
            <a:endParaRPr lang="en-US" sz="1000" dirty="0" smtClean="0"/>
          </a:p>
          <a:p>
            <a:pPr>
              <a:buNone/>
            </a:pPr>
            <a:endParaRPr lang="en-US" sz="1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The Path of Life</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51037"/>
            <a:ext cx="8229600" cy="4525963"/>
          </a:xfrm>
        </p:spPr>
        <p:txBody>
          <a:bodyPr/>
          <a:lstStyle/>
          <a:p>
            <a:r>
              <a:rPr lang="en-US" sz="3600" dirty="0" smtClean="0"/>
              <a:t>Psalm 119:105 – </a:t>
            </a:r>
            <a:r>
              <a:rPr lang="en-US" sz="3600" b="1" i="1" dirty="0" smtClean="0">
                <a:effectLst>
                  <a:outerShdw blurRad="38100" dist="38100" dir="2700000" algn="tl">
                    <a:srgbClr val="000000">
                      <a:alpha val="43137"/>
                    </a:srgbClr>
                  </a:outerShdw>
                </a:effectLst>
              </a:rPr>
              <a:t>“Thy word is a lamp unto my feet and a light unto my path.”</a:t>
            </a:r>
          </a:p>
          <a:p>
            <a:pPr>
              <a:buNone/>
            </a:pPr>
            <a:endParaRPr lang="en-US" sz="3600" dirty="0" smtClean="0"/>
          </a:p>
          <a:p>
            <a:r>
              <a:rPr lang="en-US" sz="3600" dirty="0" smtClean="0"/>
              <a:t>Psalm 139:3 – </a:t>
            </a:r>
            <a:r>
              <a:rPr lang="en-US" sz="3600" b="1" i="1" dirty="0" smtClean="0">
                <a:effectLst>
                  <a:outerShdw blurRad="38100" dist="38100" dir="2700000" algn="tl">
                    <a:srgbClr val="000000">
                      <a:alpha val="43137"/>
                    </a:srgbClr>
                  </a:outerShdw>
                </a:effectLst>
              </a:rPr>
              <a:t>“You scrutinize my path and my lying down, and are intimately acquainted with all my ways.”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1235</TotalTime>
  <Words>1308</Words>
  <Application>Microsoft Office PowerPoint</Application>
  <PresentationFormat>On-screen Show (4:3)</PresentationFormat>
  <Paragraphs>131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GOD’S WAY  =  LIFE</vt:lpstr>
      <vt:lpstr>Is There Meaning and  Purpose in Human Life?</vt:lpstr>
      <vt:lpstr>Slide 3</vt:lpstr>
      <vt:lpstr>A PMBS Foments Hopelessness </vt:lpstr>
      <vt:lpstr>The Missing Piece</vt:lpstr>
      <vt:lpstr>No What,  But Who?</vt:lpstr>
      <vt:lpstr>Life: Trusting God’s Way on Your Journey</vt:lpstr>
      <vt:lpstr>The Path of Life</vt:lpstr>
      <vt:lpstr>The Path of Life</vt:lpstr>
      <vt:lpstr>The Bible Says…</vt:lpstr>
      <vt:lpstr>The Bible Says…</vt:lpstr>
      <vt:lpstr>Jesus is the Way</vt:lpstr>
      <vt:lpstr>Following Jesus is “the Way”</vt:lpstr>
      <vt:lpstr>Jesus is THE Pathway of Life</vt:lpstr>
      <vt:lpstr>Jesus Paid for Our Faith Journey </vt:lpstr>
      <vt:lpstr>Jesus Blazed THE Path for Us</vt:lpstr>
      <vt:lpstr>Jesus Awaits Us &amp; is Our Advocate</vt:lpstr>
      <vt:lpstr>Jesus Awaits Us &amp; is Our Advocate</vt:lpstr>
      <vt:lpstr>Many Have Walked Before Us</vt:lpstr>
      <vt:lpstr>A Critical Caveat</vt:lpstr>
      <vt:lpstr>A Critical Caveat</vt:lpstr>
      <vt:lpstr>A Critical Caveat</vt:lpstr>
      <vt:lpstr>Each Person Choses a Path</vt:lpstr>
      <vt:lpstr>The Road Not Taken</vt:lpstr>
      <vt:lpstr>Slide 25</vt:lpstr>
      <vt:lpstr>Slide 26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Way =  LIFE</dc:title>
  <dc:creator>Travis M Phillips</dc:creator>
  <cp:lastModifiedBy>Travis M Phillips</cp:lastModifiedBy>
  <cp:revision>81</cp:revision>
  <dcterms:created xsi:type="dcterms:W3CDTF">2024-04-25T11:48:12Z</dcterms:created>
  <dcterms:modified xsi:type="dcterms:W3CDTF">2024-04-28T11:39:31Z</dcterms:modified>
</cp:coreProperties>
</file>