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58" r:id="rId6"/>
    <p:sldId id="261" r:id="rId7"/>
    <p:sldId id="262" r:id="rId8"/>
    <p:sldId id="272" r:id="rId9"/>
    <p:sldId id="263" r:id="rId10"/>
    <p:sldId id="264" r:id="rId11"/>
    <p:sldId id="267" r:id="rId12"/>
    <p:sldId id="265" r:id="rId13"/>
    <p:sldId id="266" r:id="rId14"/>
    <p:sldId id="268" r:id="rId15"/>
    <p:sldId id="270" r:id="rId16"/>
    <p:sldId id="269" r:id="rId17"/>
    <p:sldId id="271"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6" d="100"/>
          <a:sy n="46" d="100"/>
        </p:scale>
        <p:origin x="-185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9603F0C-4AA7-4C42-852C-B154A7CCD6BC}" type="datetimeFigureOut">
              <a:rPr lang="en-US" smtClean="0"/>
              <a:pPr/>
              <a:t>4/21/2024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F6269B-8615-4797-86E0-CD8AE84759F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603F0C-4AA7-4C42-852C-B154A7CCD6BC}" type="datetimeFigureOut">
              <a:rPr lang="en-US" smtClean="0"/>
              <a:pPr/>
              <a:t>4/21/2024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F6269B-8615-4797-86E0-CD8AE84759F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603F0C-4AA7-4C42-852C-B154A7CCD6BC}" type="datetimeFigureOut">
              <a:rPr lang="en-US" smtClean="0"/>
              <a:pPr/>
              <a:t>4/21/2024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F6269B-8615-4797-86E0-CD8AE84759F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603F0C-4AA7-4C42-852C-B154A7CCD6BC}" type="datetimeFigureOut">
              <a:rPr lang="en-US" smtClean="0"/>
              <a:pPr/>
              <a:t>4/21/2024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F6269B-8615-4797-86E0-CD8AE84759F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9603F0C-4AA7-4C42-852C-B154A7CCD6BC}" type="datetimeFigureOut">
              <a:rPr lang="en-US" smtClean="0"/>
              <a:pPr/>
              <a:t>4/21/2024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F6269B-8615-4797-86E0-CD8AE84759F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9603F0C-4AA7-4C42-852C-B154A7CCD6BC}" type="datetimeFigureOut">
              <a:rPr lang="en-US" smtClean="0"/>
              <a:pPr/>
              <a:t>4/21/2024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F6269B-8615-4797-86E0-CD8AE84759F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9603F0C-4AA7-4C42-852C-B154A7CCD6BC}" type="datetimeFigureOut">
              <a:rPr lang="en-US" smtClean="0"/>
              <a:pPr/>
              <a:t>4/21/2024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0F6269B-8615-4797-86E0-CD8AE84759F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9603F0C-4AA7-4C42-852C-B154A7CCD6BC}" type="datetimeFigureOut">
              <a:rPr lang="en-US" smtClean="0"/>
              <a:pPr/>
              <a:t>4/21/2024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0F6269B-8615-4797-86E0-CD8AE84759F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603F0C-4AA7-4C42-852C-B154A7CCD6BC}" type="datetimeFigureOut">
              <a:rPr lang="en-US" smtClean="0"/>
              <a:pPr/>
              <a:t>4/21/2024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0F6269B-8615-4797-86E0-CD8AE84759F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9603F0C-4AA7-4C42-852C-B154A7CCD6BC}" type="datetimeFigureOut">
              <a:rPr lang="en-US" smtClean="0"/>
              <a:pPr/>
              <a:t>4/21/2024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F6269B-8615-4797-86E0-CD8AE84759F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9603F0C-4AA7-4C42-852C-B154A7CCD6BC}" type="datetimeFigureOut">
              <a:rPr lang="en-US" smtClean="0"/>
              <a:pPr/>
              <a:t>4/21/2024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F6269B-8615-4797-86E0-CD8AE84759F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603F0C-4AA7-4C42-852C-B154A7CCD6BC}" type="datetimeFigureOut">
              <a:rPr lang="en-US" smtClean="0"/>
              <a:pPr/>
              <a:t>4/21/2024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F6269B-8615-4797-86E0-CD8AE84759FC}"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slide" Target="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slide" Target="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slide" Target="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slide" Target="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2339975"/>
            <a:ext cx="7772400" cy="1470025"/>
          </a:xfrm>
        </p:spPr>
        <p:txBody>
          <a:bodyPr>
            <a:noAutofit/>
          </a:bodyPr>
          <a:lstStyle/>
          <a:p>
            <a:r>
              <a:rPr lang="en-US" sz="8800" b="1" dirty="0" smtClean="0">
                <a:ln>
                  <a:solidFill>
                    <a:sysClr val="windowText" lastClr="000000"/>
                  </a:solidFill>
                </a:ln>
                <a:solidFill>
                  <a:srgbClr val="FFFF00"/>
                </a:solidFill>
                <a:effectLst>
                  <a:outerShdw blurRad="38100" dist="38100" dir="2700000" algn="tl">
                    <a:srgbClr val="000000">
                      <a:alpha val="43137"/>
                    </a:srgbClr>
                  </a:outerShdw>
                </a:effectLst>
              </a:rPr>
              <a:t>A Gentle and Reverent Reply</a:t>
            </a:r>
            <a:endParaRPr lang="en-US" sz="8800" b="1" dirty="0">
              <a:ln>
                <a:solidFill>
                  <a:sysClr val="windowText" lastClr="000000"/>
                </a:solidFill>
              </a:ln>
              <a:solidFill>
                <a:srgbClr val="FFFF00"/>
              </a:solidFill>
              <a:effectLst>
                <a:outerShdw blurRad="38100" dist="38100" dir="2700000" algn="tl">
                  <a:srgbClr val="000000">
                    <a:alpha val="43137"/>
                  </a:srgbClr>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ln>
                  <a:solidFill>
                    <a:sysClr val="windowText" lastClr="000000"/>
                  </a:solidFill>
                </a:ln>
                <a:solidFill>
                  <a:srgbClr val="FFFF00"/>
                </a:solidFill>
                <a:effectLst>
                  <a:outerShdw blurRad="38100" dist="38100" dir="2700000" algn="tl">
                    <a:srgbClr val="000000">
                      <a:alpha val="43137"/>
                    </a:srgbClr>
                  </a:outerShdw>
                </a:effectLst>
              </a:rPr>
              <a:t>Scriptural vs. Non-Scriptural Beliefs</a:t>
            </a:r>
            <a:endParaRPr lang="en-US" dirty="0"/>
          </a:p>
        </p:txBody>
      </p:sp>
      <p:sp>
        <p:nvSpPr>
          <p:cNvPr id="3" name="Content Placeholder 2"/>
          <p:cNvSpPr>
            <a:spLocks noGrp="1"/>
          </p:cNvSpPr>
          <p:nvPr>
            <p:ph idx="1"/>
          </p:nvPr>
        </p:nvSpPr>
        <p:spPr>
          <a:xfrm>
            <a:off x="457200" y="1600200"/>
            <a:ext cx="8229600" cy="5257800"/>
          </a:xfrm>
        </p:spPr>
        <p:txBody>
          <a:bodyPr/>
          <a:lstStyle/>
          <a:p>
            <a:pPr algn="ctr">
              <a:buNone/>
            </a:pPr>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These ideas can only be embraced:</a:t>
            </a:r>
          </a:p>
          <a:p>
            <a:pPr>
              <a:buNone/>
            </a:pPr>
            <a:endParaRPr lang="en-US" sz="1600" b="1" dirty="0" smtClean="0">
              <a:ln>
                <a:solidFill>
                  <a:sysClr val="windowText" lastClr="000000"/>
                </a:solidFill>
              </a:ln>
              <a:solidFill>
                <a:srgbClr val="FF0000"/>
              </a:solidFill>
              <a:effectLst>
                <a:outerShdw blurRad="38100" dist="38100" dir="2700000" algn="tl">
                  <a:srgbClr val="000000">
                    <a:alpha val="43137"/>
                  </a:srgbClr>
                </a:outerShdw>
              </a:effectLst>
            </a:endParaRPr>
          </a:p>
          <a:p>
            <a:pPr>
              <a:buNone/>
            </a:pPr>
            <a:r>
              <a:rPr lang="en-US" b="1" dirty="0" smtClean="0">
                <a:ln>
                  <a:solidFill>
                    <a:sysClr val="windowText" lastClr="000000"/>
                  </a:solidFill>
                </a:ln>
                <a:solidFill>
                  <a:srgbClr val="FF0000"/>
                </a:solidFill>
                <a:effectLst>
                  <a:outerShdw blurRad="38100" dist="38100" dir="2700000" algn="tl">
                    <a:srgbClr val="000000">
                      <a:alpha val="43137"/>
                    </a:srgbClr>
                  </a:outerShdw>
                </a:effectLst>
              </a:rPr>
              <a:t>If one rejects and/or reinterprets God’s will and His plans as revealed in the Holy Scriptures</a:t>
            </a:r>
          </a:p>
          <a:p>
            <a:pPr>
              <a:buNone/>
            </a:pPr>
            <a:endParaRPr lang="en-US" sz="1600" b="1" dirty="0" smtClean="0">
              <a:ln>
                <a:solidFill>
                  <a:sysClr val="windowText" lastClr="000000"/>
                </a:solidFill>
              </a:ln>
              <a:solidFill>
                <a:srgbClr val="FF0000"/>
              </a:solidFill>
              <a:effectLst>
                <a:outerShdw blurRad="38100" dist="38100" dir="2700000" algn="tl">
                  <a:srgbClr val="000000">
                    <a:alpha val="43137"/>
                  </a:srgbClr>
                </a:outerShdw>
              </a:effectLst>
            </a:endParaRPr>
          </a:p>
          <a:p>
            <a:pPr>
              <a:buNone/>
            </a:pPr>
            <a:r>
              <a:rPr lang="en-US" b="1" dirty="0" smtClean="0">
                <a:ln>
                  <a:solidFill>
                    <a:sysClr val="windowText" lastClr="000000"/>
                  </a:solidFill>
                </a:ln>
                <a:solidFill>
                  <a:srgbClr val="FF0000"/>
                </a:solidFill>
                <a:effectLst>
                  <a:outerShdw blurRad="38100" dist="38100" dir="2700000" algn="tl">
                    <a:srgbClr val="000000">
                      <a:alpha val="43137"/>
                    </a:srgbClr>
                  </a:outerShdw>
                </a:effectLst>
              </a:rPr>
              <a:t>If one rejects 2000 years of Christian tradition</a:t>
            </a:r>
          </a:p>
          <a:p>
            <a:pPr>
              <a:buNone/>
            </a:pPr>
            <a:endParaRPr lang="en-US" sz="1600" b="1" dirty="0" smtClean="0">
              <a:ln>
                <a:solidFill>
                  <a:sysClr val="windowText" lastClr="000000"/>
                </a:solidFill>
              </a:ln>
              <a:solidFill>
                <a:srgbClr val="FF0000"/>
              </a:solidFill>
              <a:effectLst>
                <a:outerShdw blurRad="38100" dist="38100" dir="2700000" algn="tl">
                  <a:srgbClr val="000000">
                    <a:alpha val="43137"/>
                  </a:srgbClr>
                </a:outerShdw>
              </a:effectLst>
            </a:endParaRPr>
          </a:p>
          <a:p>
            <a:pPr>
              <a:buNone/>
            </a:pPr>
            <a:r>
              <a:rPr lang="en-US" b="1" dirty="0" smtClean="0">
                <a:ln>
                  <a:solidFill>
                    <a:sysClr val="windowText" lastClr="000000"/>
                  </a:solidFill>
                </a:ln>
                <a:solidFill>
                  <a:srgbClr val="FF0000"/>
                </a:solidFill>
                <a:effectLst>
                  <a:outerShdw blurRad="38100" dist="38100" dir="2700000" algn="tl">
                    <a:srgbClr val="000000">
                      <a:alpha val="43137"/>
                    </a:srgbClr>
                  </a:outerShdw>
                </a:effectLst>
              </a:rPr>
              <a:t>If one values one’s personal  experiences and  beliefs over and above God’s  revelation and the Church’s historic practices  </a:t>
            </a:r>
          </a:p>
          <a:p>
            <a:pPr>
              <a:buNone/>
            </a:pPr>
            <a:endParaRPr lang="en-US" b="1" dirty="0" smtClean="0">
              <a:ln>
                <a:solidFill>
                  <a:sysClr val="windowText" lastClr="000000"/>
                </a:solidFill>
              </a:ln>
              <a:solidFill>
                <a:srgbClr val="FF0000"/>
              </a:solidFill>
              <a:effectLst>
                <a:outerShdw blurRad="38100" dist="38100" dir="2700000" algn="tl">
                  <a:srgbClr val="000000">
                    <a:alpha val="43137"/>
                  </a:srgbClr>
                </a:outerShdw>
              </a:effectLst>
            </a:endParaRPr>
          </a:p>
          <a:p>
            <a:pPr>
              <a:buNone/>
            </a:pPr>
            <a:endParaRPr lang="en-US" b="1" dirty="0" smtClean="0">
              <a:ln>
                <a:solidFill>
                  <a:sysClr val="windowText" lastClr="000000"/>
                </a:solidFill>
              </a:ln>
              <a:solidFill>
                <a:srgbClr val="FF0000"/>
              </a:solidFill>
              <a:effectLst>
                <a:outerShdw blurRad="38100" dist="38100" dir="2700000" algn="tl">
                  <a:srgbClr val="000000">
                    <a:alpha val="43137"/>
                  </a:srgbClr>
                </a:outerShdw>
              </a:effectLst>
            </a:endParaRP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u="sng" dirty="0" smtClean="0">
                <a:ln>
                  <a:solidFill>
                    <a:sysClr val="windowText" lastClr="000000"/>
                  </a:solidFill>
                </a:ln>
                <a:solidFill>
                  <a:srgbClr val="FFFF00"/>
                </a:solidFill>
                <a:effectLst>
                  <a:outerShdw blurRad="38100" dist="38100" dir="2700000" algn="tl">
                    <a:srgbClr val="000000">
                      <a:alpha val="43137"/>
                    </a:srgbClr>
                  </a:outerShdw>
                </a:effectLst>
              </a:rPr>
              <a:t>Wesleyan Quadrilateral</a:t>
            </a:r>
            <a:endParaRPr lang="en-US" sz="6000" dirty="0"/>
          </a:p>
        </p:txBody>
      </p:sp>
      <p:sp>
        <p:nvSpPr>
          <p:cNvPr id="4" name="Flowchart: Manual Operation 3"/>
          <p:cNvSpPr/>
          <p:nvPr/>
        </p:nvSpPr>
        <p:spPr>
          <a:xfrm rot="10800000">
            <a:off x="609600" y="2133600"/>
            <a:ext cx="7924800" cy="4038600"/>
          </a:xfrm>
          <a:prstGeom prst="flowChartManualOperation">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2590800" y="5140404"/>
            <a:ext cx="4495800" cy="1200329"/>
          </a:xfrm>
          <a:prstGeom prst="rect">
            <a:avLst/>
          </a:prstGeom>
          <a:noFill/>
        </p:spPr>
        <p:txBody>
          <a:bodyPr wrap="square" rtlCol="0">
            <a:spAutoFit/>
          </a:bodyPr>
          <a:lstStyle/>
          <a:p>
            <a:pPr algn="ctr"/>
            <a:r>
              <a:rPr lang="en-US" sz="7200" b="1" dirty="0" smtClean="0">
                <a:solidFill>
                  <a:schemeClr val="bg1"/>
                </a:solidFill>
              </a:rPr>
              <a:t>SCRIPTURE</a:t>
            </a:r>
            <a:endParaRPr lang="en-US" sz="7200" b="1" dirty="0">
              <a:solidFill>
                <a:schemeClr val="bg1"/>
              </a:solidFill>
            </a:endParaRPr>
          </a:p>
        </p:txBody>
      </p:sp>
      <p:sp>
        <p:nvSpPr>
          <p:cNvPr id="6" name="TextBox 5"/>
          <p:cNvSpPr txBox="1"/>
          <p:nvPr/>
        </p:nvSpPr>
        <p:spPr>
          <a:xfrm rot="17509984">
            <a:off x="250884" y="3865946"/>
            <a:ext cx="2895600" cy="707886"/>
          </a:xfrm>
          <a:prstGeom prst="rect">
            <a:avLst/>
          </a:prstGeom>
          <a:noFill/>
        </p:spPr>
        <p:txBody>
          <a:bodyPr wrap="square" rtlCol="0">
            <a:spAutoFit/>
          </a:bodyPr>
          <a:lstStyle/>
          <a:p>
            <a:pPr algn="ctr"/>
            <a:r>
              <a:rPr lang="en-US" sz="4000" b="1" dirty="0" smtClean="0">
                <a:solidFill>
                  <a:schemeClr val="bg1"/>
                </a:solidFill>
              </a:rPr>
              <a:t>TRADITION</a:t>
            </a:r>
            <a:endParaRPr lang="en-US" sz="4000" b="1" dirty="0">
              <a:solidFill>
                <a:schemeClr val="bg1"/>
              </a:solidFill>
            </a:endParaRPr>
          </a:p>
        </p:txBody>
      </p:sp>
      <p:sp>
        <p:nvSpPr>
          <p:cNvPr id="7" name="TextBox 6"/>
          <p:cNvSpPr txBox="1"/>
          <p:nvPr/>
        </p:nvSpPr>
        <p:spPr>
          <a:xfrm rot="4201503">
            <a:off x="5917706" y="3615640"/>
            <a:ext cx="2819400" cy="707886"/>
          </a:xfrm>
          <a:prstGeom prst="rect">
            <a:avLst/>
          </a:prstGeom>
          <a:noFill/>
        </p:spPr>
        <p:txBody>
          <a:bodyPr wrap="square" rtlCol="0">
            <a:spAutoFit/>
          </a:bodyPr>
          <a:lstStyle/>
          <a:p>
            <a:pPr algn="ctr"/>
            <a:r>
              <a:rPr lang="en-US" sz="4000" b="1" dirty="0" smtClean="0">
                <a:solidFill>
                  <a:schemeClr val="bg1"/>
                </a:solidFill>
              </a:rPr>
              <a:t>REASON</a:t>
            </a:r>
            <a:endParaRPr lang="en-US" sz="4000" b="1" dirty="0">
              <a:solidFill>
                <a:schemeClr val="bg1"/>
              </a:solidFill>
            </a:endParaRPr>
          </a:p>
        </p:txBody>
      </p:sp>
      <p:sp>
        <p:nvSpPr>
          <p:cNvPr id="8" name="TextBox 7"/>
          <p:cNvSpPr txBox="1"/>
          <p:nvPr/>
        </p:nvSpPr>
        <p:spPr>
          <a:xfrm>
            <a:off x="3200400" y="2133600"/>
            <a:ext cx="3276600" cy="707886"/>
          </a:xfrm>
          <a:prstGeom prst="rect">
            <a:avLst/>
          </a:prstGeom>
          <a:noFill/>
        </p:spPr>
        <p:txBody>
          <a:bodyPr wrap="square" rtlCol="0">
            <a:spAutoFit/>
          </a:bodyPr>
          <a:lstStyle/>
          <a:p>
            <a:r>
              <a:rPr lang="en-US" sz="4000" b="1" dirty="0" smtClean="0">
                <a:solidFill>
                  <a:schemeClr val="bg1"/>
                </a:solidFill>
              </a:rPr>
              <a:t>EXPERIENCE</a:t>
            </a:r>
            <a:endParaRPr lang="en-US" sz="4000" b="1" dirty="0">
              <a:solidFill>
                <a:schemeClr val="bg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457200"/>
            <a:ext cx="8686800" cy="6858000"/>
          </a:xfrm>
        </p:spPr>
        <p:txBody>
          <a:bodyPr/>
          <a:lstStyle/>
          <a:p>
            <a:pPr>
              <a:buNone/>
            </a:pPr>
            <a:r>
              <a:rPr lang="en-US" b="1" i="1" dirty="0" smtClean="0"/>
              <a:t>“See to it that no one misleads you.  For many will come in My name, saying, ‘I am the Christ,’ and </a:t>
            </a:r>
            <a:r>
              <a:rPr lang="en-US" b="1" i="1" dirty="0" smtClean="0">
                <a:solidFill>
                  <a:srgbClr val="FFFF00"/>
                </a:solidFill>
                <a:hlinkClick r:id="rId2" action="ppaction://hlinksldjump" tooltip="planao-  to lead astray, to cause to roam from safety/truth/virtue, to seduce, to deceive"/>
              </a:rPr>
              <a:t>mislead</a:t>
            </a:r>
            <a:r>
              <a:rPr lang="en-US" b="1" i="1" dirty="0" smtClean="0"/>
              <a:t> many… Then they will deliver you to tribulation, and will kill you, and you will be hated by all nations on account of My name.  And at that time many will fall away and will deliver up one another and hate one another.  And many false prophets  will arise, and mislead many.  And because lawlessness is increased, most people’s love will grow cold.  But the one who endures to the end , he shall be saved.”</a:t>
            </a:r>
          </a:p>
          <a:p>
            <a:pPr algn="ctr">
              <a:buNone/>
            </a:pPr>
            <a:r>
              <a:rPr lang="en-US" dirty="0" smtClean="0"/>
              <a:t>(Matthew 24:4-5, 9-13)</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ln>
                  <a:solidFill>
                    <a:sysClr val="windowText" lastClr="000000"/>
                  </a:solidFill>
                </a:ln>
                <a:solidFill>
                  <a:srgbClr val="FFFF00"/>
                </a:solidFill>
                <a:effectLst>
                  <a:outerShdw blurRad="38100" dist="38100" dir="2700000" algn="tl">
                    <a:srgbClr val="000000">
                      <a:alpha val="43137"/>
                    </a:srgbClr>
                  </a:outerShdw>
                </a:effectLst>
              </a:rPr>
              <a:t>So how do we respond?</a:t>
            </a:r>
            <a:endParaRPr lang="en-US" b="1" u="sng" dirty="0">
              <a:ln>
                <a:solidFill>
                  <a:sysClr val="windowText" lastClr="000000"/>
                </a:solidFill>
              </a:ln>
              <a:solidFill>
                <a:srgbClr val="FFFF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8229600" cy="5257800"/>
          </a:xfrm>
        </p:spPr>
        <p:txBody>
          <a:bodyPr/>
          <a:lstStyle/>
          <a:p>
            <a:pPr>
              <a:buNone/>
            </a:pPr>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The Apostle Peter says in I Peter 3:13-14</a:t>
            </a:r>
            <a:endParaRPr lang="en-US" sz="1000" b="1" dirty="0" smtClean="0">
              <a:ln>
                <a:solidFill>
                  <a:sysClr val="windowText" lastClr="000000"/>
                </a:solidFill>
              </a:ln>
              <a:solidFill>
                <a:srgbClr val="FFFF00"/>
              </a:solidFill>
              <a:effectLst>
                <a:outerShdw blurRad="38100" dist="38100" dir="2700000" algn="tl">
                  <a:srgbClr val="000000">
                    <a:alpha val="43137"/>
                  </a:srgbClr>
                </a:outerShdw>
              </a:effectLst>
            </a:endParaRPr>
          </a:p>
          <a:p>
            <a:pPr>
              <a:buNone/>
            </a:pPr>
            <a:endParaRPr lang="en-US" sz="1000" b="1" dirty="0" smtClean="0">
              <a:ln>
                <a:solidFill>
                  <a:sysClr val="windowText" lastClr="000000"/>
                </a:solidFill>
              </a:ln>
              <a:solidFill>
                <a:srgbClr val="FFFF00"/>
              </a:solidFill>
              <a:effectLst>
                <a:outerShdw blurRad="38100" dist="38100" dir="2700000" algn="tl">
                  <a:srgbClr val="000000">
                    <a:alpha val="43137"/>
                  </a:srgbClr>
                </a:outerShdw>
              </a:effectLst>
            </a:endParaRPr>
          </a:p>
          <a:p>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We are to be zealous for what is </a:t>
            </a:r>
            <a:r>
              <a:rPr lang="en-US" b="1" dirty="0" smtClean="0">
                <a:ln>
                  <a:solidFill>
                    <a:sysClr val="windowText" lastClr="000000"/>
                  </a:solidFill>
                </a:ln>
                <a:solidFill>
                  <a:srgbClr val="FFFF00"/>
                </a:solidFill>
                <a:effectLst>
                  <a:outerShdw blurRad="38100" dist="38100" dir="2700000" algn="tl">
                    <a:srgbClr val="000000">
                      <a:alpha val="43137"/>
                    </a:srgbClr>
                  </a:outerShdw>
                </a:effectLst>
                <a:hlinkClick r:id="rId2" action="ppaction://hlinksldjump" tooltip="Agathos - a good thing, that which is good, well and beneficial."/>
              </a:rPr>
              <a:t>GOOD</a:t>
            </a:r>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  </a:t>
            </a:r>
          </a:p>
          <a:p>
            <a:pPr>
              <a:buNone/>
            </a:pPr>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	then no one can do us </a:t>
            </a:r>
            <a:r>
              <a:rPr lang="en-US" b="1" dirty="0" smtClean="0">
                <a:ln>
                  <a:solidFill>
                    <a:sysClr val="windowText" lastClr="000000"/>
                  </a:solidFill>
                </a:ln>
                <a:solidFill>
                  <a:srgbClr val="FFFF00"/>
                </a:solidFill>
                <a:effectLst>
                  <a:outerShdw blurRad="38100" dist="38100" dir="2700000" algn="tl">
                    <a:srgbClr val="000000">
                      <a:alpha val="43137"/>
                    </a:srgbClr>
                  </a:outerShdw>
                </a:effectLst>
                <a:hlinkClick r:id="rId2" action="ppaction://hlinksldjump" tooltip="Kakoo - to injure, to exasperate, to make evil affected, to ill treat, to harm, hurt , or vex."/>
              </a:rPr>
              <a:t>HARM</a:t>
            </a:r>
            <a:endParaRPr lang="en-US" b="1" dirty="0" smtClean="0">
              <a:ln>
                <a:solidFill>
                  <a:sysClr val="windowText" lastClr="000000"/>
                </a:solidFill>
              </a:ln>
              <a:solidFill>
                <a:srgbClr val="FFFF00"/>
              </a:solidFill>
              <a:effectLst>
                <a:outerShdw blurRad="38100" dist="38100" dir="2700000" algn="tl">
                  <a:srgbClr val="000000">
                    <a:alpha val="43137"/>
                  </a:srgbClr>
                </a:outerShdw>
              </a:effectLst>
            </a:endParaRPr>
          </a:p>
          <a:p>
            <a:pPr>
              <a:buNone/>
            </a:pPr>
            <a:endParaRPr lang="en-US" sz="1000" b="1" dirty="0" smtClean="0">
              <a:ln>
                <a:solidFill>
                  <a:sysClr val="windowText" lastClr="000000"/>
                </a:solidFill>
              </a:ln>
              <a:solidFill>
                <a:srgbClr val="FFFF00"/>
              </a:solidFill>
              <a:effectLst>
                <a:outerShdw blurRad="38100" dist="38100" dir="2700000" algn="tl">
                  <a:srgbClr val="000000">
                    <a:alpha val="43137"/>
                  </a:srgbClr>
                </a:outerShdw>
              </a:effectLst>
            </a:endParaRPr>
          </a:p>
          <a:p>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But… If we do suffer for </a:t>
            </a:r>
            <a:r>
              <a:rPr lang="en-US" b="1" dirty="0" smtClean="0">
                <a:ln>
                  <a:solidFill>
                    <a:sysClr val="windowText" lastClr="000000"/>
                  </a:solidFill>
                </a:ln>
                <a:solidFill>
                  <a:srgbClr val="FFFF00"/>
                </a:solidFill>
                <a:effectLst>
                  <a:outerShdw blurRad="38100" dist="38100" dir="2700000" algn="tl">
                    <a:srgbClr val="000000">
                      <a:alpha val="43137"/>
                    </a:srgbClr>
                  </a:outerShdw>
                </a:effectLst>
                <a:hlinkClick r:id="rId2" action="ppaction://hlinksldjump" tooltip="dikaiosune - the character or quality of being right and just, that which conforms to the revealed will of good."/>
              </a:rPr>
              <a:t>RIGHTEOUSNESS</a:t>
            </a:r>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 sake then we are </a:t>
            </a:r>
            <a:r>
              <a:rPr lang="en-US" b="1" dirty="0" smtClean="0">
                <a:ln>
                  <a:solidFill>
                    <a:sysClr val="windowText" lastClr="000000"/>
                  </a:solidFill>
                </a:ln>
                <a:solidFill>
                  <a:srgbClr val="FFFF00"/>
                </a:solidFill>
                <a:effectLst>
                  <a:outerShdw blurRad="38100" dist="38100" dir="2700000" algn="tl">
                    <a:srgbClr val="000000">
                      <a:alpha val="43137"/>
                    </a:srgbClr>
                  </a:outerShdw>
                </a:effectLst>
                <a:hlinkClick r:id="rId2" action="ppaction://hlinksldjump" tooltip="Makarias - Supremely blessed, the nature of that which is the highest good."/>
              </a:rPr>
              <a:t>BLESSED</a:t>
            </a:r>
            <a:endParaRPr lang="en-US" b="1" dirty="0" smtClean="0">
              <a:ln>
                <a:solidFill>
                  <a:sysClr val="windowText" lastClr="000000"/>
                </a:solidFill>
              </a:ln>
              <a:solidFill>
                <a:srgbClr val="FFFF00"/>
              </a:solidFill>
              <a:effectLst>
                <a:outerShdw blurRad="38100" dist="38100" dir="2700000" algn="tl">
                  <a:srgbClr val="000000">
                    <a:alpha val="43137"/>
                  </a:srgbClr>
                </a:outerShdw>
              </a:effectLst>
            </a:endParaRPr>
          </a:p>
          <a:p>
            <a:pPr>
              <a:buNone/>
            </a:pPr>
            <a:endParaRPr lang="en-US" sz="1000" b="1" dirty="0" smtClean="0">
              <a:ln>
                <a:solidFill>
                  <a:sysClr val="windowText" lastClr="000000"/>
                </a:solidFill>
              </a:ln>
              <a:solidFill>
                <a:srgbClr val="FFFF00"/>
              </a:solidFill>
              <a:effectLst>
                <a:outerShdw blurRad="38100" dist="38100" dir="2700000" algn="tl">
                  <a:srgbClr val="000000">
                    <a:alpha val="43137"/>
                  </a:srgbClr>
                </a:outerShdw>
              </a:effectLst>
            </a:endParaRPr>
          </a:p>
          <a:p>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We are to not fear intimidation</a:t>
            </a:r>
          </a:p>
          <a:p>
            <a:pPr>
              <a:buNone/>
            </a:pPr>
            <a:endParaRPr lang="en-US" sz="1000" b="1" dirty="0" smtClean="0">
              <a:ln>
                <a:solidFill>
                  <a:sysClr val="windowText" lastClr="000000"/>
                </a:solidFill>
              </a:ln>
              <a:solidFill>
                <a:srgbClr val="FFFF00"/>
              </a:solidFill>
              <a:effectLst>
                <a:outerShdw blurRad="38100" dist="38100" dir="2700000" algn="tl">
                  <a:srgbClr val="000000">
                    <a:alpha val="43137"/>
                  </a:srgbClr>
                </a:outerShdw>
              </a:effectLst>
            </a:endParaRPr>
          </a:p>
          <a:p>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We are to not be troubled</a:t>
            </a:r>
            <a:endParaRPr lang="en-US" b="1" dirty="0">
              <a:ln>
                <a:solidFill>
                  <a:sysClr val="windowText" lastClr="000000"/>
                </a:solidFill>
              </a:ln>
              <a:solidFill>
                <a:srgbClr val="FFFF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ln>
                  <a:solidFill>
                    <a:sysClr val="windowText" lastClr="000000"/>
                  </a:solidFill>
                </a:ln>
                <a:solidFill>
                  <a:srgbClr val="FFFF00"/>
                </a:solidFill>
                <a:effectLst>
                  <a:outerShdw blurRad="38100" dist="38100" dir="2700000" algn="tl">
                    <a:srgbClr val="000000">
                      <a:alpha val="43137"/>
                    </a:srgbClr>
                  </a:outerShdw>
                </a:effectLst>
              </a:rPr>
              <a:t>So how do we respond?</a:t>
            </a:r>
            <a:endParaRPr lang="en-US" dirty="0"/>
          </a:p>
        </p:txBody>
      </p:sp>
      <p:sp>
        <p:nvSpPr>
          <p:cNvPr id="3" name="Content Placeholder 2"/>
          <p:cNvSpPr>
            <a:spLocks noGrp="1"/>
          </p:cNvSpPr>
          <p:nvPr>
            <p:ph idx="1"/>
          </p:nvPr>
        </p:nvSpPr>
        <p:spPr>
          <a:xfrm>
            <a:off x="457200" y="1600200"/>
            <a:ext cx="8229600" cy="5257800"/>
          </a:xfrm>
        </p:spPr>
        <p:txBody>
          <a:bodyPr/>
          <a:lstStyle/>
          <a:p>
            <a:pPr>
              <a:buNone/>
            </a:pPr>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Peter continues in verse 15</a:t>
            </a:r>
          </a:p>
          <a:p>
            <a:endParaRPr lang="en-US" sz="1000" b="1" dirty="0" smtClean="0">
              <a:ln>
                <a:solidFill>
                  <a:sysClr val="windowText" lastClr="000000"/>
                </a:solidFill>
              </a:ln>
              <a:solidFill>
                <a:srgbClr val="FFFF00"/>
              </a:solidFill>
              <a:effectLst>
                <a:outerShdw blurRad="38100" dist="38100" dir="2700000" algn="tl">
                  <a:srgbClr val="000000">
                    <a:alpha val="43137"/>
                  </a:srgbClr>
                </a:outerShdw>
              </a:effectLst>
            </a:endParaRPr>
          </a:p>
          <a:p>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We are to </a:t>
            </a:r>
            <a:r>
              <a:rPr lang="en-US" b="1" dirty="0" smtClean="0">
                <a:ln>
                  <a:solidFill>
                    <a:sysClr val="windowText" lastClr="000000"/>
                  </a:solidFill>
                </a:ln>
                <a:solidFill>
                  <a:srgbClr val="FFFF00"/>
                </a:solidFill>
                <a:effectLst>
                  <a:outerShdw blurRad="38100" dist="38100" dir="2700000" algn="tl">
                    <a:srgbClr val="000000">
                      <a:alpha val="43137"/>
                    </a:srgbClr>
                  </a:outerShdw>
                </a:effectLst>
                <a:hlinkClick r:id="rId2" action="ppaction://hlinksldjump" tooltip="hagiazo - to venerate, to make holy and purify, to sanctify, to hallow."/>
              </a:rPr>
              <a:t>sanctify</a:t>
            </a:r>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 Jesus as Lord in our </a:t>
            </a:r>
            <a:r>
              <a:rPr lang="en-US" b="1" dirty="0" smtClean="0">
                <a:ln>
                  <a:solidFill>
                    <a:sysClr val="windowText" lastClr="000000"/>
                  </a:solidFill>
                </a:ln>
                <a:solidFill>
                  <a:srgbClr val="FFFF00"/>
                </a:solidFill>
                <a:effectLst>
                  <a:outerShdw blurRad="38100" dist="38100" dir="2700000" algn="tl">
                    <a:srgbClr val="000000">
                      <a:alpha val="43137"/>
                    </a:srgbClr>
                  </a:outerShdw>
                </a:effectLst>
                <a:hlinkClick r:id="rId2" action="ppaction://hlinksldjump" tooltip="Kardia - the seat on one's thoughts and feelings, all one's mental and moral activity- both the rational and emotional elements."/>
              </a:rPr>
              <a:t>hearts</a:t>
            </a:r>
            <a:endParaRPr lang="en-US" b="1" dirty="0" smtClean="0">
              <a:ln>
                <a:solidFill>
                  <a:sysClr val="windowText" lastClr="000000"/>
                </a:solidFill>
              </a:ln>
              <a:solidFill>
                <a:srgbClr val="FFFF00"/>
              </a:solidFill>
              <a:effectLst>
                <a:outerShdw blurRad="38100" dist="38100" dir="2700000" algn="tl">
                  <a:srgbClr val="000000">
                    <a:alpha val="43137"/>
                  </a:srgbClr>
                </a:outerShdw>
              </a:effectLst>
            </a:endParaRPr>
          </a:p>
          <a:p>
            <a:pPr>
              <a:buNone/>
            </a:pPr>
            <a:endParaRPr lang="en-US" sz="1000" b="1" dirty="0" smtClean="0">
              <a:ln>
                <a:solidFill>
                  <a:sysClr val="windowText" lastClr="000000"/>
                </a:solidFill>
              </a:ln>
              <a:solidFill>
                <a:srgbClr val="FFFF00"/>
              </a:solidFill>
              <a:effectLst>
                <a:outerShdw blurRad="38100" dist="38100" dir="2700000" algn="tl">
                  <a:srgbClr val="000000">
                    <a:alpha val="43137"/>
                  </a:srgbClr>
                </a:outerShdw>
              </a:effectLst>
            </a:endParaRPr>
          </a:p>
          <a:p>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We are to be ready to make a defense to anyone who demands an accounting of why we have such a </a:t>
            </a:r>
            <a:r>
              <a:rPr lang="en-US" b="1" dirty="0" smtClean="0">
                <a:ln>
                  <a:solidFill>
                    <a:sysClr val="windowText" lastClr="000000"/>
                  </a:solidFill>
                </a:ln>
                <a:solidFill>
                  <a:srgbClr val="FFFF00"/>
                </a:solidFill>
                <a:effectLst>
                  <a:outerShdw blurRad="38100" dist="38100" dir="2700000" algn="tl">
                    <a:srgbClr val="000000">
                      <a:alpha val="43137"/>
                    </a:srgbClr>
                  </a:outerShdw>
                </a:effectLst>
                <a:hlinkClick r:id="rId2" action="ppaction://hlinksldjump" tooltip="elpis - to anticipate with pleasure, confidence and faith; favorable and confident expectation, a looking forward with assurance."/>
              </a:rPr>
              <a:t>hope</a:t>
            </a:r>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 in us</a:t>
            </a:r>
          </a:p>
          <a:p>
            <a:pPr>
              <a:buNone/>
            </a:pPr>
            <a:endParaRPr lang="en-US" sz="1000" b="1" dirty="0" smtClean="0">
              <a:ln>
                <a:solidFill>
                  <a:sysClr val="windowText" lastClr="000000"/>
                </a:solidFill>
              </a:ln>
              <a:solidFill>
                <a:srgbClr val="FFFF00"/>
              </a:solidFill>
              <a:effectLst>
                <a:outerShdw blurRad="38100" dist="38100" dir="2700000" algn="tl">
                  <a:srgbClr val="000000">
                    <a:alpha val="43137"/>
                  </a:srgbClr>
                </a:outerShdw>
              </a:effectLst>
            </a:endParaRPr>
          </a:p>
          <a:p>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 We are to do so with </a:t>
            </a:r>
            <a:r>
              <a:rPr lang="en-US" b="1" dirty="0" smtClean="0">
                <a:ln>
                  <a:solidFill>
                    <a:sysClr val="windowText" lastClr="000000"/>
                  </a:solidFill>
                </a:ln>
                <a:solidFill>
                  <a:srgbClr val="FFFF00"/>
                </a:solidFill>
                <a:effectLst>
                  <a:outerShdw blurRad="38100" dist="38100" dir="2700000" algn="tl">
                    <a:srgbClr val="000000">
                      <a:alpha val="43137"/>
                    </a:srgbClr>
                  </a:outerShdw>
                </a:effectLst>
                <a:hlinkClick r:id="rId2" action="ppaction://hlinksldjump" tooltip="praetes (pra-OO-tace) - an attitude of mind/heart to God of humility and meekness. This spiritual attitude accepts God's dealings as good and thus to NOT be resisted or disputed. Before men it is seeing their evil as used by God to purify us.   "/>
              </a:rPr>
              <a:t>gentleness</a:t>
            </a:r>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 and </a:t>
            </a:r>
            <a:r>
              <a:rPr lang="en-US" b="1" dirty="0" smtClean="0">
                <a:ln>
                  <a:solidFill>
                    <a:sysClr val="windowText" lastClr="000000"/>
                  </a:solidFill>
                </a:ln>
                <a:solidFill>
                  <a:srgbClr val="FFFF00"/>
                </a:solidFill>
                <a:effectLst>
                  <a:outerShdw blurRad="38100" dist="38100" dir="2700000" algn="tl">
                    <a:srgbClr val="000000">
                      <a:alpha val="43137"/>
                    </a:srgbClr>
                  </a:outerShdw>
                </a:effectLst>
                <a:hlinkClick r:id="rId2" action="ppaction://hlinksldjump" tooltip="Phobos - Reverential fear of God as one's controlling motive, a wholesome dread of displeasing God. It inspires constant carefulness in dealing with others in His fear."/>
              </a:rPr>
              <a:t>reverence</a:t>
            </a:r>
            <a:endParaRPr lang="en-US" b="1" dirty="0">
              <a:ln>
                <a:solidFill>
                  <a:sysClr val="windowText" lastClr="000000"/>
                </a:solidFill>
              </a:ln>
              <a:solidFill>
                <a:srgbClr val="FFFF00"/>
              </a:solidFill>
              <a:effectLst>
                <a:outerShdw blurRad="38100" dist="38100" dir="2700000" algn="tl">
                  <a:srgbClr val="000000">
                    <a:alpha val="43137"/>
                  </a:srgbClr>
                </a:outerShdw>
              </a:effectLst>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ln>
                  <a:solidFill>
                    <a:sysClr val="windowText" lastClr="000000"/>
                  </a:solidFill>
                </a:ln>
                <a:solidFill>
                  <a:srgbClr val="FFFF00"/>
                </a:solidFill>
                <a:effectLst>
                  <a:outerShdw blurRad="38100" dist="38100" dir="2700000" algn="tl">
                    <a:srgbClr val="000000">
                      <a:alpha val="43137"/>
                    </a:srgbClr>
                  </a:outerShdw>
                </a:effectLst>
              </a:rPr>
              <a:t>So how do we respond?</a:t>
            </a:r>
            <a:endParaRPr lang="en-US" dirty="0"/>
          </a:p>
        </p:txBody>
      </p:sp>
      <p:sp>
        <p:nvSpPr>
          <p:cNvPr id="3" name="Content Placeholder 2"/>
          <p:cNvSpPr>
            <a:spLocks noGrp="1"/>
          </p:cNvSpPr>
          <p:nvPr>
            <p:ph idx="1"/>
          </p:nvPr>
        </p:nvSpPr>
        <p:spPr>
          <a:xfrm>
            <a:off x="457200" y="1600200"/>
            <a:ext cx="8458200" cy="5257800"/>
          </a:xfrm>
        </p:spPr>
        <p:txBody>
          <a:bodyPr/>
          <a:lstStyle/>
          <a:p>
            <a:pPr>
              <a:buNone/>
            </a:pPr>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Peter ends with verse 16-17</a:t>
            </a:r>
          </a:p>
          <a:p>
            <a:pPr>
              <a:buNone/>
            </a:pPr>
            <a:endParaRPr lang="en-US" sz="1000" dirty="0" smtClean="0"/>
          </a:p>
          <a:p>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Keep your conscience pure</a:t>
            </a:r>
          </a:p>
          <a:p>
            <a:pPr>
              <a:buNone/>
            </a:pPr>
            <a:endParaRPr lang="en-US" sz="1000" b="1" dirty="0" smtClean="0">
              <a:ln>
                <a:solidFill>
                  <a:sysClr val="windowText" lastClr="000000"/>
                </a:solidFill>
              </a:ln>
              <a:solidFill>
                <a:srgbClr val="FFFF00"/>
              </a:solidFill>
              <a:effectLst>
                <a:outerShdw blurRad="38100" dist="38100" dir="2700000" algn="tl">
                  <a:srgbClr val="000000">
                    <a:alpha val="43137"/>
                  </a:srgbClr>
                </a:outerShdw>
              </a:effectLst>
            </a:endParaRPr>
          </a:p>
          <a:p>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Then when you are </a:t>
            </a:r>
            <a:r>
              <a:rPr lang="en-US" b="1" dirty="0" smtClean="0">
                <a:ln>
                  <a:solidFill>
                    <a:sysClr val="windowText" lastClr="000000"/>
                  </a:solidFill>
                </a:ln>
                <a:solidFill>
                  <a:srgbClr val="FFFF00"/>
                </a:solidFill>
                <a:effectLst>
                  <a:outerShdw blurRad="38100" dist="38100" dir="2700000" algn="tl">
                    <a:srgbClr val="000000">
                      <a:alpha val="43137"/>
                    </a:srgbClr>
                  </a:outerShdw>
                </a:effectLst>
                <a:hlinkClick r:id="rId2" action="ppaction://hlinksldjump" tooltip="Katalaleo - to slander, to speak against, to speak evil of."/>
              </a:rPr>
              <a:t>slandered</a:t>
            </a:r>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  by those who </a:t>
            </a:r>
            <a:r>
              <a:rPr lang="en-US" b="1" dirty="0" smtClean="0">
                <a:ln>
                  <a:solidFill>
                    <a:sysClr val="windowText" lastClr="000000"/>
                  </a:solidFill>
                </a:ln>
                <a:solidFill>
                  <a:srgbClr val="FFFF00"/>
                </a:solidFill>
                <a:effectLst>
                  <a:outerShdw blurRad="38100" dist="38100" dir="2700000" algn="tl">
                    <a:srgbClr val="000000">
                      <a:alpha val="43137"/>
                    </a:srgbClr>
                  </a:outerShdw>
                </a:effectLst>
                <a:hlinkClick r:id="rId2" action="ppaction://hlinksldjump" tooltip="epereazo - to insult, slander, despitefully use, to mistreat, to falsely accuse."/>
              </a:rPr>
              <a:t>revile</a:t>
            </a:r>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 your good </a:t>
            </a:r>
            <a:r>
              <a:rPr lang="en-US" b="1" dirty="0" smtClean="0">
                <a:ln>
                  <a:solidFill>
                    <a:sysClr val="windowText" lastClr="000000"/>
                  </a:solidFill>
                </a:ln>
                <a:solidFill>
                  <a:srgbClr val="FFFF00"/>
                </a:solidFill>
                <a:effectLst>
                  <a:outerShdw blurRad="38100" dist="38100" dir="2700000" algn="tl">
                    <a:srgbClr val="000000">
                      <a:alpha val="43137"/>
                    </a:srgbClr>
                  </a:outerShdw>
                </a:effectLst>
                <a:hlinkClick r:id="rId2" action="ppaction://hlinksldjump" tooltip="anastrophe - behavior, lifestyle, conversation, manner of life and living"/>
              </a:rPr>
              <a:t>behavior</a:t>
            </a:r>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  in Christ they may be brought to shame</a:t>
            </a:r>
          </a:p>
          <a:p>
            <a:pPr>
              <a:buNone/>
            </a:pPr>
            <a:endParaRPr lang="en-US" sz="1000" b="1" dirty="0" smtClean="0">
              <a:ln>
                <a:solidFill>
                  <a:sysClr val="windowText" lastClr="000000"/>
                </a:solidFill>
              </a:ln>
              <a:solidFill>
                <a:srgbClr val="FFFF00"/>
              </a:solidFill>
              <a:effectLst>
                <a:outerShdw blurRad="38100" dist="38100" dir="2700000" algn="tl">
                  <a:srgbClr val="000000">
                    <a:alpha val="43137"/>
                  </a:srgbClr>
                </a:outerShdw>
              </a:effectLst>
            </a:endParaRPr>
          </a:p>
          <a:p>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But if God allows us to suffer, then it is better to do so for </a:t>
            </a:r>
            <a:r>
              <a:rPr lang="en-US" b="1" dirty="0" smtClean="0">
                <a:ln>
                  <a:solidFill>
                    <a:sysClr val="windowText" lastClr="000000"/>
                  </a:solidFill>
                </a:ln>
                <a:solidFill>
                  <a:srgbClr val="FFFF00"/>
                </a:solidFill>
                <a:effectLst>
                  <a:outerShdw blurRad="38100" dist="38100" dir="2700000" algn="tl">
                    <a:srgbClr val="000000">
                      <a:alpha val="43137"/>
                    </a:srgbClr>
                  </a:outerShdw>
                </a:effectLst>
                <a:hlinkClick r:id="rId2" action="ppaction://hlinksldjump" tooltip="agathapoieo - doing good, doing well, see I Peter 2:15"/>
              </a:rPr>
              <a:t>doing right</a:t>
            </a:r>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 than </a:t>
            </a:r>
            <a:r>
              <a:rPr lang="en-US" b="1" dirty="0" smtClean="0">
                <a:ln>
                  <a:solidFill>
                    <a:sysClr val="windowText" lastClr="000000"/>
                  </a:solidFill>
                </a:ln>
                <a:solidFill>
                  <a:srgbClr val="FFFF00"/>
                </a:solidFill>
                <a:effectLst>
                  <a:outerShdw blurRad="38100" dist="38100" dir="2700000" algn="tl">
                    <a:srgbClr val="000000">
                      <a:alpha val="43137"/>
                    </a:srgbClr>
                  </a:outerShdw>
                </a:effectLst>
                <a:hlinkClick r:id="rId2" action="ppaction://hlinksldjump" tooltip="kakopoieo - to be bad-doer, to injure, to sin, evil doing."/>
              </a:rPr>
              <a:t>doing wrong</a:t>
            </a:r>
            <a:endParaRPr lang="en-US" b="1" dirty="0">
              <a:ln>
                <a:solidFill>
                  <a:sysClr val="windowText" lastClr="000000"/>
                </a:solidFill>
              </a:ln>
              <a:solidFill>
                <a:srgbClr val="FFFF00"/>
              </a:solidFill>
              <a:effectLst>
                <a:outerShdw blurRad="38100" dist="38100" dir="2700000" algn="tl">
                  <a:srgbClr val="000000">
                    <a:alpha val="43137"/>
                  </a:srgbClr>
                </a:outerShdw>
              </a:effectLst>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b="1" u="sng" dirty="0" smtClean="0">
                <a:ln>
                  <a:solidFill>
                    <a:sysClr val="windowText" lastClr="000000"/>
                  </a:solidFill>
                </a:ln>
                <a:solidFill>
                  <a:srgbClr val="FFFF00"/>
                </a:solidFill>
                <a:effectLst>
                  <a:outerShdw blurRad="38100" dist="38100" dir="2700000" algn="tl">
                    <a:srgbClr val="000000">
                      <a:alpha val="43137"/>
                    </a:srgbClr>
                  </a:outerShdw>
                </a:effectLst>
              </a:rPr>
              <a:t>So how do we respond?</a:t>
            </a:r>
            <a:endParaRPr lang="en-US" dirty="0"/>
          </a:p>
        </p:txBody>
      </p:sp>
      <p:sp>
        <p:nvSpPr>
          <p:cNvPr id="3" name="Content Placeholder 2"/>
          <p:cNvSpPr>
            <a:spLocks noGrp="1"/>
          </p:cNvSpPr>
          <p:nvPr>
            <p:ph idx="1"/>
          </p:nvPr>
        </p:nvSpPr>
        <p:spPr>
          <a:xfrm>
            <a:off x="457200" y="1219200"/>
            <a:ext cx="8686800" cy="5257800"/>
          </a:xfrm>
        </p:spPr>
        <p:txBody>
          <a:bodyPr/>
          <a:lstStyle/>
          <a:p>
            <a:pPr marL="514350" indent="-514350"/>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Do good to </a:t>
            </a:r>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stave off harmful folks</a:t>
            </a:r>
            <a:endParaRPr lang="en-US" sz="3600" b="1" dirty="0" smtClean="0">
              <a:ln>
                <a:solidFill>
                  <a:sysClr val="windowText" lastClr="000000"/>
                </a:solidFill>
              </a:ln>
              <a:solidFill>
                <a:srgbClr val="FFFF00"/>
              </a:solidFill>
              <a:effectLst>
                <a:outerShdw blurRad="38100" dist="38100" dir="2700000" algn="tl">
                  <a:srgbClr val="000000">
                    <a:alpha val="43137"/>
                  </a:srgbClr>
                </a:outerShdw>
              </a:effectLst>
            </a:endParaRPr>
          </a:p>
          <a:p>
            <a:pPr marL="514350" indent="-514350">
              <a:buNone/>
            </a:pPr>
            <a:endParaRPr lang="en-US" sz="1000" b="1" dirty="0" smtClean="0">
              <a:ln>
                <a:solidFill>
                  <a:sysClr val="windowText" lastClr="000000"/>
                </a:solidFill>
              </a:ln>
              <a:solidFill>
                <a:srgbClr val="FFFF00"/>
              </a:solidFill>
              <a:effectLst>
                <a:outerShdw blurRad="38100" dist="38100" dir="2700000" algn="tl">
                  <a:srgbClr val="000000">
                    <a:alpha val="43137"/>
                  </a:srgbClr>
                </a:outerShdw>
              </a:effectLst>
            </a:endParaRPr>
          </a:p>
          <a:p>
            <a:pPr marL="514350" indent="-514350"/>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Suffer for righteousness and be blessed</a:t>
            </a:r>
          </a:p>
          <a:p>
            <a:pPr marL="514350" indent="-514350"/>
            <a:endParaRPr lang="en-US" sz="1000" b="1" dirty="0" smtClean="0">
              <a:ln>
                <a:solidFill>
                  <a:sysClr val="windowText" lastClr="000000"/>
                </a:solidFill>
              </a:ln>
              <a:solidFill>
                <a:srgbClr val="FFFF00"/>
              </a:solidFill>
              <a:effectLst>
                <a:outerShdw blurRad="38100" dist="38100" dir="2700000" algn="tl">
                  <a:srgbClr val="000000">
                    <a:alpha val="43137"/>
                  </a:srgbClr>
                </a:outerShdw>
              </a:effectLst>
            </a:endParaRPr>
          </a:p>
          <a:p>
            <a:pPr marL="514350" indent="-514350"/>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Do not live under or react to intimidation or pressure from others</a:t>
            </a:r>
          </a:p>
          <a:p>
            <a:pPr marL="514350" indent="-514350"/>
            <a:endParaRPr lang="en-US" sz="1000" b="1" dirty="0" smtClean="0">
              <a:ln>
                <a:solidFill>
                  <a:sysClr val="windowText" lastClr="000000"/>
                </a:solidFill>
              </a:ln>
              <a:solidFill>
                <a:srgbClr val="FFFF00"/>
              </a:solidFill>
              <a:effectLst>
                <a:outerShdw blurRad="38100" dist="38100" dir="2700000" algn="tl">
                  <a:srgbClr val="000000">
                    <a:alpha val="43137"/>
                  </a:srgbClr>
                </a:outerShdw>
              </a:effectLst>
            </a:endParaRPr>
          </a:p>
          <a:p>
            <a:pPr marL="514350" indent="-514350"/>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Make Jesus the devoted focus of our life</a:t>
            </a:r>
          </a:p>
          <a:p>
            <a:pPr marL="514350" indent="-514350">
              <a:buNone/>
            </a:pPr>
            <a:endParaRPr lang="en-US" sz="1000" b="1" dirty="0" smtClean="0">
              <a:ln>
                <a:solidFill>
                  <a:sysClr val="windowText" lastClr="000000"/>
                </a:solidFill>
              </a:ln>
              <a:solidFill>
                <a:srgbClr val="FFFF00"/>
              </a:solidFill>
              <a:effectLst>
                <a:outerShdw blurRad="38100" dist="38100" dir="2700000" algn="tl">
                  <a:srgbClr val="000000">
                    <a:alpha val="43137"/>
                  </a:srgbClr>
                </a:outerShdw>
              </a:effectLst>
            </a:endParaRPr>
          </a:p>
          <a:p>
            <a:pPr marL="514350" indent="-514350"/>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Be ready and able to share why we hope in  Jesus with others</a:t>
            </a:r>
          </a:p>
          <a:p>
            <a:pPr>
              <a:buNone/>
            </a:pP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ln>
                  <a:solidFill>
                    <a:sysClr val="windowText" lastClr="000000"/>
                  </a:solidFill>
                </a:ln>
                <a:solidFill>
                  <a:srgbClr val="FFFF00"/>
                </a:solidFill>
                <a:effectLst>
                  <a:outerShdw blurRad="38100" dist="38100" dir="2700000" algn="tl">
                    <a:srgbClr val="000000">
                      <a:alpha val="43137"/>
                    </a:srgbClr>
                  </a:outerShdw>
                </a:effectLst>
              </a:rPr>
              <a:t>So how do we respond?</a:t>
            </a:r>
            <a:endParaRPr lang="en-US" dirty="0"/>
          </a:p>
        </p:txBody>
      </p:sp>
      <p:sp>
        <p:nvSpPr>
          <p:cNvPr id="3" name="Content Placeholder 2"/>
          <p:cNvSpPr>
            <a:spLocks noGrp="1"/>
          </p:cNvSpPr>
          <p:nvPr>
            <p:ph idx="1"/>
          </p:nvPr>
        </p:nvSpPr>
        <p:spPr>
          <a:xfrm>
            <a:off x="457200" y="1600200"/>
            <a:ext cx="8458200" cy="5257800"/>
          </a:xfrm>
        </p:spPr>
        <p:txBody>
          <a:bodyPr/>
          <a:lstStyle/>
          <a:p>
            <a:pPr marL="514350" indent="-514350"/>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Engage others with gentleness and reverence for God</a:t>
            </a:r>
          </a:p>
          <a:p>
            <a:pPr marL="514350" indent="-514350">
              <a:buNone/>
            </a:pPr>
            <a:endParaRPr lang="en-US" sz="1000" b="1" dirty="0" smtClean="0">
              <a:ln>
                <a:solidFill>
                  <a:sysClr val="windowText" lastClr="000000"/>
                </a:solidFill>
              </a:ln>
              <a:solidFill>
                <a:srgbClr val="FFFF00"/>
              </a:solidFill>
              <a:effectLst>
                <a:outerShdw blurRad="38100" dist="38100" dir="2700000" algn="tl">
                  <a:srgbClr val="000000">
                    <a:alpha val="43137"/>
                  </a:srgbClr>
                </a:outerShdw>
              </a:effectLst>
            </a:endParaRPr>
          </a:p>
          <a:p>
            <a:pPr marL="514350" indent="-514350"/>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Keep a clean conscience</a:t>
            </a:r>
          </a:p>
          <a:p>
            <a:pPr marL="514350" indent="-514350">
              <a:buNone/>
            </a:pPr>
            <a:endParaRPr lang="en-US" sz="1000" b="1" dirty="0" smtClean="0">
              <a:ln>
                <a:solidFill>
                  <a:sysClr val="windowText" lastClr="000000"/>
                </a:solidFill>
              </a:ln>
              <a:solidFill>
                <a:srgbClr val="FFFF00"/>
              </a:solidFill>
              <a:effectLst>
                <a:outerShdw blurRad="38100" dist="38100" dir="2700000" algn="tl">
                  <a:srgbClr val="000000">
                    <a:alpha val="43137"/>
                  </a:srgbClr>
                </a:outerShdw>
              </a:effectLst>
            </a:endParaRPr>
          </a:p>
          <a:p>
            <a:pPr marL="514350" indent="-514350"/>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Maintain good behavior to confound those who revile us</a:t>
            </a:r>
          </a:p>
          <a:p>
            <a:pPr marL="514350" indent="-514350">
              <a:buNone/>
            </a:pPr>
            <a:endParaRPr lang="en-US" sz="1000" b="1" dirty="0" smtClean="0">
              <a:ln>
                <a:solidFill>
                  <a:sysClr val="windowText" lastClr="000000"/>
                </a:solidFill>
              </a:ln>
              <a:solidFill>
                <a:srgbClr val="FFFF00"/>
              </a:solidFill>
              <a:effectLst>
                <a:outerShdw blurRad="38100" dist="38100" dir="2700000" algn="tl">
                  <a:srgbClr val="000000">
                    <a:alpha val="43137"/>
                  </a:srgbClr>
                </a:outerShdw>
              </a:effectLst>
            </a:endParaRPr>
          </a:p>
          <a:p>
            <a:pPr marL="514350" indent="-514350"/>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Remember that suffering for doing good is far better than suffering for evil</a:t>
            </a:r>
          </a:p>
          <a:p>
            <a:pPr marL="514350" indent="-514350"/>
            <a:endParaRPr lang="en-US" dirty="0" smtClean="0"/>
          </a:p>
          <a:p>
            <a:pPr marL="514350" indent="-514350"/>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Let Me Say This About That…</a:t>
            </a:r>
            <a:endParaRPr lang="en-US" b="1" dirty="0">
              <a:ln>
                <a:solidFill>
                  <a:sysClr val="windowText" lastClr="000000"/>
                </a:solidFill>
              </a:ln>
              <a:solidFill>
                <a:srgbClr val="FFFF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8229600" cy="5257800"/>
          </a:xfrm>
        </p:spPr>
        <p:txBody>
          <a:bodyPr>
            <a:normAutofit/>
          </a:bodyPr>
          <a:lstStyle/>
          <a:p>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Many of us read the 04 April, 2024 letter written by the UMC bishop of VA Conference</a:t>
            </a:r>
          </a:p>
          <a:p>
            <a:pPr>
              <a:buNone/>
            </a:pPr>
            <a:endParaRPr lang="en-US" sz="1000" b="1" dirty="0" smtClean="0">
              <a:ln>
                <a:solidFill>
                  <a:sysClr val="windowText" lastClr="000000"/>
                </a:solidFill>
              </a:ln>
              <a:solidFill>
                <a:srgbClr val="FFFF00"/>
              </a:solidFill>
              <a:effectLst>
                <a:outerShdw blurRad="38100" dist="38100" dir="2700000" algn="tl">
                  <a:srgbClr val="000000">
                    <a:alpha val="43137"/>
                  </a:srgbClr>
                </a:outerShdw>
              </a:effectLst>
            </a:endParaRPr>
          </a:p>
          <a:p>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My response and advice to you:</a:t>
            </a:r>
          </a:p>
          <a:p>
            <a:pPr algn="ctr">
              <a:buNone/>
            </a:pPr>
            <a:r>
              <a:rPr lang="en-US" b="1" i="1" dirty="0" smtClean="0"/>
              <a:t>“Let not your hearts be troubled…”  </a:t>
            </a:r>
          </a:p>
          <a:p>
            <a:pPr algn="ctr">
              <a:buNone/>
            </a:pPr>
            <a:r>
              <a:rPr lang="en-US" dirty="0" smtClean="0"/>
              <a:t>(John 14:1)</a:t>
            </a:r>
          </a:p>
          <a:p>
            <a:pPr>
              <a:buNone/>
            </a:pPr>
            <a:endParaRPr lang="en-US" sz="1000" dirty="0" smtClean="0"/>
          </a:p>
          <a:p>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Let’s look at the letter, see why it was poorly received by many, and explore how the Bible says a follower of Jesus should respond </a:t>
            </a:r>
            <a:endParaRPr lang="en-US" b="1" dirty="0">
              <a:ln>
                <a:solidFill>
                  <a:sysClr val="windowText" lastClr="000000"/>
                </a:solidFill>
              </a:ln>
              <a:solidFill>
                <a:srgbClr val="FFFF00"/>
              </a:solidFill>
              <a:effectLst>
                <a:outerShdw blurRad="38100" dist="38100" dir="2700000" algn="tl">
                  <a:srgbClr val="000000">
                    <a:alpha val="43137"/>
                  </a:srgbClr>
                </a:outerShd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ln>
                  <a:solidFill>
                    <a:sysClr val="windowText" lastClr="000000"/>
                  </a:solidFill>
                </a:ln>
                <a:solidFill>
                  <a:srgbClr val="FFFF00"/>
                </a:solidFill>
                <a:effectLst>
                  <a:outerShdw blurRad="38100" dist="38100" dir="2700000" algn="tl">
                    <a:srgbClr val="000000">
                      <a:alpha val="43137"/>
                    </a:srgbClr>
                  </a:outerShdw>
                </a:effectLst>
              </a:rPr>
              <a:t>Misinformation vs. Disinformation</a:t>
            </a:r>
            <a:endParaRPr lang="en-US" u="sng" dirty="0"/>
          </a:p>
        </p:txBody>
      </p:sp>
      <p:sp>
        <p:nvSpPr>
          <p:cNvPr id="3" name="Content Placeholder 2"/>
          <p:cNvSpPr>
            <a:spLocks noGrp="1"/>
          </p:cNvSpPr>
          <p:nvPr>
            <p:ph idx="1"/>
          </p:nvPr>
        </p:nvSpPr>
        <p:spPr>
          <a:xfrm>
            <a:off x="228600" y="1600200"/>
            <a:ext cx="8686800" cy="5257800"/>
          </a:xfrm>
        </p:spPr>
        <p:txBody>
          <a:bodyPr/>
          <a:lstStyle/>
          <a:p>
            <a:pPr>
              <a:buNone/>
            </a:pPr>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Misinformation is </a:t>
            </a:r>
            <a:r>
              <a:rPr lang="en-US" b="1" u="sng" dirty="0" smtClean="0">
                <a:ln>
                  <a:solidFill>
                    <a:sysClr val="windowText" lastClr="000000"/>
                  </a:solidFill>
                </a:ln>
                <a:solidFill>
                  <a:srgbClr val="FFFF00"/>
                </a:solidFill>
                <a:effectLst>
                  <a:outerShdw blurRad="38100" dist="38100" dir="2700000" algn="tl">
                    <a:srgbClr val="000000">
                      <a:alpha val="43137"/>
                    </a:srgbClr>
                  </a:outerShdw>
                </a:effectLst>
              </a:rPr>
              <a:t>unintentionally</a:t>
            </a:r>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 giving inaccurate or incorrect data to another person</a:t>
            </a:r>
          </a:p>
          <a:p>
            <a:pPr>
              <a:buNone/>
            </a:pPr>
            <a:endParaRPr lang="en-US" sz="1000" b="1" dirty="0" smtClean="0">
              <a:ln>
                <a:solidFill>
                  <a:sysClr val="windowText" lastClr="000000"/>
                </a:solidFill>
              </a:ln>
              <a:solidFill>
                <a:srgbClr val="FFFF00"/>
              </a:solidFill>
              <a:effectLst>
                <a:outerShdw blurRad="38100" dist="38100" dir="2700000" algn="tl">
                  <a:srgbClr val="000000">
                    <a:alpha val="43137"/>
                  </a:srgbClr>
                </a:outerShdw>
              </a:effectLst>
            </a:endParaRPr>
          </a:p>
          <a:p>
            <a:pPr>
              <a:buNone/>
            </a:pPr>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Ex. – I mistakenly tell you that the Ash Wednesday Service will be here at 7PM when it actually will start at 6PM</a:t>
            </a:r>
          </a:p>
          <a:p>
            <a:pPr>
              <a:buNone/>
            </a:pPr>
            <a:endParaRPr lang="en-US" sz="1000" dirty="0" smtClean="0"/>
          </a:p>
          <a:p>
            <a:pPr>
              <a:buNone/>
            </a:pPr>
            <a:endParaRPr lang="en-US" sz="1000" dirty="0" smtClean="0"/>
          </a:p>
          <a:p>
            <a:pPr>
              <a:buNone/>
            </a:pPr>
            <a:endParaRPr lang="en-US" sz="1000" dirty="0" smtClean="0"/>
          </a:p>
          <a:p>
            <a:pPr algn="ctr">
              <a:buNone/>
            </a:pPr>
            <a:r>
              <a:rPr lang="en-US" b="1" dirty="0" smtClean="0">
                <a:ln>
                  <a:solidFill>
                    <a:sysClr val="windowText" lastClr="000000"/>
                  </a:solidFill>
                </a:ln>
                <a:solidFill>
                  <a:srgbClr val="FF0000"/>
                </a:solidFill>
                <a:effectLst>
                  <a:outerShdw blurRad="38100" dist="38100" dir="2700000" algn="tl">
                    <a:srgbClr val="000000">
                      <a:alpha val="43137"/>
                    </a:srgbClr>
                  </a:outerShdw>
                </a:effectLst>
              </a:rPr>
              <a:t>Misinformation is generally the by-product of human frailty</a:t>
            </a:r>
            <a:endParaRPr lang="en-US" b="1" dirty="0">
              <a:ln>
                <a:solidFill>
                  <a:sysClr val="windowText" lastClr="000000"/>
                </a:solidFill>
              </a:ln>
              <a:solidFill>
                <a:srgbClr val="FF0000"/>
              </a:solidFill>
              <a:effectLst>
                <a:outerShdw blurRad="38100" dist="38100" dir="2700000" algn="tl">
                  <a:srgbClr val="000000">
                    <a:alpha val="43137"/>
                  </a:srgbClr>
                </a:outerShdw>
              </a:effectLs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ln>
                  <a:solidFill>
                    <a:sysClr val="windowText" lastClr="000000"/>
                  </a:solidFill>
                </a:ln>
                <a:solidFill>
                  <a:srgbClr val="FFFF00"/>
                </a:solidFill>
                <a:effectLst>
                  <a:outerShdw blurRad="38100" dist="38100" dir="2700000" algn="tl">
                    <a:srgbClr val="000000">
                      <a:alpha val="43137"/>
                    </a:srgbClr>
                  </a:outerShdw>
                </a:effectLst>
              </a:rPr>
              <a:t>Misinformation vs. Disinformation</a:t>
            </a:r>
            <a:endParaRPr lang="en-US" dirty="0"/>
          </a:p>
        </p:txBody>
      </p:sp>
      <p:sp>
        <p:nvSpPr>
          <p:cNvPr id="3" name="Content Placeholder 2"/>
          <p:cNvSpPr>
            <a:spLocks noGrp="1"/>
          </p:cNvSpPr>
          <p:nvPr>
            <p:ph idx="1"/>
          </p:nvPr>
        </p:nvSpPr>
        <p:spPr>
          <a:xfrm>
            <a:off x="228600" y="1600200"/>
            <a:ext cx="8686800" cy="5257800"/>
          </a:xfrm>
        </p:spPr>
        <p:txBody>
          <a:bodyPr>
            <a:normAutofit lnSpcReduction="10000"/>
          </a:bodyPr>
          <a:lstStyle/>
          <a:p>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Disinformation is </a:t>
            </a:r>
            <a:r>
              <a:rPr lang="en-US" b="1" u="sng" dirty="0" smtClean="0">
                <a:ln>
                  <a:solidFill>
                    <a:sysClr val="windowText" lastClr="000000"/>
                  </a:solidFill>
                </a:ln>
                <a:solidFill>
                  <a:srgbClr val="FFFF00"/>
                </a:solidFill>
                <a:effectLst>
                  <a:outerShdw blurRad="38100" dist="38100" dir="2700000" algn="tl">
                    <a:srgbClr val="000000">
                      <a:alpha val="43137"/>
                    </a:srgbClr>
                  </a:outerShdw>
                </a:effectLst>
              </a:rPr>
              <a:t>intentionally</a:t>
            </a:r>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 giving  inaccurate or outright false data to another with the intent of influencing that person’s thoughts and actions </a:t>
            </a:r>
          </a:p>
          <a:p>
            <a:pPr>
              <a:buNone/>
            </a:pPr>
            <a:endParaRPr lang="en-US" sz="1000" b="1" dirty="0" smtClean="0">
              <a:ln>
                <a:solidFill>
                  <a:sysClr val="windowText" lastClr="000000"/>
                </a:solidFill>
              </a:ln>
              <a:solidFill>
                <a:srgbClr val="FFFF00"/>
              </a:solidFill>
              <a:effectLst>
                <a:outerShdw blurRad="38100" dist="38100" dir="2700000" algn="tl">
                  <a:srgbClr val="000000">
                    <a:alpha val="43137"/>
                  </a:srgbClr>
                </a:outerShdw>
              </a:effectLst>
            </a:endParaRPr>
          </a:p>
          <a:p>
            <a:pPr>
              <a:buNone/>
            </a:pPr>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Ex. – I know you have a major part in the Ash Wednesday Service but because I want to undermine your influence I intentionally tell you the start time of the service is 7PM vice 6PM.</a:t>
            </a:r>
          </a:p>
          <a:p>
            <a:pPr>
              <a:buNone/>
            </a:pPr>
            <a:endParaRPr lang="en-US" sz="1000" dirty="0" smtClean="0"/>
          </a:p>
          <a:p>
            <a:pPr algn="ctr">
              <a:buNone/>
            </a:pPr>
            <a:r>
              <a:rPr lang="en-US" b="1" dirty="0" smtClean="0">
                <a:ln>
                  <a:solidFill>
                    <a:sysClr val="windowText" lastClr="000000"/>
                  </a:solidFill>
                </a:ln>
                <a:solidFill>
                  <a:srgbClr val="FF0000"/>
                </a:solidFill>
                <a:effectLst>
                  <a:outerShdw blurRad="38100" dist="38100" dir="2700000" algn="tl">
                    <a:srgbClr val="000000">
                      <a:alpha val="43137"/>
                    </a:srgbClr>
                  </a:outerShdw>
                </a:effectLst>
              </a:rPr>
              <a:t>Disinformation is always a product of dishonestly and deceit</a:t>
            </a:r>
          </a:p>
          <a:p>
            <a:pPr>
              <a:buNone/>
            </a:pPr>
            <a:endParaRPr lang="en-US" dirty="0" smtClean="0"/>
          </a:p>
          <a:p>
            <a:pPr>
              <a:buNone/>
            </a:pPr>
            <a:endParaRPr lang="en-US" dirty="0" smtClean="0"/>
          </a:p>
          <a:p>
            <a:pP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ln>
                  <a:solidFill>
                    <a:sysClr val="windowText" lastClr="000000"/>
                  </a:solidFill>
                </a:ln>
                <a:solidFill>
                  <a:srgbClr val="FFFF00"/>
                </a:solidFill>
                <a:effectLst>
                  <a:outerShdw blurRad="38100" dist="38100" dir="2700000" algn="tl">
                    <a:srgbClr val="000000">
                      <a:alpha val="43137"/>
                    </a:srgbClr>
                  </a:outerShdw>
                </a:effectLst>
              </a:rPr>
              <a:t>Disinformation</a:t>
            </a:r>
            <a:endParaRPr lang="en-US" b="1" u="sng" dirty="0">
              <a:ln>
                <a:solidFill>
                  <a:sysClr val="windowText" lastClr="000000"/>
                </a:solidFill>
              </a:ln>
              <a:solidFill>
                <a:srgbClr val="FFFF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8382000" cy="5257800"/>
          </a:xfrm>
        </p:spPr>
        <p:txBody>
          <a:bodyPr/>
          <a:lstStyle/>
          <a:p>
            <a:pPr algn="ctr">
              <a:buNone/>
            </a:pPr>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The letter states that unidentified persons are:</a:t>
            </a:r>
          </a:p>
          <a:p>
            <a:pPr>
              <a:buNone/>
            </a:pPr>
            <a:endParaRPr lang="en-US" sz="1000" b="1" dirty="0" smtClean="0">
              <a:ln>
                <a:solidFill>
                  <a:sysClr val="windowText" lastClr="000000"/>
                </a:solidFill>
              </a:ln>
              <a:solidFill>
                <a:srgbClr val="FFFF00"/>
              </a:solidFill>
              <a:effectLst>
                <a:outerShdw blurRad="38100" dist="38100" dir="2700000" algn="tl">
                  <a:srgbClr val="000000">
                    <a:alpha val="43137"/>
                  </a:srgbClr>
                </a:outerShdw>
              </a:effectLst>
            </a:endParaRPr>
          </a:p>
          <a:p>
            <a:pPr marL="514350" indent="-514350"/>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Spreading diverse types of disinformation</a:t>
            </a:r>
          </a:p>
          <a:p>
            <a:pPr marL="514350" indent="-514350">
              <a:buNone/>
            </a:pPr>
            <a:endParaRPr lang="en-US" sz="1000" b="1" dirty="0" smtClean="0">
              <a:ln>
                <a:solidFill>
                  <a:sysClr val="windowText" lastClr="000000"/>
                </a:solidFill>
              </a:ln>
              <a:solidFill>
                <a:srgbClr val="FFFF00"/>
              </a:solidFill>
              <a:effectLst>
                <a:outerShdw blurRad="38100" dist="38100" dir="2700000" algn="tl">
                  <a:srgbClr val="000000">
                    <a:alpha val="43137"/>
                  </a:srgbClr>
                </a:outerShdw>
              </a:effectLst>
            </a:endParaRPr>
          </a:p>
          <a:p>
            <a:pPr marL="514350" indent="-514350"/>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Undermining and tearing apart the UMC</a:t>
            </a:r>
          </a:p>
          <a:p>
            <a:pPr marL="514350" indent="-514350">
              <a:buNone/>
            </a:pPr>
            <a:endParaRPr lang="en-US" sz="1000" b="1" dirty="0" smtClean="0">
              <a:ln>
                <a:solidFill>
                  <a:sysClr val="windowText" lastClr="000000"/>
                </a:solidFill>
              </a:ln>
              <a:solidFill>
                <a:srgbClr val="FFFF00"/>
              </a:solidFill>
              <a:effectLst>
                <a:outerShdw blurRad="38100" dist="38100" dir="2700000" algn="tl">
                  <a:srgbClr val="000000">
                    <a:alpha val="43137"/>
                  </a:srgbClr>
                </a:outerShdw>
              </a:effectLst>
            </a:endParaRPr>
          </a:p>
          <a:p>
            <a:pPr marL="514350" indent="-514350"/>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Campaigning in an  intentional and organized manner</a:t>
            </a:r>
          </a:p>
          <a:p>
            <a:pPr marL="514350" indent="-514350">
              <a:buNone/>
            </a:pPr>
            <a:endParaRPr lang="en-US" dirty="0" smtClean="0"/>
          </a:p>
          <a:p>
            <a:pPr marL="514350" indent="-514350">
              <a:buFont typeface="+mj-lt"/>
              <a:buAutoNum type="arabicPeriod"/>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lstStyle/>
          <a:p>
            <a:r>
              <a:rPr lang="en-US" b="1" u="sng" dirty="0" smtClean="0">
                <a:ln>
                  <a:solidFill>
                    <a:sysClr val="windowText" lastClr="000000"/>
                  </a:solidFill>
                </a:ln>
                <a:solidFill>
                  <a:srgbClr val="FFFF00"/>
                </a:solidFill>
                <a:effectLst>
                  <a:outerShdw blurRad="38100" dist="38100" dir="2700000" algn="tl">
                    <a:srgbClr val="000000">
                      <a:alpha val="43137"/>
                    </a:srgbClr>
                  </a:outerShdw>
                </a:effectLst>
              </a:rPr>
              <a:t>Stated Examples of Disinformation</a:t>
            </a:r>
            <a:endParaRPr lang="en-US" dirty="0"/>
          </a:p>
        </p:txBody>
      </p:sp>
      <p:sp>
        <p:nvSpPr>
          <p:cNvPr id="3" name="Content Placeholder 2"/>
          <p:cNvSpPr>
            <a:spLocks noGrp="1"/>
          </p:cNvSpPr>
          <p:nvPr>
            <p:ph idx="1"/>
          </p:nvPr>
        </p:nvSpPr>
        <p:spPr>
          <a:xfrm>
            <a:off x="228600" y="1600200"/>
            <a:ext cx="8686800" cy="5257800"/>
          </a:xfrm>
        </p:spPr>
        <p:txBody>
          <a:bodyPr>
            <a:normAutofit/>
          </a:bodyPr>
          <a:lstStyle/>
          <a:p>
            <a:r>
              <a:rPr lang="en-US" sz="4000" b="1" dirty="0" smtClean="0">
                <a:ln>
                  <a:solidFill>
                    <a:sysClr val="windowText" lastClr="000000"/>
                  </a:solidFill>
                </a:ln>
                <a:solidFill>
                  <a:srgbClr val="FFFF00"/>
                </a:solidFill>
                <a:effectLst>
                  <a:outerShdw blurRad="38100" dist="38100" dir="2700000" algn="tl">
                    <a:srgbClr val="000000">
                      <a:alpha val="43137"/>
                    </a:srgbClr>
                  </a:outerShdw>
                </a:effectLst>
              </a:rPr>
              <a:t>All UMC churches will eventually be assigned an LGBTQ+ pastor</a:t>
            </a:r>
          </a:p>
          <a:p>
            <a:pPr>
              <a:buNone/>
            </a:pPr>
            <a:endParaRPr lang="en-US" sz="1600" b="1" dirty="0" smtClean="0">
              <a:ln>
                <a:solidFill>
                  <a:sysClr val="windowText" lastClr="000000"/>
                </a:solidFill>
              </a:ln>
              <a:solidFill>
                <a:srgbClr val="FFFF00"/>
              </a:solidFill>
              <a:effectLst>
                <a:outerShdw blurRad="38100" dist="38100" dir="2700000" algn="tl">
                  <a:srgbClr val="000000">
                    <a:alpha val="43137"/>
                  </a:srgbClr>
                </a:outerShdw>
              </a:effectLst>
            </a:endParaRPr>
          </a:p>
          <a:p>
            <a:r>
              <a:rPr lang="en-US" sz="4000" b="1" dirty="0" smtClean="0">
                <a:ln>
                  <a:solidFill>
                    <a:sysClr val="windowText" lastClr="000000"/>
                  </a:solidFill>
                </a:ln>
                <a:solidFill>
                  <a:srgbClr val="FFFF00"/>
                </a:solidFill>
                <a:effectLst>
                  <a:outerShdw blurRad="38100" dist="38100" dir="2700000" algn="tl">
                    <a:srgbClr val="000000">
                      <a:alpha val="43137"/>
                    </a:srgbClr>
                  </a:outerShdw>
                </a:effectLst>
              </a:rPr>
              <a:t>All UMC pastors will eventually be required to conduct homosexual weddings or be sued  by the government</a:t>
            </a:r>
          </a:p>
          <a:p>
            <a:pPr>
              <a:buNone/>
            </a:pPr>
            <a:endParaRPr lang="en-US" sz="1600" b="1" dirty="0" smtClean="0">
              <a:ln>
                <a:solidFill>
                  <a:sysClr val="windowText" lastClr="000000"/>
                </a:solidFill>
              </a:ln>
              <a:solidFill>
                <a:srgbClr val="FFFF00"/>
              </a:solidFill>
              <a:effectLst>
                <a:outerShdw blurRad="38100" dist="38100" dir="2700000" algn="tl">
                  <a:srgbClr val="000000">
                    <a:alpha val="43137"/>
                  </a:srgbClr>
                </a:outerShdw>
              </a:effectLst>
            </a:endParaRPr>
          </a:p>
          <a:p>
            <a:endParaRPr lang="en-US" b="1" dirty="0" smtClean="0">
              <a:ln>
                <a:solidFill>
                  <a:sysClr val="windowText" lastClr="000000"/>
                </a:solidFill>
              </a:ln>
              <a:solidFill>
                <a:srgbClr val="FFFF00"/>
              </a:solidFill>
              <a:effectLst>
                <a:outerShdw blurRad="38100" dist="38100" dir="2700000" algn="tl">
                  <a:srgbClr val="000000">
                    <a:alpha val="43137"/>
                  </a:srgbClr>
                </a:outerShdw>
              </a:effectLs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ln>
                  <a:solidFill>
                    <a:sysClr val="windowText" lastClr="000000"/>
                  </a:solidFill>
                </a:ln>
                <a:solidFill>
                  <a:srgbClr val="FFFF00"/>
                </a:solidFill>
                <a:effectLst>
                  <a:outerShdw blurRad="38100" dist="38100" dir="2700000" algn="tl">
                    <a:srgbClr val="000000">
                      <a:alpha val="43137"/>
                    </a:srgbClr>
                  </a:outerShdw>
                </a:effectLst>
              </a:rPr>
              <a:t>Stated Examples of Disinformation</a:t>
            </a:r>
            <a:endParaRPr lang="en-US" dirty="0"/>
          </a:p>
        </p:txBody>
      </p:sp>
      <p:sp>
        <p:nvSpPr>
          <p:cNvPr id="3" name="Content Placeholder 2"/>
          <p:cNvSpPr>
            <a:spLocks noGrp="1"/>
          </p:cNvSpPr>
          <p:nvPr>
            <p:ph idx="1"/>
          </p:nvPr>
        </p:nvSpPr>
        <p:spPr>
          <a:xfrm>
            <a:off x="0" y="1600200"/>
            <a:ext cx="9144000" cy="5562600"/>
          </a:xfrm>
        </p:spPr>
        <p:txBody>
          <a:bodyPr/>
          <a:lstStyle/>
          <a:p>
            <a:r>
              <a:rPr lang="en-US" sz="4000" b="1" dirty="0" smtClean="0">
                <a:ln>
                  <a:solidFill>
                    <a:sysClr val="windowText" lastClr="000000"/>
                  </a:solidFill>
                </a:ln>
                <a:solidFill>
                  <a:srgbClr val="FFFF00"/>
                </a:solidFill>
                <a:effectLst>
                  <a:outerShdw blurRad="38100" dist="38100" dir="2700000" algn="tl">
                    <a:srgbClr val="000000">
                      <a:alpha val="43137"/>
                    </a:srgbClr>
                  </a:outerShdw>
                </a:effectLst>
              </a:rPr>
              <a:t>The “progressive movement” and “woke agenda” are taking over the UMC</a:t>
            </a:r>
          </a:p>
          <a:p>
            <a:pPr>
              <a:buNone/>
            </a:pPr>
            <a:endParaRPr lang="en-US" sz="1000" b="1" dirty="0" smtClean="0">
              <a:ln>
                <a:solidFill>
                  <a:sysClr val="windowText" lastClr="000000"/>
                </a:solidFill>
              </a:ln>
              <a:solidFill>
                <a:srgbClr val="FFFF00"/>
              </a:solidFill>
              <a:effectLst>
                <a:outerShdw blurRad="38100" dist="38100" dir="2700000" algn="tl">
                  <a:srgbClr val="000000">
                    <a:alpha val="43137"/>
                  </a:srgbClr>
                </a:outerShdw>
              </a:effectLst>
            </a:endParaRPr>
          </a:p>
          <a:p>
            <a:r>
              <a:rPr lang="en-US" sz="4000" b="1" dirty="0" smtClean="0">
                <a:ln>
                  <a:solidFill>
                    <a:sysClr val="windowText" lastClr="000000"/>
                  </a:solidFill>
                </a:ln>
                <a:solidFill>
                  <a:srgbClr val="FFFF00"/>
                </a:solidFill>
                <a:effectLst>
                  <a:outerShdw blurRad="38100" dist="38100" dir="2700000" algn="tl">
                    <a:srgbClr val="000000">
                      <a:alpha val="43137"/>
                    </a:srgbClr>
                  </a:outerShdw>
                </a:effectLst>
              </a:rPr>
              <a:t>All immigrants and aliens are murders, rapists, thieves and vermin</a:t>
            </a:r>
          </a:p>
          <a:p>
            <a:pPr>
              <a:buNone/>
            </a:pPr>
            <a:endParaRPr lang="en-US" sz="1000" b="1" dirty="0" smtClean="0">
              <a:ln>
                <a:solidFill>
                  <a:sysClr val="windowText" lastClr="000000"/>
                </a:solidFill>
              </a:ln>
              <a:solidFill>
                <a:srgbClr val="FFFF00"/>
              </a:solidFill>
              <a:effectLst>
                <a:outerShdw blurRad="38100" dist="38100" dir="2700000" algn="tl">
                  <a:srgbClr val="000000">
                    <a:alpha val="43137"/>
                  </a:srgbClr>
                </a:outerShdw>
              </a:effectLst>
            </a:endParaRPr>
          </a:p>
          <a:p>
            <a:r>
              <a:rPr lang="en-US" sz="4000" b="1" dirty="0" smtClean="0">
                <a:ln>
                  <a:solidFill>
                    <a:sysClr val="windowText" lastClr="000000"/>
                  </a:solidFill>
                </a:ln>
                <a:solidFill>
                  <a:srgbClr val="FFFF00"/>
                </a:solidFill>
                <a:effectLst>
                  <a:outerShdw blurRad="38100" dist="38100" dir="2700000" algn="tl">
                    <a:srgbClr val="000000">
                      <a:alpha val="43137"/>
                    </a:srgbClr>
                  </a:outerShdw>
                </a:effectLst>
              </a:rPr>
              <a:t>Some disinformation is overtly racist , homophobic and polarizing</a:t>
            </a:r>
          </a:p>
          <a:p>
            <a:endParaRPr lang="en-US" sz="3600" b="1" dirty="0" smtClean="0">
              <a:ln>
                <a:solidFill>
                  <a:sysClr val="windowText" lastClr="000000"/>
                </a:solidFill>
              </a:ln>
              <a:solidFill>
                <a:srgbClr val="FFFF00"/>
              </a:solidFill>
              <a:effectLst>
                <a:outerShdw blurRad="38100" dist="38100" dir="2700000" algn="tl">
                  <a:srgbClr val="000000">
                    <a:alpha val="43137"/>
                  </a:srgbClr>
                </a:outerShdw>
              </a:effectLs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ln>
                  <a:solidFill>
                    <a:sysClr val="windowText" lastClr="000000"/>
                  </a:solidFill>
                </a:ln>
                <a:solidFill>
                  <a:srgbClr val="FFFF00"/>
                </a:solidFill>
                <a:effectLst>
                  <a:outerShdw blurRad="38100" dist="38100" dir="2700000" algn="tl">
                    <a:srgbClr val="000000">
                      <a:alpha val="43137"/>
                    </a:srgbClr>
                  </a:outerShdw>
                </a:effectLst>
              </a:rPr>
              <a:t>The UMC Bishops’ Goal</a:t>
            </a:r>
            <a:endParaRPr lang="en-US" b="1" u="sng" dirty="0">
              <a:ln>
                <a:solidFill>
                  <a:sysClr val="windowText" lastClr="000000"/>
                </a:solidFill>
              </a:ln>
              <a:solidFill>
                <a:srgbClr val="FFFF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8458200" cy="5257800"/>
          </a:xfrm>
        </p:spPr>
        <p:txBody>
          <a:bodyPr>
            <a:normAutofit/>
          </a:bodyPr>
          <a:lstStyle/>
          <a:p>
            <a:pPr>
              <a:buNone/>
            </a:pPr>
            <a:r>
              <a:rPr lang="en-US" sz="4400" b="1" dirty="0" smtClean="0">
                <a:ln>
                  <a:solidFill>
                    <a:sysClr val="windowText" lastClr="000000"/>
                  </a:solidFill>
                </a:ln>
                <a:solidFill>
                  <a:srgbClr val="FFFF00"/>
                </a:solidFill>
                <a:effectLst>
                  <a:outerShdw blurRad="38100" dist="38100" dir="2700000" algn="tl">
                    <a:srgbClr val="000000">
                      <a:alpha val="43137"/>
                    </a:srgbClr>
                  </a:outerShdw>
                </a:effectLst>
              </a:rPr>
              <a:t>The UMC bishops </a:t>
            </a:r>
            <a:r>
              <a:rPr lang="en-US" sz="4400" b="1" i="1" dirty="0" smtClean="0">
                <a:ln>
                  <a:solidFill>
                    <a:sysClr val="windowText" lastClr="000000"/>
                  </a:solidFill>
                </a:ln>
                <a:solidFill>
                  <a:srgbClr val="FFFF00"/>
                </a:solidFill>
                <a:effectLst>
                  <a:outerShdw blurRad="38100" dist="38100" dir="2700000" algn="tl">
                    <a:srgbClr val="000000">
                      <a:alpha val="43137"/>
                    </a:srgbClr>
                  </a:outerShdw>
                </a:effectLst>
              </a:rPr>
              <a:t>“</a:t>
            </a:r>
            <a:r>
              <a:rPr lang="en-US" sz="4400" b="1" i="1" dirty="0" smtClean="0">
                <a:ln>
                  <a:solidFill>
                    <a:sysClr val="windowText" lastClr="000000"/>
                  </a:solidFill>
                </a:ln>
                <a:solidFill>
                  <a:schemeClr val="bg1"/>
                </a:solidFill>
                <a:effectLst>
                  <a:outerShdw blurRad="38100" dist="38100" dir="2700000" algn="tl">
                    <a:srgbClr val="000000">
                      <a:alpha val="43137"/>
                    </a:srgbClr>
                  </a:outerShdw>
                </a:effectLst>
              </a:rPr>
              <a:t>appreciate traditionalists , centrists and progressives”</a:t>
            </a:r>
            <a:r>
              <a:rPr lang="en-US" sz="4400" b="1" dirty="0" smtClean="0">
                <a:ln>
                  <a:solidFill>
                    <a:sysClr val="windowText" lastClr="000000"/>
                  </a:solidFill>
                </a:ln>
                <a:solidFill>
                  <a:srgbClr val="FFFF00"/>
                </a:solidFill>
                <a:effectLst>
                  <a:outerShdw blurRad="38100" dist="38100" dir="2700000" algn="tl">
                    <a:srgbClr val="000000">
                      <a:alpha val="43137"/>
                    </a:srgbClr>
                  </a:outerShdw>
                </a:effectLst>
              </a:rPr>
              <a:t> and want us all together:  </a:t>
            </a:r>
            <a:r>
              <a:rPr lang="en-US" sz="4400" b="1" dirty="0" smtClean="0">
                <a:ln>
                  <a:solidFill>
                    <a:sysClr val="windowText" lastClr="000000"/>
                  </a:solidFill>
                </a:ln>
                <a:solidFill>
                  <a:schemeClr val="bg1"/>
                </a:solidFill>
                <a:effectLst>
                  <a:outerShdw blurRad="38100" dist="38100" dir="2700000" algn="tl">
                    <a:srgbClr val="000000">
                      <a:alpha val="43137"/>
                    </a:srgbClr>
                  </a:outerShdw>
                </a:effectLst>
              </a:rPr>
              <a:t>“</a:t>
            </a:r>
            <a:r>
              <a:rPr lang="en-US" sz="4400" b="1" i="1" dirty="0" smtClean="0">
                <a:ln>
                  <a:solidFill>
                    <a:sysClr val="windowText" lastClr="000000"/>
                  </a:solidFill>
                </a:ln>
                <a:solidFill>
                  <a:schemeClr val="bg1"/>
                </a:solidFill>
                <a:effectLst>
                  <a:outerShdw blurRad="38100" dist="38100" dir="2700000" algn="tl">
                    <a:srgbClr val="000000">
                      <a:alpha val="43137"/>
                    </a:srgbClr>
                  </a:outerShdw>
                </a:effectLst>
              </a:rPr>
              <a:t>Being one despite our differences is our best witness to the supernatural power of God that unifies and transforms us” </a:t>
            </a:r>
          </a:p>
          <a:p>
            <a:pPr algn="ctr">
              <a:buNone/>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fontScale="90000"/>
          </a:bodyPr>
          <a:lstStyle/>
          <a:p>
            <a:r>
              <a:rPr lang="en-US" b="1" u="sng" dirty="0" smtClean="0">
                <a:ln>
                  <a:solidFill>
                    <a:sysClr val="windowText" lastClr="000000"/>
                  </a:solidFill>
                </a:ln>
                <a:solidFill>
                  <a:srgbClr val="FFFF00"/>
                </a:solidFill>
                <a:effectLst>
                  <a:outerShdw blurRad="38100" dist="38100" dir="2700000" algn="tl">
                    <a:srgbClr val="000000">
                      <a:alpha val="43137"/>
                    </a:srgbClr>
                  </a:outerShdw>
                </a:effectLst>
              </a:rPr>
              <a:t>Scriptural vs. Non-Scriptural Beliefs</a:t>
            </a:r>
            <a:endParaRPr lang="en-US" b="1" u="sng" dirty="0">
              <a:ln>
                <a:solidFill>
                  <a:sysClr val="windowText" lastClr="000000"/>
                </a:solidFill>
              </a:ln>
              <a:solidFill>
                <a:srgbClr val="FFFF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81000" y="1600200"/>
            <a:ext cx="8763000" cy="5715000"/>
          </a:xfrm>
        </p:spPr>
        <p:txBody>
          <a:bodyPr>
            <a:normAutofit/>
          </a:bodyPr>
          <a:lstStyle/>
          <a:p>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Human Sexuality Redefined</a:t>
            </a:r>
          </a:p>
          <a:p>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Ordination of LGBTQ+</a:t>
            </a:r>
          </a:p>
          <a:p>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Marriage of LGBTQ+</a:t>
            </a:r>
          </a:p>
          <a:p>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Gender Fluidity</a:t>
            </a:r>
          </a:p>
          <a:p>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“What’s Happening Now” Social Action</a:t>
            </a:r>
          </a:p>
          <a:p>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Child of God Redefined</a:t>
            </a:r>
          </a:p>
          <a:p>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All Theologies Should Coexist/Cooperate</a:t>
            </a:r>
          </a:p>
          <a:p>
            <a:pPr>
              <a:buNone/>
            </a:pPr>
            <a:endParaRPr lang="en-US" sz="1000" b="1" dirty="0" smtClean="0">
              <a:ln>
                <a:solidFill>
                  <a:sysClr val="windowText" lastClr="000000"/>
                </a:solidFill>
              </a:ln>
              <a:solidFill>
                <a:srgbClr val="FFFF00"/>
              </a:solidFill>
              <a:effectLst>
                <a:outerShdw blurRad="38100" dist="38100" dir="2700000" algn="tl">
                  <a:srgbClr val="000000">
                    <a:alpha val="43137"/>
                  </a:srgbClr>
                </a:outerShdw>
              </a:effectLst>
            </a:endParaRPr>
          </a:p>
          <a:p>
            <a:endParaRPr lang="en-US" dirty="0" smtClean="0"/>
          </a:p>
          <a:p>
            <a:endParaRPr lang="en-US" dirty="0" smtClean="0"/>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992</TotalTime>
  <Words>778</Words>
  <Application>Microsoft Office PowerPoint</Application>
  <PresentationFormat>On-screen Show (4:3)</PresentationFormat>
  <Paragraphs>115</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A Gentle and Reverent Reply</vt:lpstr>
      <vt:lpstr>Let Me Say This About That…</vt:lpstr>
      <vt:lpstr>Misinformation vs. Disinformation</vt:lpstr>
      <vt:lpstr>Misinformation vs. Disinformation</vt:lpstr>
      <vt:lpstr>Disinformation</vt:lpstr>
      <vt:lpstr>Stated Examples of Disinformation</vt:lpstr>
      <vt:lpstr>Stated Examples of Disinformation</vt:lpstr>
      <vt:lpstr>The UMC Bishops’ Goal</vt:lpstr>
      <vt:lpstr>Scriptural vs. Non-Scriptural Beliefs</vt:lpstr>
      <vt:lpstr>Scriptural vs. Non-Scriptural Beliefs</vt:lpstr>
      <vt:lpstr>Wesleyan Quadrilateral</vt:lpstr>
      <vt:lpstr>Slide 12</vt:lpstr>
      <vt:lpstr>So how do we respond?</vt:lpstr>
      <vt:lpstr>So how do we respond?</vt:lpstr>
      <vt:lpstr>So how do we respond?</vt:lpstr>
      <vt:lpstr>So how do we respond?</vt:lpstr>
      <vt:lpstr>So how do we respond?</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Gentle and Reverent Reply</dc:title>
  <dc:creator>Travis M Phillips</dc:creator>
  <cp:lastModifiedBy>Travis M Phillips</cp:lastModifiedBy>
  <cp:revision>101</cp:revision>
  <dcterms:created xsi:type="dcterms:W3CDTF">2024-04-17T14:07:32Z</dcterms:created>
  <dcterms:modified xsi:type="dcterms:W3CDTF">2024-04-21T10:23:59Z</dcterms:modified>
</cp:coreProperties>
</file>