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2" r:id="rId7"/>
    <p:sldId id="263" r:id="rId8"/>
    <p:sldId id="265" r:id="rId9"/>
    <p:sldId id="261" r:id="rId10"/>
    <p:sldId id="264" r:id="rId11"/>
    <p:sldId id="266" r:id="rId12"/>
    <p:sldId id="267" r:id="rId13"/>
    <p:sldId id="268" r:id="rId14"/>
    <p:sldId id="270" r:id="rId15"/>
    <p:sldId id="272" r:id="rId16"/>
    <p:sldId id="271" r:id="rId17"/>
    <p:sldId id="274" r:id="rId18"/>
    <p:sldId id="273" r:id="rId19"/>
    <p:sldId id="269"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750" autoAdjust="0"/>
  </p:normalViewPr>
  <p:slideViewPr>
    <p:cSldViewPr>
      <p:cViewPr varScale="1">
        <p:scale>
          <a:sx n="48" d="100"/>
          <a:sy n="48" d="100"/>
        </p:scale>
        <p:origin x="-1794" y="-102"/>
      </p:cViewPr>
      <p:guideLst>
        <p:guide orient="horz" pos="2160"/>
        <p:guide pos="2880"/>
      </p:guideLst>
    </p:cSldViewPr>
  </p:slideViewPr>
  <p:outlineViewPr>
    <p:cViewPr>
      <p:scale>
        <a:sx n="33" d="100"/>
        <a:sy n="33" d="100"/>
      </p:scale>
      <p:origin x="0" y="5508"/>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0B23C06-CCBB-4886-A788-352895DEB740}" type="datetimeFigureOut">
              <a:rPr lang="en-US" smtClean="0"/>
              <a:pPr/>
              <a:t>3/3/2024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E7436E-8484-4FBE-9152-6C047F2F5A7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B23C06-CCBB-4886-A788-352895DEB740}" type="datetimeFigureOut">
              <a:rPr lang="en-US" smtClean="0"/>
              <a:pPr/>
              <a:t>3/3/2024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E7436E-8484-4FBE-9152-6C047F2F5A7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B23C06-CCBB-4886-A788-352895DEB740}" type="datetimeFigureOut">
              <a:rPr lang="en-US" smtClean="0"/>
              <a:pPr/>
              <a:t>3/3/2024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E7436E-8484-4FBE-9152-6C047F2F5A7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B23C06-CCBB-4886-A788-352895DEB740}" type="datetimeFigureOut">
              <a:rPr lang="en-US" smtClean="0"/>
              <a:pPr/>
              <a:t>3/3/2024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E7436E-8484-4FBE-9152-6C047F2F5A7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B23C06-CCBB-4886-A788-352895DEB740}" type="datetimeFigureOut">
              <a:rPr lang="en-US" smtClean="0"/>
              <a:pPr/>
              <a:t>3/3/2024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E7436E-8484-4FBE-9152-6C047F2F5A7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0B23C06-CCBB-4886-A788-352895DEB740}" type="datetimeFigureOut">
              <a:rPr lang="en-US" smtClean="0"/>
              <a:pPr/>
              <a:t>3/3/2024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E7436E-8484-4FBE-9152-6C047F2F5A7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0B23C06-CCBB-4886-A788-352895DEB740}" type="datetimeFigureOut">
              <a:rPr lang="en-US" smtClean="0"/>
              <a:pPr/>
              <a:t>3/3/2024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E7436E-8484-4FBE-9152-6C047F2F5A7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B23C06-CCBB-4886-A788-352895DEB740}" type="datetimeFigureOut">
              <a:rPr lang="en-US" smtClean="0"/>
              <a:pPr/>
              <a:t>3/3/2024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E7436E-8484-4FBE-9152-6C047F2F5A7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B23C06-CCBB-4886-A788-352895DEB740}" type="datetimeFigureOut">
              <a:rPr lang="en-US" smtClean="0"/>
              <a:pPr/>
              <a:t>3/3/2024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E7436E-8484-4FBE-9152-6C047F2F5A7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B23C06-CCBB-4886-A788-352895DEB740}" type="datetimeFigureOut">
              <a:rPr lang="en-US" smtClean="0"/>
              <a:pPr/>
              <a:t>3/3/2024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E7436E-8484-4FBE-9152-6C047F2F5A7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B23C06-CCBB-4886-A788-352895DEB740}" type="datetimeFigureOut">
              <a:rPr lang="en-US" smtClean="0"/>
              <a:pPr/>
              <a:t>3/3/2024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E7436E-8484-4FBE-9152-6C047F2F5A7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B23C06-CCBB-4886-A788-352895DEB740}" type="datetimeFigureOut">
              <a:rPr lang="en-US" smtClean="0"/>
              <a:pPr/>
              <a:t>3/3/2024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E7436E-8484-4FBE-9152-6C047F2F5A78}"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hemeOverride" Target="../theme/themeOverrid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9600" b="1" dirty="0" smtClean="0">
                <a:ln>
                  <a:solidFill>
                    <a:sysClr val="windowText" lastClr="000000"/>
                  </a:solidFill>
                </a:ln>
                <a:solidFill>
                  <a:srgbClr val="FFFF00"/>
                </a:solidFill>
                <a:effectLst>
                  <a:outerShdw blurRad="38100" dist="38100" dir="2700000" algn="tl">
                    <a:srgbClr val="000000">
                      <a:alpha val="43137"/>
                    </a:srgbClr>
                  </a:outerShdw>
                </a:effectLst>
              </a:rPr>
              <a:t>A Parable </a:t>
            </a:r>
            <a:br>
              <a:rPr lang="en-US" sz="9600" b="1" dirty="0" smtClean="0">
                <a:ln>
                  <a:solidFill>
                    <a:sysClr val="windowText" lastClr="000000"/>
                  </a:solidFill>
                </a:ln>
                <a:solidFill>
                  <a:srgbClr val="FFFF00"/>
                </a:solidFill>
                <a:effectLst>
                  <a:outerShdw blurRad="38100" dist="38100" dir="2700000" algn="tl">
                    <a:srgbClr val="000000">
                      <a:alpha val="43137"/>
                    </a:srgbClr>
                  </a:outerShdw>
                </a:effectLst>
              </a:rPr>
            </a:br>
            <a:r>
              <a:rPr lang="en-US" sz="9600" b="1" dirty="0" smtClean="0">
                <a:ln>
                  <a:solidFill>
                    <a:sysClr val="windowText" lastClr="000000"/>
                  </a:solidFill>
                </a:ln>
                <a:solidFill>
                  <a:srgbClr val="FFFF00"/>
                </a:solidFill>
                <a:effectLst>
                  <a:outerShdw blurRad="38100" dist="38100" dir="2700000" algn="tl">
                    <a:srgbClr val="000000">
                      <a:alpha val="43137"/>
                    </a:srgbClr>
                  </a:outerShdw>
                </a:effectLst>
              </a:rPr>
              <a:t>of a Paradox</a:t>
            </a:r>
            <a:endParaRPr lang="en-US" sz="9600" b="1" dirty="0">
              <a:ln>
                <a:solidFill>
                  <a:sysClr val="windowText" lastClr="000000"/>
                </a:solidFill>
              </a:ln>
              <a:solidFill>
                <a:srgbClr val="FFFF00"/>
              </a:solidFill>
              <a:effectLst>
                <a:outerShdw blurRad="38100" dist="38100" dir="2700000" algn="tl">
                  <a:srgbClr val="000000">
                    <a:alpha val="43137"/>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n>
                  <a:solidFill>
                    <a:sysClr val="windowText" lastClr="000000"/>
                  </a:solidFill>
                </a:ln>
                <a:solidFill>
                  <a:srgbClr val="FFFF00"/>
                </a:solidFill>
                <a:effectLst>
                  <a:outerShdw blurRad="38100" dist="38100" dir="2700000" algn="tl">
                    <a:srgbClr val="000000">
                      <a:alpha val="43137"/>
                    </a:srgbClr>
                  </a:outerShdw>
                </a:effectLst>
              </a:rPr>
              <a:t>Today’s</a:t>
            </a:r>
            <a:r>
              <a:rPr lang="en-US" b="1" u="sng" dirty="0" smtClean="0">
                <a:ln>
                  <a:solidFill>
                    <a:sysClr val="windowText" lastClr="000000"/>
                  </a:solidFill>
                </a:ln>
                <a:effectLst>
                  <a:outerShdw blurRad="38100" dist="38100" dir="2700000" algn="tl">
                    <a:srgbClr val="000000">
                      <a:alpha val="43137"/>
                    </a:srgbClr>
                  </a:outerShdw>
                </a:effectLst>
              </a:rPr>
              <a:t> </a:t>
            </a:r>
            <a:r>
              <a:rPr lang="en-US" b="1" u="sng" dirty="0" smtClean="0">
                <a:ln>
                  <a:solidFill>
                    <a:sysClr val="windowText" lastClr="000000"/>
                  </a:solidFill>
                </a:ln>
                <a:solidFill>
                  <a:srgbClr val="FF0000"/>
                </a:solidFill>
                <a:effectLst>
                  <a:outerShdw blurRad="38100" dist="38100" dir="2700000" algn="tl">
                    <a:srgbClr val="000000">
                      <a:alpha val="43137"/>
                    </a:srgbClr>
                  </a:outerShdw>
                </a:effectLst>
              </a:rPr>
              <a:t>Paradoxical Parable</a:t>
            </a:r>
            <a:endParaRPr lang="en-US" dirty="0"/>
          </a:p>
        </p:txBody>
      </p:sp>
      <p:sp>
        <p:nvSpPr>
          <p:cNvPr id="3" name="Text Placeholder 2"/>
          <p:cNvSpPr>
            <a:spLocks noGrp="1"/>
          </p:cNvSpPr>
          <p:nvPr>
            <p:ph type="body" idx="1"/>
          </p:nvPr>
        </p:nvSpPr>
        <p:spPr>
          <a:xfrm>
            <a:off x="457200" y="1535113"/>
            <a:ext cx="8229600" cy="639762"/>
          </a:xfrm>
        </p:spPr>
        <p:txBody>
          <a:bodyPr>
            <a:noAutofit/>
          </a:bodyPr>
          <a:lstStyle/>
          <a:p>
            <a:pPr algn="ctr"/>
            <a:r>
              <a:rPr lang="en-US" sz="4400" u="sng" dirty="0" smtClean="0">
                <a:ln>
                  <a:solidFill>
                    <a:sysClr val="windowText" lastClr="000000"/>
                  </a:solidFill>
                </a:ln>
                <a:effectLst>
                  <a:outerShdw blurRad="38100" dist="38100" dir="2700000" algn="tl">
                    <a:srgbClr val="000000">
                      <a:alpha val="43137"/>
                    </a:srgbClr>
                  </a:outerShdw>
                </a:effectLst>
              </a:rPr>
              <a:t>A Certain Pharisee	</a:t>
            </a:r>
            <a:endParaRPr lang="en-US" sz="4400" u="sng" dirty="0">
              <a:ln>
                <a:solidFill>
                  <a:sysClr val="windowText" lastClr="000000"/>
                </a:solidFill>
              </a:ln>
              <a:effectLst>
                <a:outerShdw blurRad="38100" dist="38100" dir="2700000" algn="tl">
                  <a:srgbClr val="000000">
                    <a:alpha val="43137"/>
                  </a:srgbClr>
                </a:outerShdw>
              </a:effectLst>
            </a:endParaRPr>
          </a:p>
        </p:txBody>
      </p:sp>
      <p:sp>
        <p:nvSpPr>
          <p:cNvPr id="4" name="Content Placeholder 3"/>
          <p:cNvSpPr>
            <a:spLocks noGrp="1"/>
          </p:cNvSpPr>
          <p:nvPr>
            <p:ph sz="half" idx="2"/>
          </p:nvPr>
        </p:nvSpPr>
        <p:spPr>
          <a:xfrm>
            <a:off x="227012" y="2174874"/>
            <a:ext cx="8612188" cy="4683125"/>
          </a:xfrm>
        </p:spPr>
        <p:txBody>
          <a:bodyPr>
            <a:noAutofit/>
          </a:bodyPr>
          <a:lstStyle/>
          <a:p>
            <a:pPr>
              <a:buNone/>
            </a:pPr>
            <a:endParaRPr lang="en-US" sz="1000" b="1" dirty="0" smtClean="0"/>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Trusted in </a:t>
            </a:r>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himself – Confident before God</a:t>
            </a:r>
            <a:endParaRPr lang="en-US" sz="36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Self-righteous</a:t>
            </a: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Contempt for others</a:t>
            </a: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Measured himself versus others not God</a:t>
            </a: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Listed his spiritual practices</a:t>
            </a:r>
          </a:p>
          <a:p>
            <a:r>
              <a:rPr lang="en-US" sz="3600" b="1" u="sng" dirty="0" smtClean="0">
                <a:ln>
                  <a:solidFill>
                    <a:sysClr val="windowText" lastClr="000000"/>
                  </a:solidFill>
                </a:ln>
                <a:solidFill>
                  <a:srgbClr val="FFFF00"/>
                </a:solidFill>
                <a:effectLst>
                  <a:outerShdw blurRad="38100" dist="38100" dir="2700000" algn="tl">
                    <a:srgbClr val="000000">
                      <a:alpha val="43137"/>
                    </a:srgbClr>
                  </a:outerShdw>
                </a:effectLst>
              </a:rPr>
              <a:t>Left God’s temple still in sin</a:t>
            </a:r>
            <a:endParaRPr lang="en-US" sz="3600" b="1" u="sng" dirty="0">
              <a:ln>
                <a:solidFill>
                  <a:sysClr val="windowText" lastClr="000000"/>
                </a:solidFill>
              </a:ln>
              <a:solidFill>
                <a:srgbClr val="FFFF00"/>
              </a:solidFill>
              <a:effectLst>
                <a:outerShdw blurRad="38100" dist="38100" dir="2700000" algn="tl">
                  <a:srgbClr val="000000">
                    <a:alpha val="43137"/>
                  </a:srgbClr>
                </a:outerShdw>
              </a:effectLst>
            </a:endParaRPr>
          </a:p>
        </p:txBody>
      </p:sp>
    </p:spTree>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u="sng" dirty="0" smtClean="0">
                <a:ln>
                  <a:solidFill>
                    <a:sysClr val="windowText" lastClr="000000"/>
                  </a:solidFill>
                </a:ln>
                <a:solidFill>
                  <a:srgbClr val="FFFF00"/>
                </a:solidFill>
                <a:effectLst>
                  <a:outerShdw blurRad="38100" dist="38100" dir="2700000" algn="tl">
                    <a:srgbClr val="000000">
                      <a:alpha val="43137"/>
                    </a:srgbClr>
                  </a:outerShdw>
                </a:effectLst>
              </a:rPr>
              <a:t>Today’s </a:t>
            </a:r>
            <a:r>
              <a:rPr lang="en-US" sz="4800" b="1" u="sng" dirty="0" smtClean="0">
                <a:ln>
                  <a:solidFill>
                    <a:sysClr val="windowText" lastClr="000000"/>
                  </a:solidFill>
                </a:ln>
                <a:solidFill>
                  <a:srgbClr val="FF0000"/>
                </a:solidFill>
                <a:effectLst>
                  <a:outerShdw blurRad="38100" dist="38100" dir="2700000" algn="tl">
                    <a:srgbClr val="000000">
                      <a:alpha val="43137"/>
                    </a:srgbClr>
                  </a:outerShdw>
                </a:effectLst>
              </a:rPr>
              <a:t>Paradoxical Parable</a:t>
            </a:r>
            <a:endParaRPr lang="en-US" sz="4800" dirty="0"/>
          </a:p>
        </p:txBody>
      </p:sp>
      <p:sp>
        <p:nvSpPr>
          <p:cNvPr id="5" name="Text Placeholder 4"/>
          <p:cNvSpPr>
            <a:spLocks noGrp="1"/>
          </p:cNvSpPr>
          <p:nvPr>
            <p:ph type="body" sz="quarter" idx="3"/>
          </p:nvPr>
        </p:nvSpPr>
        <p:spPr>
          <a:xfrm>
            <a:off x="533401" y="1535113"/>
            <a:ext cx="8153400" cy="639762"/>
          </a:xfrm>
        </p:spPr>
        <p:txBody>
          <a:bodyPr>
            <a:noAutofit/>
          </a:bodyPr>
          <a:lstStyle/>
          <a:p>
            <a:pPr algn="ctr"/>
            <a:r>
              <a:rPr lang="en-US" sz="4400" u="sng" dirty="0" smtClean="0">
                <a:ln>
                  <a:solidFill>
                    <a:sysClr val="windowText" lastClr="000000"/>
                  </a:solidFill>
                </a:ln>
                <a:effectLst>
                  <a:outerShdw blurRad="38100" dist="38100" dir="2700000" algn="tl">
                    <a:srgbClr val="000000">
                      <a:alpha val="43137"/>
                    </a:srgbClr>
                  </a:outerShdw>
                </a:effectLst>
              </a:rPr>
              <a:t>A Certain Publican</a:t>
            </a:r>
            <a:endParaRPr lang="en-US" sz="4400" u="sng" dirty="0">
              <a:ln>
                <a:solidFill>
                  <a:sysClr val="windowText" lastClr="000000"/>
                </a:solidFill>
              </a:ln>
              <a:effectLst>
                <a:outerShdw blurRad="38100" dist="38100" dir="2700000" algn="tl">
                  <a:srgbClr val="000000">
                    <a:alpha val="43137"/>
                  </a:srgbClr>
                </a:outerShdw>
              </a:effectLst>
            </a:endParaRPr>
          </a:p>
        </p:txBody>
      </p:sp>
      <p:sp>
        <p:nvSpPr>
          <p:cNvPr id="6" name="Content Placeholder 5"/>
          <p:cNvSpPr>
            <a:spLocks noGrp="1"/>
          </p:cNvSpPr>
          <p:nvPr>
            <p:ph sz="quarter" idx="4"/>
          </p:nvPr>
        </p:nvSpPr>
        <p:spPr>
          <a:xfrm>
            <a:off x="304801" y="2174874"/>
            <a:ext cx="8839200" cy="4683125"/>
          </a:xfrm>
        </p:spPr>
        <p:txBody>
          <a:bodyPr>
            <a:normAutofit/>
          </a:bodyPr>
          <a:lstStyle/>
          <a:p>
            <a:pPr>
              <a:buNone/>
            </a:pPr>
            <a:endParaRPr lang="en-US" sz="1000" b="1" dirty="0" smtClean="0"/>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Trusted in </a:t>
            </a:r>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God’s mercy</a:t>
            </a:r>
            <a:endParaRPr lang="en-US" sz="36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Broken and humble</a:t>
            </a: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Saw sin within himself</a:t>
            </a: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Measured himself versus God not others</a:t>
            </a: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Confessed contritely</a:t>
            </a:r>
          </a:p>
          <a:p>
            <a:r>
              <a:rPr lang="en-US" sz="3600" b="1" u="sng" dirty="0" smtClean="0">
                <a:ln>
                  <a:solidFill>
                    <a:sysClr val="windowText" lastClr="000000"/>
                  </a:solidFill>
                </a:ln>
                <a:solidFill>
                  <a:srgbClr val="FFFF00"/>
                </a:solidFill>
                <a:effectLst>
                  <a:outerShdw blurRad="38100" dist="38100" dir="2700000" algn="tl">
                    <a:srgbClr val="000000">
                      <a:alpha val="43137"/>
                    </a:srgbClr>
                  </a:outerShdw>
                </a:effectLst>
              </a:rPr>
              <a:t>Left God’s temple justified</a:t>
            </a:r>
            <a:endParaRPr lang="en-US" sz="3600" b="1" u="sng" dirty="0">
              <a:ln>
                <a:solidFill>
                  <a:sysClr val="windowText" lastClr="000000"/>
                </a:solidFill>
              </a:ln>
              <a:solidFill>
                <a:srgbClr val="FFFF00"/>
              </a:solidFill>
              <a:effectLst>
                <a:outerShdw blurRad="38100" dist="38100" dir="2700000" algn="tl">
                  <a:srgbClr val="000000">
                    <a:alpha val="43137"/>
                  </a:srgbClr>
                </a:outerShdw>
              </a:effectLs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n>
                  <a:solidFill>
                    <a:sysClr val="windowText" lastClr="000000"/>
                  </a:solidFill>
                </a:ln>
                <a:solidFill>
                  <a:srgbClr val="FFFF00"/>
                </a:solidFill>
                <a:effectLst>
                  <a:outerShdw blurRad="38100" dist="38100" dir="2700000" algn="tl">
                    <a:srgbClr val="000000">
                      <a:alpha val="43137"/>
                    </a:srgbClr>
                  </a:outerShdw>
                </a:effectLst>
              </a:rPr>
              <a:t>Jesus’ Teaching</a:t>
            </a:r>
            <a:endParaRPr lang="en-US" b="1" u="sng"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3" name="TextBox 2"/>
          <p:cNvSpPr txBox="1"/>
          <p:nvPr/>
        </p:nvSpPr>
        <p:spPr>
          <a:xfrm>
            <a:off x="381000" y="1647646"/>
            <a:ext cx="8763000" cy="6124754"/>
          </a:xfrm>
          <a:prstGeom prst="rect">
            <a:avLst/>
          </a:prstGeom>
          <a:noFill/>
        </p:spPr>
        <p:txBody>
          <a:bodyPr wrap="square" rtlCol="0">
            <a:spAutoFit/>
          </a:bodyPr>
          <a:lstStyle/>
          <a:p>
            <a:pPr>
              <a:buFont typeface="Arial" pitchFamily="34" charset="0"/>
              <a:buChar char="•"/>
            </a:pPr>
            <a:r>
              <a:rPr lang="en-US" sz="3200" dirty="0" smtClean="0">
                <a:ln>
                  <a:solidFill>
                    <a:sysClr val="windowText" lastClr="000000"/>
                  </a:solidFill>
                </a:ln>
                <a:solidFill>
                  <a:srgbClr val="FFFF00"/>
                </a:solidFill>
              </a:rPr>
              <a:t>  </a:t>
            </a:r>
            <a:r>
              <a:rPr lang="en-US" sz="3200" b="1" dirty="0" smtClean="0">
                <a:ln>
                  <a:solidFill>
                    <a:sysClr val="windowText" lastClr="000000"/>
                  </a:solidFill>
                </a:ln>
                <a:solidFill>
                  <a:srgbClr val="FFFF00"/>
                </a:solidFill>
                <a:effectLst>
                  <a:outerShdw blurRad="38100" dist="38100" dir="2700000" algn="tl">
                    <a:srgbClr val="000000">
                      <a:alpha val="43137"/>
                    </a:srgbClr>
                  </a:outerShdw>
                </a:effectLst>
              </a:rPr>
              <a:t>Our outward religious expressions of faith may </a:t>
            </a:r>
            <a:r>
              <a:rPr lang="en-US" sz="3200" b="1" dirty="0" smtClean="0">
                <a:ln>
                  <a:solidFill>
                    <a:sysClr val="windowText" lastClr="000000"/>
                  </a:solidFill>
                </a:ln>
                <a:solidFill>
                  <a:srgbClr val="FFFF00"/>
                </a:solidFill>
                <a:effectLst>
                  <a:outerShdw blurRad="38100" dist="38100" dir="2700000" algn="tl">
                    <a:srgbClr val="000000">
                      <a:alpha val="43137"/>
                    </a:srgbClr>
                  </a:outerShdw>
                </a:effectLst>
              </a:rPr>
              <a:t>impress </a:t>
            </a:r>
            <a:r>
              <a:rPr lang="en-US" sz="3200" b="1" dirty="0" smtClean="0">
                <a:ln>
                  <a:solidFill>
                    <a:sysClr val="windowText" lastClr="000000"/>
                  </a:solidFill>
                </a:ln>
                <a:solidFill>
                  <a:srgbClr val="FFFF00"/>
                </a:solidFill>
                <a:effectLst>
                  <a:outerShdw blurRad="38100" dist="38100" dir="2700000" algn="tl">
                    <a:srgbClr val="000000">
                      <a:alpha val="43137"/>
                    </a:srgbClr>
                  </a:outerShdw>
                </a:effectLst>
              </a:rPr>
              <a:t>others - but God judges according to the attitude of our </a:t>
            </a:r>
            <a:r>
              <a:rPr lang="en-US" sz="3200" b="1" dirty="0" smtClean="0">
                <a:ln>
                  <a:solidFill>
                    <a:sysClr val="windowText" lastClr="000000"/>
                  </a:solidFill>
                </a:ln>
                <a:solidFill>
                  <a:srgbClr val="FFFF00"/>
                </a:solidFill>
                <a:effectLst>
                  <a:outerShdw blurRad="38100" dist="38100" dir="2700000" algn="tl">
                    <a:srgbClr val="000000">
                      <a:alpha val="43137"/>
                    </a:srgbClr>
                  </a:outerShdw>
                </a:effectLst>
              </a:rPr>
              <a:t>heart/spirit</a:t>
            </a:r>
            <a:endParaRPr lang="en-US" sz="3200" b="1" dirty="0" smtClean="0">
              <a:ln>
                <a:solidFill>
                  <a:sysClr val="windowText" lastClr="000000"/>
                </a:solidFill>
              </a:ln>
              <a:solidFill>
                <a:srgbClr val="FFFF00"/>
              </a:solidFill>
              <a:effectLst>
                <a:outerShdw blurRad="38100" dist="38100" dir="2700000" algn="tl">
                  <a:srgbClr val="000000">
                    <a:alpha val="43137"/>
                  </a:srgbClr>
                </a:outerShdw>
              </a:effectLst>
            </a:endParaRPr>
          </a:p>
          <a:p>
            <a:endParaRPr lang="en-US" sz="2000" b="1" dirty="0" smtClean="0">
              <a:ln>
                <a:solidFill>
                  <a:sysClr val="windowText" lastClr="000000"/>
                </a:solidFill>
              </a:ln>
              <a:solidFill>
                <a:srgbClr val="FFFF00"/>
              </a:solidFill>
              <a:effectLst>
                <a:outerShdw blurRad="38100" dist="38100" dir="2700000" algn="tl">
                  <a:srgbClr val="000000">
                    <a:alpha val="43137"/>
                  </a:srgbClr>
                </a:outerShdw>
              </a:effectLst>
            </a:endParaRPr>
          </a:p>
          <a:p>
            <a:pPr>
              <a:buFont typeface="Arial" pitchFamily="34" charset="0"/>
              <a:buChar char="•"/>
            </a:pPr>
            <a:r>
              <a:rPr lang="en-US" sz="3200" b="1" dirty="0" smtClean="0">
                <a:ln>
                  <a:solidFill>
                    <a:sysClr val="windowText" lastClr="000000"/>
                  </a:solidFill>
                </a:ln>
                <a:solidFill>
                  <a:srgbClr val="FFFF00"/>
                </a:solidFill>
                <a:effectLst>
                  <a:outerShdw blurRad="38100" dist="38100" dir="2700000" algn="tl">
                    <a:srgbClr val="000000">
                      <a:alpha val="43137"/>
                    </a:srgbClr>
                  </a:outerShdw>
                </a:effectLst>
              </a:rPr>
              <a:t>  To </a:t>
            </a:r>
            <a:r>
              <a:rPr lang="en-US" sz="3200" b="1" dirty="0" smtClean="0">
                <a:ln>
                  <a:solidFill>
                    <a:sysClr val="windowText" lastClr="000000"/>
                  </a:solidFill>
                </a:ln>
                <a:solidFill>
                  <a:srgbClr val="FFFF00"/>
                </a:solidFill>
                <a:effectLst>
                  <a:outerShdw blurRad="38100" dist="38100" dir="2700000" algn="tl">
                    <a:srgbClr val="000000">
                      <a:alpha val="43137"/>
                    </a:srgbClr>
                  </a:outerShdw>
                </a:effectLst>
              </a:rPr>
              <a:t>accurately </a:t>
            </a:r>
            <a:r>
              <a:rPr lang="en-US" sz="3200" b="1" dirty="0" smtClean="0">
                <a:ln>
                  <a:solidFill>
                    <a:sysClr val="windowText" lastClr="000000"/>
                  </a:solidFill>
                </a:ln>
                <a:solidFill>
                  <a:srgbClr val="FFFF00"/>
                </a:solidFill>
                <a:effectLst>
                  <a:outerShdw blurRad="38100" dist="38100" dir="2700000" algn="tl">
                    <a:srgbClr val="000000">
                      <a:alpha val="43137"/>
                    </a:srgbClr>
                  </a:outerShdw>
                </a:effectLst>
              </a:rPr>
              <a:t>assess </a:t>
            </a:r>
            <a:r>
              <a:rPr lang="en-US" sz="3200" b="1" dirty="0" smtClean="0">
                <a:ln>
                  <a:solidFill>
                    <a:sysClr val="windowText" lastClr="000000"/>
                  </a:solidFill>
                </a:ln>
                <a:solidFill>
                  <a:srgbClr val="FFFF00"/>
                </a:solidFill>
                <a:effectLst>
                  <a:outerShdw blurRad="38100" dist="38100" dir="2700000" algn="tl">
                    <a:srgbClr val="000000">
                      <a:alpha val="43137"/>
                    </a:srgbClr>
                  </a:outerShdw>
                </a:effectLst>
              </a:rPr>
              <a:t>our spiritual health we must not measure ourselves by our religious acts or by comparing ourselves to others</a:t>
            </a:r>
          </a:p>
          <a:p>
            <a:endParaRPr lang="en-US" sz="2000" b="1" dirty="0" smtClean="0">
              <a:ln>
                <a:solidFill>
                  <a:sysClr val="windowText" lastClr="000000"/>
                </a:solidFill>
              </a:ln>
              <a:solidFill>
                <a:srgbClr val="FFFF00"/>
              </a:solidFill>
              <a:effectLst>
                <a:outerShdw blurRad="38100" dist="38100" dir="2700000" algn="tl">
                  <a:srgbClr val="000000">
                    <a:alpha val="43137"/>
                  </a:srgbClr>
                </a:outerShdw>
              </a:effectLst>
            </a:endParaRPr>
          </a:p>
          <a:p>
            <a:pPr>
              <a:buFont typeface="Arial" pitchFamily="34" charset="0"/>
              <a:buChar char="•"/>
            </a:pPr>
            <a:r>
              <a:rPr lang="en-US" sz="3200" b="1" dirty="0" smtClean="0">
                <a:ln>
                  <a:solidFill>
                    <a:sysClr val="windowText" lastClr="000000"/>
                  </a:solidFill>
                </a:ln>
                <a:solidFill>
                  <a:srgbClr val="FFFF00"/>
                </a:solidFill>
                <a:effectLst>
                  <a:outerShdw blurRad="38100" dist="38100" dir="2700000" algn="tl">
                    <a:srgbClr val="000000">
                      <a:alpha val="43137"/>
                    </a:srgbClr>
                  </a:outerShdw>
                </a:effectLst>
              </a:rPr>
              <a:t>We must humbly compare ourselves to God’s holiness if we are to get an </a:t>
            </a:r>
            <a:r>
              <a:rPr lang="en-US" sz="3200" b="1" dirty="0" smtClean="0">
                <a:ln>
                  <a:solidFill>
                    <a:sysClr val="windowText" lastClr="000000"/>
                  </a:solidFill>
                </a:ln>
                <a:solidFill>
                  <a:srgbClr val="FFFF00"/>
                </a:solidFill>
                <a:effectLst>
                  <a:outerShdw blurRad="38100" dist="38100" dir="2700000" algn="tl">
                    <a:srgbClr val="000000">
                      <a:alpha val="43137"/>
                    </a:srgbClr>
                  </a:outerShdw>
                </a:effectLst>
              </a:rPr>
              <a:t>true assessment</a:t>
            </a:r>
            <a:endParaRPr lang="en-US" sz="3200" b="1" dirty="0" smtClean="0">
              <a:ln>
                <a:solidFill>
                  <a:sysClr val="windowText" lastClr="000000"/>
                </a:solidFill>
              </a:ln>
              <a:solidFill>
                <a:srgbClr val="FFFF00"/>
              </a:solidFill>
              <a:effectLst>
                <a:outerShdw blurRad="38100" dist="38100" dir="2700000" algn="tl">
                  <a:srgbClr val="000000">
                    <a:alpha val="43137"/>
                  </a:srgbClr>
                </a:outerShdw>
              </a:effectLst>
            </a:endParaRPr>
          </a:p>
          <a:p>
            <a:pPr>
              <a:buFont typeface="Arial" pitchFamily="34" charset="0"/>
              <a:buChar char="•"/>
            </a:pPr>
            <a:endParaRPr lang="en-US" sz="3200" dirty="0" smtClean="0"/>
          </a:p>
          <a:p>
            <a:pPr>
              <a:buFont typeface="Arial" pitchFamily="34" charset="0"/>
              <a:buChar char="•"/>
            </a:pPr>
            <a:endParaRPr lang="en-US" sz="3200" dirty="0" smtClean="0"/>
          </a:p>
          <a:p>
            <a:pPr>
              <a:buFont typeface="Arial" pitchFamily="34" charset="0"/>
              <a:buChar char="•"/>
            </a:pPr>
            <a:endParaRPr lang="en-US" sz="3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n>
                  <a:solidFill>
                    <a:sysClr val="windowText" lastClr="000000"/>
                  </a:solidFill>
                </a:ln>
                <a:solidFill>
                  <a:srgbClr val="FFFF00"/>
                </a:solidFill>
                <a:effectLst>
                  <a:outerShdw blurRad="38100" dist="38100" dir="2700000" algn="tl">
                    <a:srgbClr val="000000">
                      <a:alpha val="43137"/>
                    </a:srgbClr>
                  </a:outerShdw>
                </a:effectLst>
              </a:rPr>
              <a:t>Why?  Because the Bible Says…</a:t>
            </a:r>
            <a:endParaRPr lang="en-US" b="1" u="sng"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3" name="TextBox 2"/>
          <p:cNvSpPr txBox="1"/>
          <p:nvPr/>
        </p:nvSpPr>
        <p:spPr>
          <a:xfrm>
            <a:off x="304800" y="1853148"/>
            <a:ext cx="8458200" cy="3785652"/>
          </a:xfrm>
          <a:prstGeom prst="rect">
            <a:avLst/>
          </a:prstGeom>
          <a:noFill/>
        </p:spPr>
        <p:txBody>
          <a:bodyPr wrap="square" rtlCol="0">
            <a:spAutoFit/>
          </a:bodyPr>
          <a:lstStyle/>
          <a:p>
            <a:pPr algn="ctr"/>
            <a:r>
              <a:rPr lang="en-US" sz="4000" b="1" i="1" dirty="0" smtClean="0"/>
              <a:t>“For all of us have become like one who is unclean, and all our righteous deeds are like filthy rags.  All of us wither like a leaf, and our iniquities like the wind, take us away.”  </a:t>
            </a:r>
          </a:p>
          <a:p>
            <a:pPr algn="ctr"/>
            <a:r>
              <a:rPr lang="en-US" sz="4000" dirty="0" smtClean="0"/>
              <a:t>(Isaiah 64:6)</a:t>
            </a:r>
            <a:endParaRPr lang="en-US" sz="4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b="1" u="sng" dirty="0" smtClean="0">
                <a:ln>
                  <a:solidFill>
                    <a:sysClr val="windowText" lastClr="000000"/>
                  </a:solidFill>
                </a:ln>
                <a:solidFill>
                  <a:srgbClr val="FFFF00"/>
                </a:solidFill>
                <a:effectLst>
                  <a:outerShdw blurRad="38100" dist="38100" dir="2700000" algn="tl">
                    <a:srgbClr val="000000">
                      <a:alpha val="43137"/>
                    </a:srgbClr>
                  </a:outerShdw>
                </a:effectLst>
              </a:rPr>
              <a:t>Why?  Because the Bible Says…</a:t>
            </a:r>
            <a:endParaRPr lang="en-US" b="1" u="sng"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3" name="TextBox 2"/>
          <p:cNvSpPr txBox="1"/>
          <p:nvPr/>
        </p:nvSpPr>
        <p:spPr>
          <a:xfrm>
            <a:off x="304800" y="1447800"/>
            <a:ext cx="8458200" cy="5016758"/>
          </a:xfrm>
          <a:prstGeom prst="rect">
            <a:avLst/>
          </a:prstGeom>
          <a:noFill/>
        </p:spPr>
        <p:txBody>
          <a:bodyPr wrap="square" rtlCol="0">
            <a:spAutoFit/>
          </a:bodyPr>
          <a:lstStyle/>
          <a:p>
            <a:pPr algn="ctr"/>
            <a:r>
              <a:rPr lang="en-US" sz="4000" b="1" i="1" dirty="0" smtClean="0"/>
              <a:t>“…Therefore it says, ‘God is opposed to the proud, but gives grace to the humble.’ “  </a:t>
            </a:r>
            <a:r>
              <a:rPr lang="en-US" sz="4000" dirty="0" smtClean="0"/>
              <a:t>(James 4:6)</a:t>
            </a:r>
          </a:p>
          <a:p>
            <a:pPr algn="ctr"/>
            <a:endParaRPr lang="en-US" sz="4000" dirty="0" smtClean="0"/>
          </a:p>
          <a:p>
            <a:pPr algn="ctr"/>
            <a:r>
              <a:rPr lang="en-US" sz="4000" b="1" i="1" dirty="0" smtClean="0"/>
              <a:t>“For though the Lord is highly exalted, yet He regards the lowly; but the haughty He knows from afar.”</a:t>
            </a:r>
          </a:p>
          <a:p>
            <a:pPr algn="ctr"/>
            <a:r>
              <a:rPr lang="en-US" sz="4000" dirty="0" smtClean="0"/>
              <a:t>(Psalm </a:t>
            </a:r>
            <a:r>
              <a:rPr lang="en-US" sz="4000" dirty="0" smtClean="0"/>
              <a:t>138:6</a:t>
            </a:r>
            <a:r>
              <a:rPr lang="en-US" sz="4000" dirty="0" smtClean="0"/>
              <a:t>)</a:t>
            </a:r>
            <a:endParaRPr lang="en-US" sz="4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b="1" u="sng" dirty="0" smtClean="0">
                <a:ln>
                  <a:solidFill>
                    <a:sysClr val="windowText" lastClr="000000"/>
                  </a:solidFill>
                </a:ln>
                <a:solidFill>
                  <a:srgbClr val="FFFF00"/>
                </a:solidFill>
                <a:effectLst>
                  <a:outerShdw blurRad="38100" dist="38100" dir="2700000" algn="tl">
                    <a:srgbClr val="000000">
                      <a:alpha val="43137"/>
                    </a:srgbClr>
                  </a:outerShdw>
                </a:effectLst>
              </a:rPr>
              <a:t>Why?  Because the Bible Says…</a:t>
            </a:r>
            <a:endParaRPr lang="en-US" b="1" u="sng"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3" name="TextBox 2"/>
          <p:cNvSpPr txBox="1"/>
          <p:nvPr/>
        </p:nvSpPr>
        <p:spPr>
          <a:xfrm>
            <a:off x="304800" y="1612642"/>
            <a:ext cx="8458200" cy="5016758"/>
          </a:xfrm>
          <a:prstGeom prst="rect">
            <a:avLst/>
          </a:prstGeom>
          <a:noFill/>
        </p:spPr>
        <p:txBody>
          <a:bodyPr wrap="square" rtlCol="0">
            <a:spAutoFit/>
          </a:bodyPr>
          <a:lstStyle/>
          <a:p>
            <a:pPr algn="ctr"/>
            <a:r>
              <a:rPr lang="en-US" sz="4000" b="1" i="1" dirty="0" smtClean="0"/>
              <a:t>“… and all of you, clothe yourselves with humility toward one another, for God is opposed to the proud, but gives grace to the humble.  Humble yourselves, therefore, under the hand of God, that He may exalt you at the proper season.”  </a:t>
            </a:r>
            <a:r>
              <a:rPr lang="en-US" sz="4000" dirty="0" smtClean="0"/>
              <a:t>(I Peter 5:5-6)</a:t>
            </a:r>
          </a:p>
          <a:p>
            <a:pPr algn="ctr"/>
            <a:endParaRPr lang="en-US" sz="4000"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b="1" u="sng" dirty="0" smtClean="0">
                <a:ln>
                  <a:solidFill>
                    <a:sysClr val="windowText" lastClr="000000"/>
                  </a:solidFill>
                </a:ln>
                <a:solidFill>
                  <a:srgbClr val="FFFF00"/>
                </a:solidFill>
                <a:effectLst>
                  <a:outerShdw blurRad="38100" dist="38100" dir="2700000" algn="tl">
                    <a:srgbClr val="000000">
                      <a:alpha val="43137"/>
                    </a:srgbClr>
                  </a:outerShdw>
                </a:effectLst>
              </a:rPr>
              <a:t>Why? Jesus’ Example and Command</a:t>
            </a:r>
            <a:endParaRPr lang="en-US" b="1" u="sng"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4" name="TextBox 3"/>
          <p:cNvSpPr txBox="1"/>
          <p:nvPr/>
        </p:nvSpPr>
        <p:spPr>
          <a:xfrm>
            <a:off x="304800" y="1143000"/>
            <a:ext cx="8534400" cy="5509200"/>
          </a:xfrm>
          <a:prstGeom prst="rect">
            <a:avLst/>
          </a:prstGeom>
          <a:noFill/>
        </p:spPr>
        <p:txBody>
          <a:bodyPr wrap="square" rtlCol="0">
            <a:spAutoFit/>
          </a:bodyPr>
          <a:lstStyle/>
          <a:p>
            <a:pPr algn="ctr"/>
            <a:r>
              <a:rPr lang="en-US" sz="3200" b="1" i="1" dirty="0" smtClean="0"/>
              <a:t>“Have this attitude in yourselves which is also in Christ Jesus, who, although He existed in the form of God, did not regard equality with God a thing to be grasped, but emptied Himself, taking the form of a bond-servant, and being made in the likeness of men.  And being found in appearance as a man, He humbled Himself by becoming obedient to the point of death, even death in a cross, therefore, also God has highly exalted Him and bestowed on Him a name which is above every name…”  </a:t>
            </a:r>
            <a:r>
              <a:rPr lang="en-US" sz="3200" dirty="0" smtClean="0"/>
              <a:t>(Philippians 2:5-9)</a:t>
            </a:r>
            <a:endParaRPr lang="en-US" sz="3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ln>
                  <a:solidFill>
                    <a:sysClr val="windowText" lastClr="000000"/>
                  </a:solidFill>
                </a:ln>
                <a:solidFill>
                  <a:srgbClr val="FFFF00"/>
                </a:solidFill>
                <a:effectLst>
                  <a:outerShdw blurRad="38100" dist="38100" dir="2700000" algn="tl">
                    <a:srgbClr val="000000">
                      <a:alpha val="43137"/>
                    </a:srgbClr>
                  </a:outerShdw>
                </a:effectLst>
              </a:rPr>
              <a:t>Why? Jesus’ Example and Command</a:t>
            </a:r>
            <a:endParaRPr lang="en-US" dirty="0"/>
          </a:p>
        </p:txBody>
      </p:sp>
      <p:sp>
        <p:nvSpPr>
          <p:cNvPr id="3" name="TextBox 2"/>
          <p:cNvSpPr txBox="1"/>
          <p:nvPr/>
        </p:nvSpPr>
        <p:spPr>
          <a:xfrm>
            <a:off x="381000" y="1524000"/>
            <a:ext cx="8382000" cy="4524315"/>
          </a:xfrm>
          <a:prstGeom prst="rect">
            <a:avLst/>
          </a:prstGeom>
          <a:noFill/>
        </p:spPr>
        <p:txBody>
          <a:bodyPr wrap="square" rtlCol="0">
            <a:spAutoFit/>
          </a:bodyPr>
          <a:lstStyle/>
          <a:p>
            <a:pPr algn="ctr"/>
            <a:r>
              <a:rPr lang="en-US" sz="3200" b="1" i="1" dirty="0" smtClean="0"/>
              <a:t>“And so when He had washed their feet, and taken His garments, and reclined at the table again, He said to them, ‘Do you know what I have done to you?  You call me Teacher and Lord; and you are right, for so I am.  If I then, the Lord and the Teacher, washed your feet, you also ought to wash one another’s feet.  For I gave you an example that you should also do as I did to you.“</a:t>
            </a:r>
            <a:r>
              <a:rPr lang="en-US" sz="3200" dirty="0" smtClean="0"/>
              <a:t>   (John 13:12-15)</a:t>
            </a:r>
            <a:endParaRPr lang="en-US" sz="3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ln>
                  <a:solidFill>
                    <a:sysClr val="windowText" lastClr="000000"/>
                  </a:solidFill>
                </a:ln>
                <a:solidFill>
                  <a:srgbClr val="FFFF00"/>
                </a:solidFill>
                <a:effectLst>
                  <a:outerShdw blurRad="38100" dist="38100" dir="2700000" algn="tl">
                    <a:srgbClr val="000000">
                      <a:alpha val="43137"/>
                    </a:srgbClr>
                  </a:outerShdw>
                </a:effectLst>
              </a:rPr>
              <a:t>Why? Jesus’ Example and Command</a:t>
            </a:r>
            <a:endParaRPr lang="en-US" dirty="0"/>
          </a:p>
        </p:txBody>
      </p:sp>
      <p:sp>
        <p:nvSpPr>
          <p:cNvPr id="3" name="TextBox 2"/>
          <p:cNvSpPr txBox="1"/>
          <p:nvPr/>
        </p:nvSpPr>
        <p:spPr>
          <a:xfrm>
            <a:off x="304800" y="1676400"/>
            <a:ext cx="8534400" cy="5016758"/>
          </a:xfrm>
          <a:prstGeom prst="rect">
            <a:avLst/>
          </a:prstGeom>
          <a:noFill/>
        </p:spPr>
        <p:txBody>
          <a:bodyPr wrap="square" rtlCol="0">
            <a:spAutoFit/>
          </a:bodyPr>
          <a:lstStyle/>
          <a:p>
            <a:pPr algn="ctr"/>
            <a:r>
              <a:rPr lang="en-US" sz="3200" b="1" i="1" dirty="0" smtClean="0"/>
              <a:t>“For everyone who exalts himself shall be humbled, and he who humbles himself shall be exalted.  </a:t>
            </a:r>
            <a:r>
              <a:rPr lang="en-US" sz="3200" dirty="0" smtClean="0"/>
              <a:t>(Luke 14:11)</a:t>
            </a:r>
          </a:p>
          <a:p>
            <a:pPr algn="ctr"/>
            <a:endParaRPr lang="en-US" sz="3200" dirty="0" smtClean="0"/>
          </a:p>
          <a:p>
            <a:pPr algn="ctr"/>
            <a:r>
              <a:rPr lang="en-US" sz="3200" b="1" i="1" dirty="0" smtClean="0"/>
              <a:t>“…the Son of Man did not come to be served, but to serve, and to give His life as a ransom for many.  </a:t>
            </a:r>
            <a:r>
              <a:rPr lang="en-US" sz="3200" dirty="0" smtClean="0"/>
              <a:t>(Mark 10:45)</a:t>
            </a:r>
          </a:p>
          <a:p>
            <a:pPr algn="ctr"/>
            <a:endParaRPr lang="en-US" sz="3200" dirty="0" smtClean="0"/>
          </a:p>
          <a:p>
            <a:pPr algn="ctr"/>
            <a:r>
              <a:rPr lang="en-US" sz="3200" b="1" i="1" dirty="0" smtClean="0"/>
              <a:t>“… the humble person He will save.”</a:t>
            </a:r>
            <a:r>
              <a:rPr lang="en-US" sz="3200" dirty="0" smtClean="0"/>
              <a:t>  (Job 22:29)</a:t>
            </a:r>
          </a:p>
          <a:p>
            <a:pPr algn="ctr"/>
            <a:endParaRPr lang="en-US" sz="32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u="sng" dirty="0" smtClean="0">
                <a:ln>
                  <a:solidFill>
                    <a:sysClr val="windowText" lastClr="000000"/>
                  </a:solidFill>
                </a:ln>
                <a:solidFill>
                  <a:srgbClr val="FFFF00"/>
                </a:solidFill>
                <a:effectLst>
                  <a:outerShdw blurRad="38100" dist="38100" dir="2700000" algn="tl">
                    <a:srgbClr val="000000">
                      <a:alpha val="43137"/>
                    </a:srgbClr>
                  </a:outerShdw>
                </a:effectLst>
              </a:rPr>
              <a:t>How Then Should We Live?</a:t>
            </a:r>
            <a:endParaRPr lang="en-US" b="1" u="sng"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3" name="TextBox 2"/>
          <p:cNvSpPr txBox="1"/>
          <p:nvPr/>
        </p:nvSpPr>
        <p:spPr>
          <a:xfrm>
            <a:off x="457200" y="1143000"/>
            <a:ext cx="8686800" cy="6278642"/>
          </a:xfrm>
          <a:prstGeom prst="rect">
            <a:avLst/>
          </a:prstGeom>
          <a:noFill/>
        </p:spPr>
        <p:txBody>
          <a:bodyPr wrap="square" rtlCol="0">
            <a:spAutoFit/>
          </a:bodyPr>
          <a:lstStyle/>
          <a:p>
            <a:pPr algn="ctr"/>
            <a:r>
              <a:rPr lang="en-US" sz="3200" b="1" u="sng" dirty="0" smtClean="0">
                <a:ln>
                  <a:solidFill>
                    <a:sysClr val="windowText" lastClr="000000"/>
                  </a:solidFill>
                </a:ln>
                <a:solidFill>
                  <a:srgbClr val="FFFF00"/>
                </a:solidFill>
                <a:effectLst>
                  <a:outerShdw blurRad="38100" dist="38100" dir="2700000" algn="tl">
                    <a:srgbClr val="000000">
                      <a:alpha val="43137"/>
                    </a:srgbClr>
                  </a:outerShdw>
                </a:effectLst>
              </a:rPr>
              <a:t>Remember/Do What Jesus Teaches:</a:t>
            </a:r>
          </a:p>
          <a:p>
            <a:pPr algn="ctr"/>
            <a:endParaRPr lang="en-US" sz="1000" b="1" u="sng" dirty="0" smtClean="0">
              <a:ln>
                <a:solidFill>
                  <a:sysClr val="windowText" lastClr="000000"/>
                </a:solidFill>
              </a:ln>
              <a:solidFill>
                <a:srgbClr val="FFFF00"/>
              </a:solidFill>
              <a:effectLst>
                <a:outerShdw blurRad="38100" dist="38100" dir="2700000" algn="tl">
                  <a:srgbClr val="000000">
                    <a:alpha val="43137"/>
                  </a:srgbClr>
                </a:outerShdw>
              </a:effectLst>
            </a:endParaRPr>
          </a:p>
          <a:p>
            <a:pPr>
              <a:buFont typeface="Arial" pitchFamily="34" charset="0"/>
              <a:buChar char="•"/>
            </a:pPr>
            <a:r>
              <a:rPr lang="en-US" sz="3200" dirty="0" smtClean="0">
                <a:solidFill>
                  <a:srgbClr val="FFFF00"/>
                </a:solidFill>
              </a:rPr>
              <a:t>  </a:t>
            </a:r>
            <a:r>
              <a:rPr lang="en-US" sz="3200" b="1" dirty="0" smtClean="0">
                <a:ln>
                  <a:solidFill>
                    <a:sysClr val="windowText" lastClr="000000"/>
                  </a:solidFill>
                </a:ln>
                <a:solidFill>
                  <a:srgbClr val="FFFF00"/>
                </a:solidFill>
                <a:effectLst>
                  <a:outerShdw blurRad="38100" dist="38100" dir="2700000" algn="tl">
                    <a:srgbClr val="000000">
                      <a:alpha val="43137"/>
                    </a:srgbClr>
                  </a:outerShdw>
                </a:effectLst>
              </a:rPr>
              <a:t>Our attitude directly impacts our justification</a:t>
            </a:r>
          </a:p>
          <a:p>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pPr>
              <a:buFont typeface="Arial" pitchFamily="34" charset="0"/>
              <a:buChar char="•"/>
            </a:pPr>
            <a:r>
              <a:rPr lang="en-US" sz="3200" b="1" dirty="0" smtClean="0">
                <a:ln>
                  <a:solidFill>
                    <a:sysClr val="windowText" lastClr="000000"/>
                  </a:solidFill>
                </a:ln>
                <a:solidFill>
                  <a:srgbClr val="FFFF00"/>
                </a:solidFill>
                <a:effectLst>
                  <a:outerShdw blurRad="38100" dist="38100" dir="2700000" algn="tl">
                    <a:srgbClr val="000000">
                      <a:alpha val="43137"/>
                    </a:srgbClr>
                  </a:outerShdw>
                </a:effectLst>
              </a:rPr>
              <a:t>  We must be humble for God to save us</a:t>
            </a:r>
          </a:p>
          <a:p>
            <a:endParaRPr lang="en-US" sz="1100" b="1" dirty="0" smtClean="0">
              <a:ln>
                <a:solidFill>
                  <a:sysClr val="windowText" lastClr="000000"/>
                </a:solidFill>
              </a:ln>
              <a:solidFill>
                <a:srgbClr val="FFFF00"/>
              </a:solidFill>
              <a:effectLst>
                <a:outerShdw blurRad="38100" dist="38100" dir="2700000" algn="tl">
                  <a:srgbClr val="000000">
                    <a:alpha val="43137"/>
                  </a:srgbClr>
                </a:outerShdw>
              </a:effectLst>
            </a:endParaRPr>
          </a:p>
          <a:p>
            <a:pPr>
              <a:buFont typeface="Arial" pitchFamily="34" charset="0"/>
              <a:buChar char="•"/>
            </a:pPr>
            <a:r>
              <a:rPr lang="en-US" sz="3200" b="1" dirty="0" smtClean="0">
                <a:ln>
                  <a:solidFill>
                    <a:sysClr val="windowText" lastClr="000000"/>
                  </a:solidFill>
                </a:ln>
                <a:solidFill>
                  <a:srgbClr val="FFFF00"/>
                </a:solidFill>
                <a:effectLst>
                  <a:outerShdw blurRad="38100" dist="38100" dir="2700000" algn="tl">
                    <a:srgbClr val="000000">
                      <a:alpha val="43137"/>
                    </a:srgbClr>
                  </a:outerShdw>
                </a:effectLst>
              </a:rPr>
              <a:t>  We stay humble by seeing God as He is and ourselves </a:t>
            </a:r>
            <a:r>
              <a:rPr lang="en-US" sz="3200" b="1" dirty="0" smtClean="0">
                <a:ln>
                  <a:solidFill>
                    <a:sysClr val="windowText" lastClr="000000"/>
                  </a:solidFill>
                </a:ln>
                <a:solidFill>
                  <a:srgbClr val="FFFF00"/>
                </a:solidFill>
                <a:effectLst>
                  <a:outerShdw blurRad="38100" dist="38100" dir="2700000" algn="tl">
                    <a:srgbClr val="000000">
                      <a:alpha val="43137"/>
                    </a:srgbClr>
                  </a:outerShdw>
                </a:effectLst>
              </a:rPr>
              <a:t>as compared </a:t>
            </a:r>
            <a:r>
              <a:rPr lang="en-US" sz="3200" b="1" dirty="0" smtClean="0">
                <a:ln>
                  <a:solidFill>
                    <a:sysClr val="windowText" lastClr="000000"/>
                  </a:solidFill>
                </a:ln>
                <a:solidFill>
                  <a:srgbClr val="FFFF00"/>
                </a:solidFill>
                <a:effectLst>
                  <a:outerShdw blurRad="38100" dist="38100" dir="2700000" algn="tl">
                    <a:srgbClr val="000000">
                      <a:alpha val="43137"/>
                    </a:srgbClr>
                  </a:outerShdw>
                </a:effectLst>
              </a:rPr>
              <a:t>to Him</a:t>
            </a:r>
          </a:p>
          <a:p>
            <a:endParaRPr lang="en-US" sz="1100" b="1" dirty="0" smtClean="0">
              <a:ln>
                <a:solidFill>
                  <a:sysClr val="windowText" lastClr="000000"/>
                </a:solidFill>
              </a:ln>
              <a:solidFill>
                <a:srgbClr val="FFFF00"/>
              </a:solidFill>
              <a:effectLst>
                <a:outerShdw blurRad="38100" dist="38100" dir="2700000" algn="tl">
                  <a:srgbClr val="000000">
                    <a:alpha val="43137"/>
                  </a:srgbClr>
                </a:outerShdw>
              </a:effectLst>
            </a:endParaRPr>
          </a:p>
          <a:p>
            <a:pPr>
              <a:buFont typeface="Arial" pitchFamily="34" charset="0"/>
              <a:buChar char="•"/>
            </a:pPr>
            <a:r>
              <a:rPr lang="en-US" sz="3200" b="1" dirty="0" smtClean="0">
                <a:ln>
                  <a:solidFill>
                    <a:sysClr val="windowText" lastClr="000000"/>
                  </a:solidFill>
                </a:ln>
                <a:solidFill>
                  <a:srgbClr val="FFFF00"/>
                </a:solidFill>
                <a:effectLst>
                  <a:outerShdw blurRad="38100" dist="38100" dir="2700000" algn="tl">
                    <a:srgbClr val="000000">
                      <a:alpha val="43137"/>
                    </a:srgbClr>
                  </a:outerShdw>
                </a:effectLst>
              </a:rPr>
              <a:t>  Humility of heart is expressed via Christ-like service – NOT lip service</a:t>
            </a:r>
          </a:p>
          <a:p>
            <a:endParaRPr lang="en-US" sz="1100" b="1" dirty="0" smtClean="0">
              <a:ln>
                <a:solidFill>
                  <a:sysClr val="windowText" lastClr="000000"/>
                </a:solidFill>
              </a:ln>
              <a:solidFill>
                <a:srgbClr val="FFFF00"/>
              </a:solidFill>
              <a:effectLst>
                <a:outerShdw blurRad="38100" dist="38100" dir="2700000" algn="tl">
                  <a:srgbClr val="000000">
                    <a:alpha val="43137"/>
                  </a:srgbClr>
                </a:outerShdw>
              </a:effectLst>
            </a:endParaRPr>
          </a:p>
          <a:p>
            <a:pPr algn="ctr"/>
            <a:r>
              <a:rPr lang="en-US" sz="3200" b="1" dirty="0" smtClean="0">
                <a:ln>
                  <a:solidFill>
                    <a:sysClr val="windowText" lastClr="000000"/>
                  </a:solidFill>
                </a:ln>
                <a:solidFill>
                  <a:srgbClr val="FF0000"/>
                </a:solidFill>
                <a:effectLst>
                  <a:outerShdw blurRad="38100" dist="38100" dir="2700000" algn="tl">
                    <a:srgbClr val="000000">
                      <a:alpha val="43137"/>
                    </a:srgbClr>
                  </a:outerShdw>
                </a:effectLst>
              </a:rPr>
              <a:t>Be HUMBLE in attitude and service towards </a:t>
            </a:r>
          </a:p>
          <a:p>
            <a:pPr algn="ctr"/>
            <a:r>
              <a:rPr lang="en-US" sz="3200" b="1" dirty="0" smtClean="0">
                <a:ln>
                  <a:solidFill>
                    <a:sysClr val="windowText" lastClr="000000"/>
                  </a:solidFill>
                </a:ln>
                <a:solidFill>
                  <a:srgbClr val="FF0000"/>
                </a:solidFill>
                <a:effectLst>
                  <a:outerShdw blurRad="38100" dist="38100" dir="2700000" algn="tl">
                    <a:srgbClr val="000000">
                      <a:alpha val="43137"/>
                    </a:srgbClr>
                  </a:outerShdw>
                </a:effectLst>
              </a:rPr>
              <a:t>God and one another</a:t>
            </a:r>
          </a:p>
          <a:p>
            <a:pPr>
              <a:buFont typeface="Arial" pitchFamily="34" charset="0"/>
              <a:buChar char="•"/>
            </a:pPr>
            <a:endParaRPr lang="en-US" sz="3200" dirty="0" smtClean="0"/>
          </a:p>
          <a:p>
            <a:pPr>
              <a:buFont typeface="Arial" pitchFamily="34" charset="0"/>
              <a:buChar char="•"/>
            </a:pPr>
            <a:endParaRPr lang="en-US" sz="32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b="1" u="sng" dirty="0" smtClean="0">
                <a:ln>
                  <a:solidFill>
                    <a:sysClr val="windowText" lastClr="000000"/>
                  </a:solidFill>
                </a:ln>
                <a:solidFill>
                  <a:srgbClr val="FFFF00"/>
                </a:solidFill>
                <a:effectLst>
                  <a:outerShdw blurRad="38100" dist="38100" dir="2700000" algn="tl">
                    <a:srgbClr val="000000">
                      <a:alpha val="43137"/>
                    </a:srgbClr>
                  </a:outerShdw>
                </a:effectLst>
              </a:rPr>
              <a:t>A What of a What?</a:t>
            </a:r>
            <a:endParaRPr lang="en-US" b="1" u="sng"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752600"/>
            <a:ext cx="8686800" cy="5257800"/>
          </a:xfrm>
        </p:spPr>
        <p:txBody>
          <a:bodyPr>
            <a:normAutofit/>
          </a:bodyPr>
          <a:lstStyle/>
          <a:p>
            <a:r>
              <a:rPr lang="en-US" sz="4000" b="1" u="sng" dirty="0" smtClean="0">
                <a:ln>
                  <a:solidFill>
                    <a:sysClr val="windowText" lastClr="000000"/>
                  </a:solidFill>
                </a:ln>
                <a:solidFill>
                  <a:srgbClr val="FF0000"/>
                </a:solidFill>
                <a:effectLst>
                  <a:outerShdw blurRad="38100" dist="38100" dir="2700000" algn="tl">
                    <a:srgbClr val="000000">
                      <a:alpha val="43137"/>
                    </a:srgbClr>
                  </a:outerShdw>
                </a:effectLst>
              </a:rPr>
              <a:t>Parable</a:t>
            </a:r>
            <a:r>
              <a:rPr lang="en-US" dirty="0" smtClean="0"/>
              <a:t> </a:t>
            </a:r>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 a simple story told to indirectly illustrate a moral truth</a:t>
            </a:r>
          </a:p>
          <a:p>
            <a:pPr>
              <a:buNone/>
            </a:pPr>
            <a:endParaRPr lang="en-US" sz="1000" b="1" dirty="0">
              <a:ln>
                <a:solidFill>
                  <a:sysClr val="windowText" lastClr="000000"/>
                </a:solidFill>
              </a:ln>
              <a:solidFill>
                <a:srgbClr val="FFFF00"/>
              </a:solidFill>
              <a:effectLst>
                <a:outerShdw blurRad="38100" dist="38100" dir="2700000" algn="tl">
                  <a:srgbClr val="000000">
                    <a:alpha val="43137"/>
                  </a:srgbClr>
                </a:outerShdw>
              </a:effectLst>
            </a:endParaRPr>
          </a:p>
          <a:p>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Parables are not fables</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 Jesus used parables to teach the tendered-hearted about the kingdom of God </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 But His parables also hid spiritual truth from the hard-hearted as a judgment against them</a:t>
            </a:r>
          </a:p>
          <a:p>
            <a:pPr algn="ctr">
              <a:buNone/>
            </a:pPr>
            <a:endParaRPr lang="en-US" dirty="0" smtClean="0"/>
          </a:p>
          <a:p>
            <a:endParaRPr lang="en-US" dirty="0" smtClean="0"/>
          </a:p>
          <a:p>
            <a:endParaRPr lang="en-US" dirty="0"/>
          </a:p>
          <a:p>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n>
                  <a:solidFill>
                    <a:sysClr val="windowText" lastClr="000000"/>
                  </a:solidFill>
                </a:ln>
                <a:solidFill>
                  <a:srgbClr val="FFFF00"/>
                </a:solidFill>
                <a:effectLst>
                  <a:outerShdw blurRad="38100" dist="38100" dir="2700000" algn="tl">
                    <a:srgbClr val="000000">
                      <a:alpha val="43137"/>
                    </a:srgbClr>
                  </a:outerShdw>
                </a:effectLst>
              </a:rPr>
              <a:t>A What of a What?</a:t>
            </a:r>
            <a:endParaRPr lang="en-US" dirty="0"/>
          </a:p>
        </p:txBody>
      </p:sp>
      <p:sp>
        <p:nvSpPr>
          <p:cNvPr id="3" name="Content Placeholder 2"/>
          <p:cNvSpPr>
            <a:spLocks noGrp="1"/>
          </p:cNvSpPr>
          <p:nvPr>
            <p:ph idx="1"/>
          </p:nvPr>
        </p:nvSpPr>
        <p:spPr>
          <a:xfrm>
            <a:off x="457200" y="1600200"/>
            <a:ext cx="8229600" cy="5257800"/>
          </a:xfrm>
        </p:spPr>
        <p:txBody>
          <a:bodyPr>
            <a:normAutofit lnSpcReduction="10000"/>
          </a:bodyPr>
          <a:lstStyle/>
          <a:p>
            <a:pPr algn="ctr">
              <a:buNone/>
            </a:pPr>
            <a:r>
              <a:rPr lang="en-US" b="1" i="1" dirty="0" smtClean="0"/>
              <a:t>And the disciples came and said to Him, “Why do You speak to them in </a:t>
            </a:r>
            <a:r>
              <a:rPr lang="en-US" b="1" i="1" u="sng" dirty="0" smtClean="0">
                <a:ln>
                  <a:solidFill>
                    <a:sysClr val="windowText" lastClr="000000"/>
                  </a:solidFill>
                </a:ln>
                <a:solidFill>
                  <a:srgbClr val="FF0000"/>
                </a:solidFill>
                <a:effectLst>
                  <a:outerShdw blurRad="38100" dist="38100" dir="2700000" algn="tl">
                    <a:srgbClr val="000000">
                      <a:alpha val="43137"/>
                    </a:srgbClr>
                  </a:outerShdw>
                </a:effectLst>
              </a:rPr>
              <a:t>parables</a:t>
            </a:r>
            <a:r>
              <a:rPr lang="en-US" b="1" i="1" dirty="0" smtClean="0"/>
              <a:t>?“</a:t>
            </a:r>
          </a:p>
          <a:p>
            <a:pPr algn="ctr">
              <a:buNone/>
            </a:pPr>
            <a:r>
              <a:rPr lang="en-US" dirty="0" smtClean="0"/>
              <a:t>(Matthew 13:10)</a:t>
            </a:r>
          </a:p>
          <a:p>
            <a:pPr algn="ctr">
              <a:buNone/>
            </a:pPr>
            <a:endParaRPr lang="en-US" sz="1100" b="1" i="1" dirty="0" smtClean="0"/>
          </a:p>
          <a:p>
            <a:pPr algn="ctr">
              <a:buNone/>
            </a:pPr>
            <a:r>
              <a:rPr lang="en-US" b="1" i="1" dirty="0" smtClean="0"/>
              <a:t>And He answered and said to them, “To you has been granted to know the mysteries of the kingdom of God, but to them it has not been granted.’”</a:t>
            </a:r>
            <a:r>
              <a:rPr lang="en-US" b="1" dirty="0" smtClean="0"/>
              <a:t> </a:t>
            </a:r>
            <a:r>
              <a:rPr lang="en-US" dirty="0" smtClean="0"/>
              <a:t> (Matthew 13:11)</a:t>
            </a:r>
          </a:p>
          <a:p>
            <a:pPr algn="ctr">
              <a:buNone/>
            </a:pPr>
            <a:endParaRPr lang="en-US" sz="1100" b="1" dirty="0" smtClean="0"/>
          </a:p>
          <a:p>
            <a:pPr algn="ctr">
              <a:buNone/>
            </a:pPr>
            <a:endParaRPr lang="en-US" sz="1100" b="1" dirty="0"/>
          </a:p>
          <a:p>
            <a:pPr algn="ctr">
              <a:buNone/>
            </a:pPr>
            <a:r>
              <a:rPr lang="en-US" b="1" dirty="0" smtClean="0">
                <a:ln>
                  <a:solidFill>
                    <a:sysClr val="windowText" lastClr="000000"/>
                  </a:solidFill>
                </a:ln>
                <a:solidFill>
                  <a:srgbClr val="FFFF00"/>
                </a:solidFill>
                <a:effectLst>
                  <a:outerShdw blurRad="38100" dist="38100" dir="2700000" algn="tl">
                    <a:srgbClr val="000000">
                      <a:alpha val="43137"/>
                    </a:srgbClr>
                  </a:outerShdw>
                </a:effectLst>
              </a:rPr>
              <a:t>Please read the full context of these verses in Matthew  13:1-17</a:t>
            </a:r>
          </a:p>
          <a:p>
            <a:endParaRPr lang="en-US" b="1"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n>
                  <a:solidFill>
                    <a:sysClr val="windowText" lastClr="000000"/>
                  </a:solidFill>
                </a:ln>
                <a:solidFill>
                  <a:srgbClr val="FFFF00"/>
                </a:solidFill>
                <a:effectLst>
                  <a:outerShdw blurRad="38100" dist="38100" dir="2700000" algn="tl">
                    <a:srgbClr val="000000">
                      <a:alpha val="43137"/>
                    </a:srgbClr>
                  </a:outerShdw>
                </a:effectLst>
              </a:rPr>
              <a:t>Truth via Paradox</a:t>
            </a:r>
            <a:endParaRPr lang="en-US" dirty="0"/>
          </a:p>
        </p:txBody>
      </p:sp>
      <p:sp>
        <p:nvSpPr>
          <p:cNvPr id="3" name="Content Placeholder 2"/>
          <p:cNvSpPr>
            <a:spLocks noGrp="1"/>
          </p:cNvSpPr>
          <p:nvPr>
            <p:ph idx="1"/>
          </p:nvPr>
        </p:nvSpPr>
        <p:spPr>
          <a:xfrm>
            <a:off x="457200" y="1600200"/>
            <a:ext cx="8229600" cy="5257800"/>
          </a:xfrm>
        </p:spPr>
        <p:txBody>
          <a:bodyPr>
            <a:normAutofit/>
          </a:bodyPr>
          <a:lstStyle/>
          <a:p>
            <a:r>
              <a:rPr lang="en-US" sz="4000" u="sng" dirty="0" smtClean="0">
                <a:ln>
                  <a:solidFill>
                    <a:sysClr val="windowText" lastClr="000000"/>
                  </a:solidFill>
                </a:ln>
                <a:solidFill>
                  <a:srgbClr val="FF0000"/>
                </a:solidFill>
                <a:effectLst>
                  <a:outerShdw blurRad="38100" dist="38100" dir="2700000" algn="tl">
                    <a:srgbClr val="000000">
                      <a:alpha val="43137"/>
                    </a:srgbClr>
                  </a:outerShdw>
                </a:effectLst>
              </a:rPr>
              <a:t>Paradox</a:t>
            </a:r>
            <a:r>
              <a:rPr lang="en-US" dirty="0" smtClean="0">
                <a:ln>
                  <a:solidFill>
                    <a:sysClr val="windowText" lastClr="000000"/>
                  </a:solidFill>
                </a:ln>
                <a:solidFill>
                  <a:srgbClr val="FFFF00"/>
                </a:solidFill>
                <a:effectLst>
                  <a:outerShdw blurRad="38100" dist="38100" dir="2700000" algn="tl">
                    <a:srgbClr val="000000">
                      <a:alpha val="43137"/>
                    </a:srgbClr>
                  </a:outerShdw>
                </a:effectLst>
              </a:rPr>
              <a:t> – a statement that seems contrary to common sense and yet is profoundly true</a:t>
            </a:r>
          </a:p>
          <a:p>
            <a:pPr>
              <a:buNone/>
            </a:pPr>
            <a:endParaRPr lang="en-US" sz="1000"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dirty="0" smtClean="0">
                <a:ln>
                  <a:solidFill>
                    <a:sysClr val="windowText" lastClr="000000"/>
                  </a:solidFill>
                </a:ln>
                <a:solidFill>
                  <a:srgbClr val="FFFF00"/>
                </a:solidFill>
                <a:effectLst>
                  <a:outerShdw blurRad="38100" dist="38100" dir="2700000" algn="tl">
                    <a:srgbClr val="000000">
                      <a:alpha val="43137"/>
                    </a:srgbClr>
                  </a:outerShdw>
                </a:effectLst>
              </a:rPr>
              <a:t>Jesus’ most insightful teachings are paradoxes</a:t>
            </a:r>
          </a:p>
          <a:p>
            <a:pPr>
              <a:buNone/>
            </a:pPr>
            <a:endParaRPr lang="en-US" sz="1000"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dirty="0" smtClean="0">
                <a:ln>
                  <a:solidFill>
                    <a:sysClr val="windowText" lastClr="000000"/>
                  </a:solidFill>
                </a:ln>
                <a:solidFill>
                  <a:srgbClr val="FFFF00"/>
                </a:solidFill>
                <a:effectLst>
                  <a:outerShdw blurRad="38100" dist="38100" dir="2700000" algn="tl">
                    <a:srgbClr val="000000">
                      <a:alpha val="43137"/>
                    </a:srgbClr>
                  </a:outerShdw>
                </a:effectLst>
              </a:rPr>
              <a:t>His teachings oppose what the world tells us will give our lives meaning and fulfillment</a:t>
            </a:r>
          </a:p>
          <a:p>
            <a:pPr>
              <a:buNone/>
            </a:pPr>
            <a:endParaRPr lang="en-US" sz="1000"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dirty="0" smtClean="0">
                <a:ln>
                  <a:solidFill>
                    <a:sysClr val="windowText" lastClr="000000"/>
                  </a:solidFill>
                </a:ln>
                <a:solidFill>
                  <a:srgbClr val="FFFF00"/>
                </a:solidFill>
                <a:effectLst>
                  <a:outerShdw blurRad="38100" dist="38100" dir="2700000" algn="tl">
                    <a:srgbClr val="000000">
                      <a:alpha val="43137"/>
                    </a:srgbClr>
                  </a:outerShdw>
                </a:effectLst>
              </a:rPr>
              <a:t>A </a:t>
            </a:r>
            <a:r>
              <a:rPr lang="en-US" dirty="0" smtClean="0">
                <a:ln>
                  <a:solidFill>
                    <a:sysClr val="windowText" lastClr="000000"/>
                  </a:solidFill>
                </a:ln>
                <a:solidFill>
                  <a:srgbClr val="FF0000"/>
                </a:solidFill>
                <a:effectLst>
                  <a:outerShdw blurRad="38100" dist="38100" dir="2700000" algn="tl">
                    <a:srgbClr val="000000">
                      <a:alpha val="43137"/>
                    </a:srgbClr>
                  </a:outerShdw>
                </a:effectLst>
              </a:rPr>
              <a:t>paradox</a:t>
            </a:r>
            <a:r>
              <a:rPr lang="en-US" dirty="0" smtClean="0">
                <a:ln>
                  <a:solidFill>
                    <a:sysClr val="windowText" lastClr="000000"/>
                  </a:solidFill>
                </a:ln>
                <a:solidFill>
                  <a:srgbClr val="FFFF00"/>
                </a:solidFill>
                <a:effectLst>
                  <a:outerShdw blurRad="38100" dist="38100" dir="2700000" algn="tl">
                    <a:srgbClr val="000000">
                      <a:alpha val="43137"/>
                    </a:srgbClr>
                  </a:outerShdw>
                </a:effectLst>
              </a:rPr>
              <a:t> must often be meditated upon for one to understand and agree with it </a:t>
            </a:r>
          </a:p>
          <a:p>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n>
                  <a:solidFill>
                    <a:sysClr val="windowText" lastClr="000000"/>
                  </a:solidFill>
                </a:ln>
                <a:solidFill>
                  <a:srgbClr val="FFFF00"/>
                </a:solidFill>
                <a:effectLst>
                  <a:outerShdw blurRad="38100" dist="38100" dir="2700000" algn="tl">
                    <a:srgbClr val="000000">
                      <a:alpha val="43137"/>
                    </a:srgbClr>
                  </a:outerShdw>
                </a:effectLst>
              </a:rPr>
              <a:t>Truth via </a:t>
            </a:r>
            <a:r>
              <a:rPr lang="en-US" b="1" u="sng" dirty="0" smtClean="0">
                <a:ln>
                  <a:solidFill>
                    <a:sysClr val="windowText" lastClr="000000"/>
                  </a:solidFill>
                </a:ln>
                <a:solidFill>
                  <a:srgbClr val="FF0000"/>
                </a:solidFill>
                <a:effectLst>
                  <a:outerShdw blurRad="38100" dist="38100" dir="2700000" algn="tl">
                    <a:srgbClr val="000000">
                      <a:alpha val="43137"/>
                    </a:srgbClr>
                  </a:outerShdw>
                </a:effectLst>
              </a:rPr>
              <a:t>Paradox</a:t>
            </a:r>
            <a:endParaRPr lang="en-US" dirty="0">
              <a:solidFill>
                <a:srgbClr val="FF0000"/>
              </a:solidFill>
            </a:endParaRPr>
          </a:p>
        </p:txBody>
      </p:sp>
      <p:sp>
        <p:nvSpPr>
          <p:cNvPr id="3" name="Content Placeholder 2"/>
          <p:cNvSpPr>
            <a:spLocks noGrp="1"/>
          </p:cNvSpPr>
          <p:nvPr>
            <p:ph idx="1"/>
          </p:nvPr>
        </p:nvSpPr>
        <p:spPr>
          <a:xfrm>
            <a:off x="0" y="1600200"/>
            <a:ext cx="9144000" cy="5257800"/>
          </a:xfrm>
        </p:spPr>
        <p:txBody>
          <a:bodyPr/>
          <a:lstStyle/>
          <a:p>
            <a:pPr algn="ctr">
              <a:buNone/>
            </a:pPr>
            <a:r>
              <a:rPr lang="en-US" sz="3600" b="1" u="sng" dirty="0" smtClean="0">
                <a:ln>
                  <a:solidFill>
                    <a:sysClr val="windowText" lastClr="000000"/>
                  </a:solidFill>
                </a:ln>
                <a:solidFill>
                  <a:srgbClr val="FFFF00"/>
                </a:solidFill>
                <a:effectLst>
                  <a:outerShdw blurRad="38100" dist="38100" dir="2700000" algn="tl">
                    <a:srgbClr val="000000">
                      <a:alpha val="43137"/>
                    </a:srgbClr>
                  </a:outerShdw>
                </a:effectLst>
              </a:rPr>
              <a:t>Examples of Jesus’ </a:t>
            </a:r>
            <a:r>
              <a:rPr lang="en-US" sz="3600" b="1" u="sng" dirty="0" smtClean="0">
                <a:ln>
                  <a:solidFill>
                    <a:sysClr val="windowText" lastClr="000000"/>
                  </a:solidFill>
                </a:ln>
                <a:solidFill>
                  <a:srgbClr val="FF0000"/>
                </a:solidFill>
                <a:effectLst>
                  <a:outerShdw blurRad="38100" dist="38100" dir="2700000" algn="tl">
                    <a:srgbClr val="000000">
                      <a:alpha val="43137"/>
                    </a:srgbClr>
                  </a:outerShdw>
                </a:effectLst>
              </a:rPr>
              <a:t>paradoxical</a:t>
            </a:r>
            <a:r>
              <a:rPr lang="en-US" sz="3600" b="1" u="sng" dirty="0" smtClean="0">
                <a:ln>
                  <a:solidFill>
                    <a:sysClr val="windowText" lastClr="000000"/>
                  </a:solidFill>
                </a:ln>
                <a:solidFill>
                  <a:srgbClr val="FFFF00"/>
                </a:solidFill>
                <a:effectLst>
                  <a:outerShdw blurRad="38100" dist="38100" dir="2700000" algn="tl">
                    <a:srgbClr val="000000">
                      <a:alpha val="43137"/>
                    </a:srgbClr>
                  </a:outerShdw>
                </a:effectLst>
              </a:rPr>
              <a:t> teachings</a:t>
            </a:r>
          </a:p>
          <a:p>
            <a:pPr algn="ct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pPr algn="ct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pPr algn="ctr">
              <a:buNone/>
            </a:pPr>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Die to self to live</a:t>
            </a:r>
          </a:p>
          <a:p>
            <a:pPr algn="ctr">
              <a:buNone/>
            </a:pPr>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The first will be last and the last first</a:t>
            </a:r>
          </a:p>
          <a:p>
            <a:pPr algn="ctr">
              <a:buNone/>
            </a:pPr>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Humble yourself to be exalted</a:t>
            </a:r>
          </a:p>
          <a:p>
            <a:pPr algn="ctr">
              <a:buNone/>
            </a:pPr>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Lose your life for Jesus to find it</a:t>
            </a:r>
          </a:p>
          <a:p>
            <a:pPr algn="ctr">
              <a:buNone/>
            </a:pPr>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The greatest is the servant of all</a:t>
            </a:r>
          </a:p>
          <a:p>
            <a:pPr algn="ctr">
              <a:buNone/>
            </a:pPr>
            <a:endParaRPr lang="en-US" dirty="0" smtClean="0"/>
          </a:p>
          <a:p>
            <a:pPr algn="ct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n>
                  <a:solidFill>
                    <a:sysClr val="windowText" lastClr="000000"/>
                  </a:solidFill>
                </a:ln>
                <a:solidFill>
                  <a:srgbClr val="FFFF00"/>
                </a:solidFill>
                <a:effectLst>
                  <a:outerShdw blurRad="38100" dist="38100" dir="2700000" algn="tl">
                    <a:srgbClr val="000000">
                      <a:alpha val="43137"/>
                    </a:srgbClr>
                  </a:outerShdw>
                </a:effectLst>
              </a:rPr>
              <a:t>Truth via </a:t>
            </a:r>
            <a:r>
              <a:rPr lang="en-US" b="1" u="sng" dirty="0" smtClean="0">
                <a:ln>
                  <a:solidFill>
                    <a:sysClr val="windowText" lastClr="000000"/>
                  </a:solidFill>
                </a:ln>
                <a:solidFill>
                  <a:srgbClr val="FF0000"/>
                </a:solidFill>
                <a:effectLst>
                  <a:outerShdw blurRad="38100" dist="38100" dir="2700000" algn="tl">
                    <a:srgbClr val="000000">
                      <a:alpha val="43137"/>
                    </a:srgbClr>
                  </a:outerShdw>
                </a:effectLst>
              </a:rPr>
              <a:t>Paradox</a:t>
            </a:r>
            <a:endParaRPr lang="en-US" dirty="0">
              <a:solidFill>
                <a:srgbClr val="FF0000"/>
              </a:solidFill>
            </a:endParaRPr>
          </a:p>
        </p:txBody>
      </p:sp>
      <p:sp>
        <p:nvSpPr>
          <p:cNvPr id="3" name="Content Placeholder 2"/>
          <p:cNvSpPr>
            <a:spLocks noGrp="1"/>
          </p:cNvSpPr>
          <p:nvPr>
            <p:ph idx="1"/>
          </p:nvPr>
        </p:nvSpPr>
        <p:spPr>
          <a:xfrm>
            <a:off x="457200" y="1600200"/>
            <a:ext cx="8229600" cy="5257800"/>
          </a:xfrm>
        </p:spPr>
        <p:txBody>
          <a:bodyPr>
            <a:normAutofit/>
          </a:bodyPr>
          <a:lstStyle/>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A </a:t>
            </a:r>
            <a:r>
              <a:rPr lang="en-US" sz="3600" b="1" dirty="0" smtClean="0">
                <a:ln>
                  <a:solidFill>
                    <a:sysClr val="windowText" lastClr="000000"/>
                  </a:solidFill>
                </a:ln>
                <a:solidFill>
                  <a:srgbClr val="FF0000"/>
                </a:solidFill>
                <a:effectLst>
                  <a:outerShdw blurRad="38100" dist="38100" dir="2700000" algn="tl">
                    <a:srgbClr val="000000">
                      <a:alpha val="43137"/>
                    </a:srgbClr>
                  </a:outerShdw>
                </a:effectLst>
              </a:rPr>
              <a:t>paradox</a:t>
            </a:r>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 compares two states or ideas on opposite ends of a spectrum</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One idea generally is considered to be more desirable by people than the other</a:t>
            </a:r>
          </a:p>
          <a:p>
            <a:pPr>
              <a:buNone/>
            </a:pPr>
            <a:endParaRPr lang="en-US" sz="1000" b="1" dirty="0" smtClean="0">
              <a:ln>
                <a:solidFill>
                  <a:sysClr val="windowText" lastClr="000000"/>
                </a:solidFill>
              </a:ln>
              <a:solidFill>
                <a:srgbClr val="FFFF00"/>
              </a:solidFill>
              <a:effectLst>
                <a:outerShdw blurRad="38100" dist="38100" dir="2700000" algn="tl">
                  <a:srgbClr val="000000">
                    <a:alpha val="43137"/>
                  </a:srgbClr>
                </a:outerShdw>
              </a:effectLst>
            </a:endParaRP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Jesus’ </a:t>
            </a:r>
            <a:r>
              <a:rPr lang="en-US" sz="3600" b="1" dirty="0" smtClean="0">
                <a:ln>
                  <a:solidFill>
                    <a:sysClr val="windowText" lastClr="000000"/>
                  </a:solidFill>
                </a:ln>
                <a:solidFill>
                  <a:srgbClr val="FF0000"/>
                </a:solidFill>
                <a:effectLst>
                  <a:outerShdw blurRad="38100" dist="38100" dir="2700000" algn="tl">
                    <a:srgbClr val="000000">
                      <a:alpha val="43137"/>
                    </a:srgbClr>
                  </a:outerShdw>
                </a:effectLst>
              </a:rPr>
              <a:t>paradoxical</a:t>
            </a:r>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 </a:t>
            </a:r>
            <a:r>
              <a:rPr lang="en-US" sz="3600" b="1" dirty="0" smtClean="0">
                <a:ln>
                  <a:solidFill>
                    <a:sysClr val="windowText" lastClr="000000"/>
                  </a:solidFill>
                </a:ln>
                <a:solidFill>
                  <a:srgbClr val="FF0000"/>
                </a:solidFill>
                <a:effectLst>
                  <a:outerShdw blurRad="38100" dist="38100" dir="2700000" algn="tl">
                    <a:srgbClr val="000000">
                      <a:alpha val="43137"/>
                    </a:srgbClr>
                  </a:outerShdw>
                </a:effectLst>
              </a:rPr>
              <a:t>parables</a:t>
            </a:r>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 place value on the things that the world considers undesirable</a:t>
            </a:r>
            <a:endParaRPr lang="en-US" sz="3600" b="1" dirty="0">
              <a:ln>
                <a:solidFill>
                  <a:sysClr val="windowText" lastClr="000000"/>
                </a:solidFill>
              </a:ln>
              <a:solidFill>
                <a:srgbClr val="FFFF00"/>
              </a:solidFill>
              <a:effectLst>
                <a:outerShdw blurRad="38100" dist="38100" dir="2700000" algn="tl">
                  <a:srgbClr val="000000">
                    <a:alpha val="43137"/>
                  </a:srgbClr>
                </a:outerShdw>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n>
                  <a:solidFill>
                    <a:sysClr val="windowText" lastClr="000000"/>
                  </a:solidFill>
                </a:ln>
                <a:solidFill>
                  <a:srgbClr val="FFFF00"/>
                </a:solidFill>
                <a:effectLst>
                  <a:outerShdw blurRad="38100" dist="38100" dir="2700000" algn="tl">
                    <a:srgbClr val="000000">
                      <a:alpha val="43137"/>
                    </a:srgbClr>
                  </a:outerShdw>
                </a:effectLst>
              </a:rPr>
              <a:t>Truth via </a:t>
            </a:r>
            <a:r>
              <a:rPr lang="en-US" b="1" u="sng" dirty="0" smtClean="0">
                <a:ln>
                  <a:solidFill>
                    <a:sysClr val="windowText" lastClr="000000"/>
                  </a:solidFill>
                </a:ln>
                <a:solidFill>
                  <a:srgbClr val="FF0000"/>
                </a:solidFill>
                <a:effectLst>
                  <a:outerShdw blurRad="38100" dist="38100" dir="2700000" algn="tl">
                    <a:srgbClr val="000000">
                      <a:alpha val="43137"/>
                    </a:srgbClr>
                  </a:outerShdw>
                </a:effectLst>
              </a:rPr>
              <a:t>Paradox</a:t>
            </a:r>
            <a:endParaRPr lang="en-US" dirty="0">
              <a:solidFill>
                <a:srgbClr val="FF0000"/>
              </a:solidFill>
            </a:endParaRPr>
          </a:p>
        </p:txBody>
      </p:sp>
      <p:sp>
        <p:nvSpPr>
          <p:cNvPr id="3" name="Content Placeholder 2"/>
          <p:cNvSpPr>
            <a:spLocks noGrp="1"/>
          </p:cNvSpPr>
          <p:nvPr>
            <p:ph idx="1"/>
          </p:nvPr>
        </p:nvSpPr>
        <p:spPr/>
        <p:txBody>
          <a:bodyPr/>
          <a:lstStyle/>
          <a:p>
            <a:pPr>
              <a:buNone/>
            </a:pPr>
            <a:endParaRPr lang="en-US" dirty="0" smtClean="0"/>
          </a:p>
          <a:p>
            <a:pPr>
              <a:buNone/>
            </a:pPr>
            <a:endParaRPr lang="en-US" dirty="0" smtClean="0"/>
          </a:p>
          <a:p>
            <a:pPr>
              <a:buNone/>
            </a:pPr>
            <a:endParaRPr lang="en-US" dirty="0" smtClean="0"/>
          </a:p>
          <a:p>
            <a:pPr>
              <a:buNone/>
            </a:pPr>
            <a:endParaRPr lang="en-US" dirty="0"/>
          </a:p>
        </p:txBody>
      </p:sp>
      <p:sp>
        <p:nvSpPr>
          <p:cNvPr id="5" name="Round Diagonal Corner Rectangle 4"/>
          <p:cNvSpPr/>
          <p:nvPr/>
        </p:nvSpPr>
        <p:spPr>
          <a:xfrm>
            <a:off x="304800" y="2438400"/>
            <a:ext cx="8610600" cy="83820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eft-Right Arrow 6"/>
          <p:cNvSpPr/>
          <p:nvPr/>
        </p:nvSpPr>
        <p:spPr>
          <a:xfrm>
            <a:off x="685800" y="2590800"/>
            <a:ext cx="7924800" cy="533400"/>
          </a:xfrm>
          <a:prstGeom prst="lef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609600" y="3581400"/>
            <a:ext cx="3429000" cy="2554545"/>
          </a:xfrm>
          <a:prstGeom prst="rect">
            <a:avLst/>
          </a:prstGeom>
          <a:noFill/>
        </p:spPr>
        <p:txBody>
          <a:bodyPr wrap="square" rtlCol="0">
            <a:spAutoFit/>
          </a:bodyPr>
          <a:lstStyle/>
          <a:p>
            <a:pPr>
              <a:buFont typeface="Arial" pitchFamily="34" charset="0"/>
              <a:buChar char="•"/>
            </a:pPr>
            <a:r>
              <a:rPr lang="en-US" sz="3200" dirty="0" smtClean="0">
                <a:solidFill>
                  <a:srgbClr val="FFFF00"/>
                </a:solidFill>
              </a:rPr>
              <a:t> </a:t>
            </a:r>
            <a:r>
              <a:rPr lang="en-US" sz="3200" b="1" dirty="0" smtClean="0">
                <a:ln>
                  <a:solidFill>
                    <a:sysClr val="windowText" lastClr="000000"/>
                  </a:solidFill>
                </a:ln>
                <a:solidFill>
                  <a:srgbClr val="FFFF00"/>
                </a:solidFill>
                <a:effectLst>
                  <a:outerShdw blurRad="38100" dist="38100" dir="2700000" algn="tl">
                    <a:srgbClr val="000000">
                      <a:alpha val="43137"/>
                    </a:srgbClr>
                  </a:outerShdw>
                </a:effectLst>
              </a:rPr>
              <a:t>Die to self</a:t>
            </a:r>
          </a:p>
          <a:p>
            <a:pPr>
              <a:buFont typeface="Arial" pitchFamily="34" charset="0"/>
              <a:buChar char="•"/>
            </a:pPr>
            <a:r>
              <a:rPr lang="en-US" sz="3200" b="1" dirty="0" smtClean="0">
                <a:ln>
                  <a:solidFill>
                    <a:sysClr val="windowText" lastClr="000000"/>
                  </a:solidFill>
                </a:ln>
                <a:solidFill>
                  <a:srgbClr val="FFFF00"/>
                </a:solidFill>
                <a:effectLst>
                  <a:outerShdw blurRad="38100" dist="38100" dir="2700000" algn="tl">
                    <a:srgbClr val="000000">
                      <a:alpha val="43137"/>
                    </a:srgbClr>
                  </a:outerShdw>
                </a:effectLst>
              </a:rPr>
              <a:t> Be Last</a:t>
            </a:r>
          </a:p>
          <a:p>
            <a:pPr>
              <a:buFont typeface="Arial" pitchFamily="34" charset="0"/>
              <a:buChar char="•"/>
            </a:pPr>
            <a:r>
              <a:rPr lang="en-US" sz="3200" b="1" dirty="0" smtClean="0">
                <a:ln>
                  <a:solidFill>
                    <a:sysClr val="windowText" lastClr="000000"/>
                  </a:solidFill>
                </a:ln>
                <a:solidFill>
                  <a:srgbClr val="FFFF00"/>
                </a:solidFill>
                <a:effectLst>
                  <a:outerShdw blurRad="38100" dist="38100" dir="2700000" algn="tl">
                    <a:srgbClr val="000000">
                      <a:alpha val="43137"/>
                    </a:srgbClr>
                  </a:outerShdw>
                </a:effectLst>
              </a:rPr>
              <a:t> Be Humble</a:t>
            </a:r>
          </a:p>
          <a:p>
            <a:pPr>
              <a:buFont typeface="Arial" pitchFamily="34" charset="0"/>
              <a:buChar char="•"/>
            </a:pPr>
            <a:r>
              <a:rPr lang="en-US" sz="3200" b="1" dirty="0" smtClean="0">
                <a:ln>
                  <a:solidFill>
                    <a:sysClr val="windowText" lastClr="000000"/>
                  </a:solidFill>
                </a:ln>
                <a:solidFill>
                  <a:srgbClr val="FFFF00"/>
                </a:solidFill>
                <a:effectLst>
                  <a:outerShdw blurRad="38100" dist="38100" dir="2700000" algn="tl">
                    <a:srgbClr val="000000">
                      <a:alpha val="43137"/>
                    </a:srgbClr>
                  </a:outerShdw>
                </a:effectLst>
              </a:rPr>
              <a:t> Lose Your Life</a:t>
            </a:r>
          </a:p>
          <a:p>
            <a:pPr>
              <a:buFont typeface="Arial" pitchFamily="34" charset="0"/>
              <a:buChar char="•"/>
            </a:pPr>
            <a:r>
              <a:rPr lang="en-US" sz="3200" b="1" dirty="0" smtClean="0">
                <a:ln>
                  <a:solidFill>
                    <a:sysClr val="windowText" lastClr="000000"/>
                  </a:solidFill>
                </a:ln>
                <a:solidFill>
                  <a:srgbClr val="FFFF00"/>
                </a:solidFill>
                <a:effectLst>
                  <a:outerShdw blurRad="38100" dist="38100" dir="2700000" algn="tl">
                    <a:srgbClr val="000000">
                      <a:alpha val="43137"/>
                    </a:srgbClr>
                  </a:outerShdw>
                </a:effectLst>
              </a:rPr>
              <a:t> Be a Servant</a:t>
            </a:r>
            <a:endParaRPr lang="en-US" sz="3200" b="1"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9" name="TextBox 8"/>
          <p:cNvSpPr txBox="1"/>
          <p:nvPr/>
        </p:nvSpPr>
        <p:spPr>
          <a:xfrm>
            <a:off x="6477000" y="3581400"/>
            <a:ext cx="3124200" cy="2831544"/>
          </a:xfrm>
          <a:prstGeom prst="rect">
            <a:avLst/>
          </a:prstGeom>
          <a:noFill/>
        </p:spPr>
        <p:txBody>
          <a:bodyPr wrap="square" rtlCol="0">
            <a:spAutoFit/>
          </a:bodyPr>
          <a:lstStyle/>
          <a:p>
            <a:pPr>
              <a:buFont typeface="Arial" pitchFamily="34" charset="0"/>
              <a:buChar char="•"/>
            </a:pPr>
            <a:r>
              <a:rPr lang="en-US" sz="3200" dirty="0" smtClean="0">
                <a:solidFill>
                  <a:srgbClr val="FFFF00"/>
                </a:solidFill>
              </a:rPr>
              <a:t> </a:t>
            </a:r>
            <a:r>
              <a:rPr lang="en-US" sz="3200" b="1" dirty="0" smtClean="0">
                <a:ln>
                  <a:solidFill>
                    <a:sysClr val="windowText" lastClr="000000"/>
                  </a:solidFill>
                </a:ln>
                <a:solidFill>
                  <a:srgbClr val="FFFF00"/>
                </a:solidFill>
              </a:rPr>
              <a:t>Live for Self</a:t>
            </a:r>
          </a:p>
          <a:p>
            <a:pPr>
              <a:buFont typeface="Arial" pitchFamily="34" charset="0"/>
              <a:buChar char="•"/>
            </a:pPr>
            <a:r>
              <a:rPr lang="en-US" sz="3200" b="1" dirty="0" smtClean="0">
                <a:ln>
                  <a:solidFill>
                    <a:sysClr val="windowText" lastClr="000000"/>
                  </a:solidFill>
                </a:ln>
                <a:solidFill>
                  <a:srgbClr val="FFFF00"/>
                </a:solidFill>
              </a:rPr>
              <a:t> Be First</a:t>
            </a:r>
          </a:p>
          <a:p>
            <a:pPr>
              <a:buFont typeface="Arial" pitchFamily="34" charset="0"/>
              <a:buChar char="•"/>
            </a:pPr>
            <a:r>
              <a:rPr lang="en-US" sz="3200" b="1" dirty="0" smtClean="0">
                <a:ln>
                  <a:solidFill>
                    <a:sysClr val="windowText" lastClr="000000"/>
                  </a:solidFill>
                </a:ln>
                <a:solidFill>
                  <a:srgbClr val="FFFF00"/>
                </a:solidFill>
              </a:rPr>
              <a:t> Be Exalted</a:t>
            </a:r>
          </a:p>
          <a:p>
            <a:pPr>
              <a:buFont typeface="Arial" pitchFamily="34" charset="0"/>
              <a:buChar char="•"/>
            </a:pPr>
            <a:r>
              <a:rPr lang="en-US" sz="3200" b="1" dirty="0" smtClean="0">
                <a:ln>
                  <a:solidFill>
                    <a:sysClr val="windowText" lastClr="000000"/>
                  </a:solidFill>
                </a:ln>
                <a:solidFill>
                  <a:srgbClr val="FFFF00"/>
                </a:solidFill>
              </a:rPr>
              <a:t> </a:t>
            </a:r>
            <a:r>
              <a:rPr lang="en-US" sz="3200" b="1" dirty="0" smtClean="0">
                <a:ln>
                  <a:solidFill>
                    <a:sysClr val="windowText" lastClr="000000"/>
                  </a:solidFill>
                </a:ln>
                <a:solidFill>
                  <a:srgbClr val="FFFF00"/>
                </a:solidFill>
              </a:rPr>
              <a:t>Keep </a:t>
            </a:r>
            <a:r>
              <a:rPr lang="en-US" sz="3200" b="1" dirty="0" smtClean="0">
                <a:ln>
                  <a:solidFill>
                    <a:sysClr val="windowText" lastClr="000000"/>
                  </a:solidFill>
                </a:ln>
                <a:solidFill>
                  <a:srgbClr val="FFFF00"/>
                </a:solidFill>
              </a:rPr>
              <a:t>Life</a:t>
            </a:r>
          </a:p>
          <a:p>
            <a:pPr>
              <a:buFont typeface="Arial" pitchFamily="34" charset="0"/>
              <a:buChar char="•"/>
            </a:pPr>
            <a:r>
              <a:rPr lang="en-US" sz="3200" b="1" dirty="0" smtClean="0">
                <a:ln>
                  <a:solidFill>
                    <a:sysClr val="windowText" lastClr="000000"/>
                  </a:solidFill>
                </a:ln>
                <a:solidFill>
                  <a:srgbClr val="FFFF00"/>
                </a:solidFill>
              </a:rPr>
              <a:t> Be Great</a:t>
            </a:r>
          </a:p>
          <a:p>
            <a:endParaRPr lang="en-US" dirty="0"/>
          </a:p>
        </p:txBody>
      </p:sp>
      <p:sp>
        <p:nvSpPr>
          <p:cNvPr id="10" name="TextBox 9"/>
          <p:cNvSpPr txBox="1"/>
          <p:nvPr/>
        </p:nvSpPr>
        <p:spPr>
          <a:xfrm>
            <a:off x="228600" y="1371600"/>
            <a:ext cx="2743200" cy="1077218"/>
          </a:xfrm>
          <a:prstGeom prst="rect">
            <a:avLst/>
          </a:prstGeom>
          <a:noFill/>
        </p:spPr>
        <p:txBody>
          <a:bodyPr wrap="square" rtlCol="0">
            <a:spAutoFit/>
          </a:bodyPr>
          <a:lstStyle/>
          <a:p>
            <a:pPr algn="ctr"/>
            <a:r>
              <a:rPr lang="en-US" sz="3200" b="1" dirty="0" smtClean="0">
                <a:ln>
                  <a:solidFill>
                    <a:sysClr val="windowText" lastClr="000000"/>
                  </a:solidFill>
                </a:ln>
                <a:solidFill>
                  <a:schemeClr val="accent6">
                    <a:lumMod val="60000"/>
                    <a:lumOff val="40000"/>
                  </a:schemeClr>
                </a:solidFill>
                <a:effectLst>
                  <a:outerShdw blurRad="38100" dist="38100" dir="2700000" algn="tl">
                    <a:srgbClr val="000000">
                      <a:alpha val="43137"/>
                    </a:srgbClr>
                  </a:outerShdw>
                </a:effectLst>
              </a:rPr>
              <a:t>What Jesus Values</a:t>
            </a:r>
            <a:endParaRPr lang="en-US" sz="3200" b="1" dirty="0">
              <a:ln>
                <a:solidFill>
                  <a:sysClr val="windowText" lastClr="000000"/>
                </a:solidFill>
              </a:ln>
              <a:solidFill>
                <a:schemeClr val="accent6">
                  <a:lumMod val="60000"/>
                  <a:lumOff val="40000"/>
                </a:schemeClr>
              </a:solidFill>
              <a:effectLst>
                <a:outerShdw blurRad="38100" dist="38100" dir="2700000" algn="tl">
                  <a:srgbClr val="000000">
                    <a:alpha val="43137"/>
                  </a:srgbClr>
                </a:outerShdw>
              </a:effectLst>
            </a:endParaRPr>
          </a:p>
        </p:txBody>
      </p:sp>
      <p:sp>
        <p:nvSpPr>
          <p:cNvPr id="11" name="TextBox 10"/>
          <p:cNvSpPr txBox="1"/>
          <p:nvPr/>
        </p:nvSpPr>
        <p:spPr>
          <a:xfrm>
            <a:off x="6400800" y="1437382"/>
            <a:ext cx="2590800" cy="1077218"/>
          </a:xfrm>
          <a:prstGeom prst="rect">
            <a:avLst/>
          </a:prstGeom>
          <a:noFill/>
        </p:spPr>
        <p:txBody>
          <a:bodyPr wrap="square" rtlCol="0">
            <a:spAutoFit/>
          </a:bodyPr>
          <a:lstStyle/>
          <a:p>
            <a:pPr algn="ctr"/>
            <a:r>
              <a:rPr lang="en-US" sz="3200" b="1" dirty="0" smtClean="0">
                <a:ln>
                  <a:solidFill>
                    <a:sysClr val="windowText" lastClr="000000"/>
                  </a:solidFill>
                </a:ln>
                <a:solidFill>
                  <a:schemeClr val="accent6">
                    <a:lumMod val="60000"/>
                    <a:lumOff val="40000"/>
                  </a:schemeClr>
                </a:solidFill>
              </a:rPr>
              <a:t>What the World Values</a:t>
            </a:r>
            <a:endParaRPr lang="en-US" sz="3200" b="1" dirty="0">
              <a:ln>
                <a:solidFill>
                  <a:sysClr val="windowText" lastClr="000000"/>
                </a:solidFill>
              </a:ln>
              <a:solidFill>
                <a:schemeClr val="accent6">
                  <a:lumMod val="60000"/>
                  <a:lumOff val="40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b="1" u="sng" dirty="0" smtClean="0">
                <a:ln>
                  <a:solidFill>
                    <a:sysClr val="windowText" lastClr="000000"/>
                  </a:solidFill>
                </a:ln>
                <a:solidFill>
                  <a:srgbClr val="FFFF00"/>
                </a:solidFill>
                <a:effectLst>
                  <a:outerShdw blurRad="38100" dist="38100" dir="2700000" algn="tl">
                    <a:srgbClr val="000000">
                      <a:alpha val="43137"/>
                    </a:srgbClr>
                  </a:outerShdw>
                </a:effectLst>
              </a:rPr>
              <a:t>Context</a:t>
            </a:r>
            <a:endParaRPr lang="en-US" b="1" u="sng" dirty="0">
              <a:ln>
                <a:solidFill>
                  <a:sysClr val="windowText" lastClr="000000"/>
                </a:solidFill>
              </a:ln>
              <a:solidFill>
                <a:srgbClr val="FFFF00"/>
              </a:solidFill>
              <a:effectLst>
                <a:outerShdw blurRad="38100" dist="38100" dir="2700000" algn="tl">
                  <a:srgbClr val="000000">
                    <a:alpha val="43137"/>
                  </a:srgbClr>
                </a:outerShdw>
              </a:effectLst>
            </a:endParaRPr>
          </a:p>
        </p:txBody>
      </p:sp>
      <p:sp>
        <p:nvSpPr>
          <p:cNvPr id="8" name="TextBox 7"/>
          <p:cNvSpPr txBox="1"/>
          <p:nvPr/>
        </p:nvSpPr>
        <p:spPr>
          <a:xfrm>
            <a:off x="381000" y="1676400"/>
            <a:ext cx="8458200" cy="4678204"/>
          </a:xfrm>
          <a:prstGeom prst="rect">
            <a:avLst/>
          </a:prstGeom>
          <a:noFill/>
        </p:spPr>
        <p:txBody>
          <a:bodyPr wrap="square" rtlCol="0">
            <a:spAutoFit/>
          </a:bodyPr>
          <a:lstStyle/>
          <a:p>
            <a:pPr>
              <a:buFont typeface="Arial" pitchFamily="34" charset="0"/>
              <a:buChar char="•"/>
            </a:pPr>
            <a:r>
              <a:rPr lang="en-US" sz="3200" dirty="0" smtClean="0">
                <a:solidFill>
                  <a:srgbClr val="FFFF00"/>
                </a:solidFill>
              </a:rPr>
              <a:t> </a:t>
            </a:r>
            <a:r>
              <a:rPr lang="en-US" sz="3200" b="1" dirty="0" smtClean="0">
                <a:ln>
                  <a:solidFill>
                    <a:sysClr val="windowText" lastClr="000000"/>
                  </a:solidFill>
                </a:ln>
                <a:solidFill>
                  <a:srgbClr val="FFFF00"/>
                </a:solidFill>
                <a:effectLst>
                  <a:outerShdw blurRad="38100" dist="38100" dir="2700000" algn="tl">
                    <a:srgbClr val="000000">
                      <a:alpha val="43137"/>
                    </a:srgbClr>
                  </a:outerShdw>
                </a:effectLst>
              </a:rPr>
              <a:t>Jesus was talking to his disciples about PRAYER</a:t>
            </a:r>
          </a:p>
          <a:p>
            <a:pPr>
              <a:buFont typeface="Arial" pitchFamily="34" charset="0"/>
              <a:buChar char="•"/>
            </a:pPr>
            <a:endParaRPr lang="en-US" sz="3200" b="1" dirty="0" smtClean="0">
              <a:ln>
                <a:solidFill>
                  <a:sysClr val="windowText" lastClr="000000"/>
                </a:solidFill>
              </a:ln>
              <a:solidFill>
                <a:srgbClr val="FFFF00"/>
              </a:solidFill>
              <a:effectLst>
                <a:outerShdw blurRad="38100" dist="38100" dir="2700000" algn="tl">
                  <a:srgbClr val="000000">
                    <a:alpha val="43137"/>
                  </a:srgbClr>
                </a:outerShdw>
              </a:effectLst>
            </a:endParaRPr>
          </a:p>
          <a:p>
            <a:pPr>
              <a:buFont typeface="Arial" pitchFamily="34" charset="0"/>
              <a:buChar char="•"/>
            </a:pPr>
            <a:r>
              <a:rPr lang="en-US" sz="3200" b="1" dirty="0" smtClean="0">
                <a:ln>
                  <a:solidFill>
                    <a:sysClr val="windowText" lastClr="000000"/>
                  </a:solidFill>
                </a:ln>
                <a:solidFill>
                  <a:srgbClr val="FFFF00"/>
                </a:solidFill>
                <a:effectLst>
                  <a:outerShdw blurRad="38100" dist="38100" dir="2700000" algn="tl">
                    <a:srgbClr val="000000">
                      <a:alpha val="43137"/>
                    </a:srgbClr>
                  </a:outerShdw>
                </a:effectLst>
              </a:rPr>
              <a:t> Jesus told THIS parable </a:t>
            </a:r>
          </a:p>
          <a:p>
            <a:endParaRPr lang="en-US" sz="1000" b="1" dirty="0" smtClean="0">
              <a:solidFill>
                <a:srgbClr val="FFFF00"/>
              </a:solidFill>
            </a:endParaRPr>
          </a:p>
          <a:p>
            <a:pPr algn="ctr"/>
            <a:r>
              <a:rPr lang="en-US" sz="3200" b="1" i="1" dirty="0" smtClean="0"/>
              <a:t>“to  certain ones who trusted in themselves that they were righteous.” </a:t>
            </a:r>
            <a:r>
              <a:rPr lang="en-US" sz="3200" b="1" dirty="0" smtClean="0"/>
              <a:t> (Luke 18:9)</a:t>
            </a:r>
          </a:p>
          <a:p>
            <a:pPr algn="ctr"/>
            <a:endParaRPr lang="en-US" sz="3200" b="1" dirty="0" smtClean="0">
              <a:solidFill>
                <a:srgbClr val="FFFF00"/>
              </a:solidFill>
            </a:endParaRPr>
          </a:p>
          <a:p>
            <a:pPr>
              <a:buFont typeface="Arial" pitchFamily="34" charset="0"/>
              <a:buChar char="•"/>
            </a:pPr>
            <a:r>
              <a:rPr lang="en-US" sz="3200" b="1" dirty="0" smtClean="0">
                <a:ln>
                  <a:solidFill>
                    <a:sysClr val="windowText" lastClr="000000"/>
                  </a:solidFill>
                </a:ln>
                <a:solidFill>
                  <a:srgbClr val="FFFF00"/>
                </a:solidFill>
                <a:effectLst>
                  <a:outerShdw blurRad="38100" dist="38100" dir="2700000" algn="tl">
                    <a:srgbClr val="000000">
                      <a:alpha val="43137"/>
                    </a:srgbClr>
                  </a:outerShdw>
                </a:effectLst>
              </a:rPr>
              <a:t> Was Jesus still talking to His disciples?</a:t>
            </a:r>
          </a:p>
          <a:p>
            <a:pPr>
              <a:buFont typeface="Arial" pitchFamily="34" charset="0"/>
              <a:buChar char="•"/>
            </a:pPr>
            <a:endParaRPr lang="en-US" sz="3200" b="1" dirty="0" smtClean="0">
              <a:ln>
                <a:solidFill>
                  <a:sysClr val="windowText" lastClr="000000"/>
                </a:solidFill>
              </a:ln>
              <a:solidFill>
                <a:srgbClr val="FFFF00"/>
              </a:solidFill>
              <a:effectLst>
                <a:outerShdw blurRad="38100" dist="38100" dir="2700000" algn="tl">
                  <a:srgbClr val="000000">
                    <a:alpha val="43137"/>
                  </a:srgbClr>
                </a:outerShdw>
              </a:effectLst>
            </a:endParaRPr>
          </a:p>
          <a:p>
            <a:pPr>
              <a:buFont typeface="Arial" pitchFamily="34" charset="0"/>
              <a:buChar char="•"/>
            </a:pPr>
            <a:r>
              <a:rPr lang="en-US" sz="3200" b="1" dirty="0" smtClean="0">
                <a:ln>
                  <a:solidFill>
                    <a:sysClr val="windowText" lastClr="000000"/>
                  </a:solidFill>
                </a:ln>
                <a:solidFill>
                  <a:srgbClr val="FFFF00"/>
                </a:solidFill>
                <a:effectLst>
                  <a:outerShdw blurRad="38100" dist="38100" dir="2700000" algn="tl">
                    <a:srgbClr val="000000">
                      <a:alpha val="43137"/>
                    </a:srgbClr>
                  </a:outerShdw>
                </a:effectLst>
              </a:rPr>
              <a:t> He is certainly speaking to our hearts</a:t>
            </a:r>
            <a:endParaRPr lang="en-US" sz="3200" b="1" dirty="0">
              <a:ln>
                <a:solidFill>
                  <a:sysClr val="windowText" lastClr="000000"/>
                </a:solidFill>
              </a:ln>
              <a:solidFill>
                <a:srgbClr val="FFFF00"/>
              </a:solidFill>
              <a:effectLst>
                <a:outerShdw blurRad="38100" dist="38100" dir="2700000" algn="tl">
                  <a:srgbClr val="000000">
                    <a:alpha val="43137"/>
                  </a:srgbClr>
                </a:outerShdw>
              </a:effectLs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5400" b="1" u="sng" dirty="0" smtClean="0">
                <a:ln>
                  <a:solidFill>
                    <a:sysClr val="windowText" lastClr="000000"/>
                  </a:solidFill>
                </a:ln>
                <a:solidFill>
                  <a:srgbClr val="FF0000"/>
                </a:solidFill>
                <a:effectLst>
                  <a:outerShdw blurRad="38100" dist="38100" dir="2700000" algn="tl">
                    <a:srgbClr val="000000">
                      <a:alpha val="43137"/>
                    </a:srgbClr>
                  </a:outerShdw>
                </a:effectLst>
              </a:rPr>
              <a:t>Background</a:t>
            </a:r>
            <a:endParaRPr lang="en-US" sz="5400" b="1" u="sng" dirty="0">
              <a:ln>
                <a:solidFill>
                  <a:sysClr val="windowText" lastClr="000000"/>
                </a:solidFill>
              </a:ln>
              <a:solidFill>
                <a:srgbClr val="FF0000"/>
              </a:solidFill>
              <a:effectLst>
                <a:outerShdw blurRad="38100" dist="38100" dir="2700000" algn="tl">
                  <a:srgbClr val="000000">
                    <a:alpha val="43137"/>
                  </a:srgbClr>
                </a:outerShdw>
              </a:effectLst>
            </a:endParaRPr>
          </a:p>
        </p:txBody>
      </p:sp>
      <p:sp>
        <p:nvSpPr>
          <p:cNvPr id="4" name="Text Placeholder 3"/>
          <p:cNvSpPr>
            <a:spLocks noGrp="1"/>
          </p:cNvSpPr>
          <p:nvPr>
            <p:ph type="body" idx="1"/>
          </p:nvPr>
        </p:nvSpPr>
        <p:spPr>
          <a:xfrm>
            <a:off x="457200" y="1219200"/>
            <a:ext cx="4040188" cy="639762"/>
          </a:xfrm>
        </p:spPr>
        <p:txBody>
          <a:bodyPr>
            <a:noAutofit/>
          </a:bodyPr>
          <a:lstStyle/>
          <a:p>
            <a:pPr algn="ctr"/>
            <a:r>
              <a:rPr lang="en-US" sz="4400" u="sng" dirty="0" smtClean="0">
                <a:ln>
                  <a:solidFill>
                    <a:sysClr val="windowText" lastClr="000000"/>
                  </a:solidFill>
                </a:ln>
                <a:effectLst>
                  <a:outerShdw blurRad="38100" dist="38100" dir="2700000" algn="tl">
                    <a:srgbClr val="000000">
                      <a:alpha val="43137"/>
                    </a:srgbClr>
                  </a:outerShdw>
                </a:effectLst>
              </a:rPr>
              <a:t>Pharisees</a:t>
            </a:r>
            <a:endParaRPr lang="en-US" sz="4400" u="sng" dirty="0">
              <a:ln>
                <a:solidFill>
                  <a:sysClr val="windowText" lastClr="000000"/>
                </a:solidFill>
              </a:ln>
              <a:effectLst>
                <a:outerShdw blurRad="38100" dist="38100" dir="2700000" algn="tl">
                  <a:srgbClr val="000000">
                    <a:alpha val="43137"/>
                  </a:srgbClr>
                </a:outerShdw>
              </a:effectLst>
            </a:endParaRPr>
          </a:p>
        </p:txBody>
      </p:sp>
      <p:sp>
        <p:nvSpPr>
          <p:cNvPr id="5" name="Content Placeholder 4"/>
          <p:cNvSpPr>
            <a:spLocks noGrp="1"/>
          </p:cNvSpPr>
          <p:nvPr>
            <p:ph sz="half" idx="2"/>
          </p:nvPr>
        </p:nvSpPr>
        <p:spPr>
          <a:xfrm>
            <a:off x="457200" y="1828800"/>
            <a:ext cx="4040188" cy="4987925"/>
          </a:xfrm>
        </p:spPr>
        <p:txBody>
          <a:bodyPr>
            <a:normAutofit/>
          </a:bodyPr>
          <a:lstStyle/>
          <a:p>
            <a:pPr>
              <a:buNone/>
            </a:pPr>
            <a:endParaRPr lang="en-US" sz="1000" dirty="0" smtClean="0"/>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Devoted to the Law</a:t>
            </a: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Zealous Sect</a:t>
            </a: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Respected Models</a:t>
            </a: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Religious Leaders</a:t>
            </a:r>
          </a:p>
          <a:p>
            <a:r>
              <a:rPr lang="en-US" sz="3600" b="1" dirty="0" smtClean="0">
                <a:ln>
                  <a:solidFill>
                    <a:sysClr val="windowText" lastClr="000000"/>
                  </a:solidFill>
                </a:ln>
                <a:solidFill>
                  <a:srgbClr val="FFFF00"/>
                </a:solidFill>
                <a:effectLst>
                  <a:outerShdw blurRad="38100" dist="38100" dir="2700000" algn="tl">
                    <a:srgbClr val="000000">
                      <a:alpha val="43137"/>
                    </a:srgbClr>
                  </a:outerShdw>
                </a:effectLst>
              </a:rPr>
              <a:t>614 Diverse Laws and Commands</a:t>
            </a:r>
          </a:p>
          <a:p>
            <a:endParaRPr lang="en-US" sz="3200" dirty="0"/>
          </a:p>
        </p:txBody>
      </p:sp>
      <p:sp>
        <p:nvSpPr>
          <p:cNvPr id="6" name="Text Placeholder 5"/>
          <p:cNvSpPr>
            <a:spLocks noGrp="1"/>
          </p:cNvSpPr>
          <p:nvPr>
            <p:ph type="body" sz="quarter" idx="3"/>
          </p:nvPr>
        </p:nvSpPr>
        <p:spPr>
          <a:xfrm>
            <a:off x="4645025" y="1219200"/>
            <a:ext cx="4041775" cy="639762"/>
          </a:xfrm>
        </p:spPr>
        <p:txBody>
          <a:bodyPr>
            <a:noAutofit/>
          </a:bodyPr>
          <a:lstStyle/>
          <a:p>
            <a:pPr algn="ctr"/>
            <a:r>
              <a:rPr lang="en-US" sz="4400" u="sng" dirty="0" smtClean="0">
                <a:ln>
                  <a:solidFill>
                    <a:sysClr val="windowText" lastClr="000000"/>
                  </a:solidFill>
                </a:ln>
                <a:effectLst>
                  <a:outerShdw blurRad="38100" dist="38100" dir="2700000" algn="tl">
                    <a:srgbClr val="000000">
                      <a:alpha val="43137"/>
                    </a:srgbClr>
                  </a:outerShdw>
                </a:effectLst>
              </a:rPr>
              <a:t>Publicans</a:t>
            </a:r>
            <a:endParaRPr lang="en-US" sz="4400" u="sng" dirty="0">
              <a:ln>
                <a:solidFill>
                  <a:sysClr val="windowText" lastClr="000000"/>
                </a:solidFill>
              </a:ln>
              <a:effectLst>
                <a:outerShdw blurRad="38100" dist="38100" dir="2700000" algn="tl">
                  <a:srgbClr val="000000">
                    <a:alpha val="43137"/>
                  </a:srgbClr>
                </a:outerShdw>
              </a:effectLst>
            </a:endParaRPr>
          </a:p>
        </p:txBody>
      </p:sp>
      <p:sp>
        <p:nvSpPr>
          <p:cNvPr id="7" name="Content Placeholder 6"/>
          <p:cNvSpPr>
            <a:spLocks noGrp="1"/>
          </p:cNvSpPr>
          <p:nvPr>
            <p:ph sz="quarter" idx="4"/>
          </p:nvPr>
        </p:nvSpPr>
        <p:spPr>
          <a:xfrm>
            <a:off x="4645025" y="1870075"/>
            <a:ext cx="4498975" cy="4683125"/>
          </a:xfrm>
        </p:spPr>
        <p:txBody>
          <a:bodyPr>
            <a:normAutofit fontScale="92500"/>
          </a:bodyPr>
          <a:lstStyle/>
          <a:p>
            <a:pPr>
              <a:buNone/>
            </a:pPr>
            <a:endParaRPr lang="en-US" sz="1000" dirty="0" smtClean="0"/>
          </a:p>
          <a:p>
            <a:r>
              <a:rPr lang="en-US" sz="3900" b="1" dirty="0" smtClean="0">
                <a:ln>
                  <a:solidFill>
                    <a:sysClr val="windowText" lastClr="000000"/>
                  </a:solidFill>
                </a:ln>
                <a:solidFill>
                  <a:srgbClr val="FFFF00"/>
                </a:solidFill>
                <a:effectLst>
                  <a:outerShdw blurRad="38100" dist="38100" dir="2700000" algn="tl">
                    <a:srgbClr val="000000">
                      <a:alpha val="43137"/>
                    </a:srgbClr>
                  </a:outerShdw>
                </a:effectLst>
              </a:rPr>
              <a:t>Roman collaborators</a:t>
            </a:r>
          </a:p>
          <a:p>
            <a:r>
              <a:rPr lang="en-US" sz="3900" b="1" dirty="0" smtClean="0">
                <a:ln>
                  <a:solidFill>
                    <a:sysClr val="windowText" lastClr="000000"/>
                  </a:solidFill>
                </a:ln>
                <a:solidFill>
                  <a:srgbClr val="FFFF00"/>
                </a:solidFill>
                <a:effectLst>
                  <a:outerShdw blurRad="38100" dist="38100" dir="2700000" algn="tl">
                    <a:srgbClr val="000000">
                      <a:alpha val="43137"/>
                    </a:srgbClr>
                  </a:outerShdw>
                </a:effectLst>
              </a:rPr>
              <a:t>Considered Traitors</a:t>
            </a:r>
          </a:p>
          <a:p>
            <a:r>
              <a:rPr lang="en-US" sz="3900" b="1" dirty="0" smtClean="0">
                <a:ln>
                  <a:solidFill>
                    <a:sysClr val="windowText" lastClr="000000"/>
                  </a:solidFill>
                </a:ln>
                <a:solidFill>
                  <a:srgbClr val="FFFF00"/>
                </a:solidFill>
                <a:effectLst>
                  <a:outerShdw blurRad="38100" dist="38100" dir="2700000" algn="tl">
                    <a:srgbClr val="000000">
                      <a:alpha val="43137"/>
                    </a:srgbClr>
                  </a:outerShdw>
                </a:effectLst>
              </a:rPr>
              <a:t>Despised</a:t>
            </a:r>
          </a:p>
          <a:p>
            <a:r>
              <a:rPr lang="en-US" sz="3900" b="1" dirty="0" smtClean="0">
                <a:ln>
                  <a:solidFill>
                    <a:sysClr val="windowText" lastClr="000000"/>
                  </a:solidFill>
                </a:ln>
                <a:solidFill>
                  <a:srgbClr val="FFFF00"/>
                </a:solidFill>
                <a:effectLst>
                  <a:outerShdw blurRad="38100" dist="38100" dir="2700000" algn="tl">
                    <a:srgbClr val="000000">
                      <a:alpha val="43137"/>
                    </a:srgbClr>
                  </a:outerShdw>
                </a:effectLst>
              </a:rPr>
              <a:t>Social Outcasts</a:t>
            </a:r>
          </a:p>
          <a:p>
            <a:r>
              <a:rPr lang="en-US" sz="3900" b="1" dirty="0" smtClean="0">
                <a:ln>
                  <a:solidFill>
                    <a:sysClr val="windowText" lastClr="000000"/>
                  </a:solidFill>
                </a:ln>
                <a:solidFill>
                  <a:srgbClr val="FFFF00"/>
                </a:solidFill>
                <a:effectLst>
                  <a:outerShdw blurRad="38100" dist="38100" dir="2700000" algn="tl">
                    <a:srgbClr val="000000">
                      <a:alpha val="43137"/>
                    </a:srgbClr>
                  </a:outerShdw>
                </a:effectLst>
              </a:rPr>
              <a:t>Unlimited Power to Collect Taxes</a:t>
            </a:r>
          </a:p>
          <a:p>
            <a:endParaRPr lang="en-US" sz="32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723</TotalTime>
  <Words>1054</Words>
  <Application>Microsoft Office PowerPoint</Application>
  <PresentationFormat>On-screen Show (4:3)</PresentationFormat>
  <Paragraphs>140</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A Parable  of a Paradox</vt:lpstr>
      <vt:lpstr>A What of a What?</vt:lpstr>
      <vt:lpstr>A What of a What?</vt:lpstr>
      <vt:lpstr>Truth via Paradox</vt:lpstr>
      <vt:lpstr>Truth via Paradox</vt:lpstr>
      <vt:lpstr>Truth via Paradox</vt:lpstr>
      <vt:lpstr>Truth via Paradox</vt:lpstr>
      <vt:lpstr>Context</vt:lpstr>
      <vt:lpstr>Background</vt:lpstr>
      <vt:lpstr>Today’s Paradoxical Parable</vt:lpstr>
      <vt:lpstr>Today’s Paradoxical Parable</vt:lpstr>
      <vt:lpstr>Jesus’ Teaching</vt:lpstr>
      <vt:lpstr>Why?  Because the Bible Says…</vt:lpstr>
      <vt:lpstr>Why?  Because the Bible Says…</vt:lpstr>
      <vt:lpstr>Why?  Because the Bible Says…</vt:lpstr>
      <vt:lpstr>Why? Jesus’ Example and Command</vt:lpstr>
      <vt:lpstr>Why? Jesus’ Example and Command</vt:lpstr>
      <vt:lpstr>Why? Jesus’ Example and Command</vt:lpstr>
      <vt:lpstr>How Then Should We Live?</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Parable  of a Paradox</dc:title>
  <dc:creator>Travis M Phillips</dc:creator>
  <cp:lastModifiedBy>Travis M Phillips</cp:lastModifiedBy>
  <cp:revision>63</cp:revision>
  <dcterms:created xsi:type="dcterms:W3CDTF">2024-02-27T11:18:38Z</dcterms:created>
  <dcterms:modified xsi:type="dcterms:W3CDTF">2024-03-03T09:50:48Z</dcterms:modified>
</cp:coreProperties>
</file>