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2"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82" r:id="rId26"/>
    <p:sldId id="283"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8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C3310-1780-406D-A897-8066006D42A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C3310-1780-406D-A897-8066006D42A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C3310-1780-406D-A897-8066006D42A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C3310-1780-406D-A897-8066006D42A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C3310-1780-406D-A897-8066006D42A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C3310-1780-406D-A897-8066006D42A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C3310-1780-406D-A897-8066006D42AC}" type="datetimeFigureOut">
              <a:rPr lang="en-US" smtClean="0"/>
              <a:pPr/>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C3310-1780-406D-A897-8066006D42AC}" type="datetimeFigureOut">
              <a:rPr lang="en-US" smtClean="0"/>
              <a:pPr/>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C3310-1780-406D-A897-8066006D42AC}" type="datetimeFigureOut">
              <a:rPr lang="en-US" smtClean="0"/>
              <a:pPr/>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C3310-1780-406D-A897-8066006D42A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C3310-1780-406D-A897-8066006D42A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04117-5495-400B-821D-92F83529A0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C3310-1780-406D-A897-8066006D42AC}" type="datetimeFigureOut">
              <a:rPr lang="en-US" smtClean="0"/>
              <a:pPr/>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04117-5495-400B-821D-92F83529A05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16175"/>
            <a:ext cx="7772400" cy="1470025"/>
          </a:xfrm>
        </p:spPr>
        <p:txBody>
          <a:bodyPr>
            <a:noAutofit/>
          </a:bodyPr>
          <a:lstStyle/>
          <a:p>
            <a:r>
              <a:rPr lang="en-US" sz="11100" b="1" dirty="0" smtClean="0">
                <a:ln>
                  <a:solidFill>
                    <a:sysClr val="windowText" lastClr="000000"/>
                  </a:solidFill>
                </a:ln>
                <a:solidFill>
                  <a:srgbClr val="FFFF00"/>
                </a:solidFill>
                <a:effectLst>
                  <a:outerShdw blurRad="38100" dist="38100" dir="2700000" algn="tl">
                    <a:srgbClr val="000000">
                      <a:alpha val="43137"/>
                    </a:srgbClr>
                  </a:outerShdw>
                </a:effectLst>
              </a:rPr>
              <a:t>Belief and Alignment</a:t>
            </a:r>
            <a:endParaRPr lang="en-US" sz="111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When the Jews finally returned to the Promised Land they had permission and materiel from Cyrus, Emperor of Persia, to rebuild God’s temple and the walls of  the Holy City – Jerusalem</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Humbled, when a new conqueror arose they did not resist him, but instead welcomed him as a prophesied deliverer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history – Alexander Mosaic from the House of the Faun, Pompeii"/>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04800" y="381000"/>
            <a:ext cx="8458200" cy="5334000"/>
          </a:xfrm>
          <a:prstGeom prst="rect">
            <a:avLst/>
          </a:prstGeom>
          <a:noFill/>
          <a:ln>
            <a:noFill/>
          </a:ln>
        </p:spPr>
      </p:pic>
      <p:sp>
        <p:nvSpPr>
          <p:cNvPr id="5" name="TextBox 4"/>
          <p:cNvSpPr txBox="1"/>
          <p:nvPr/>
        </p:nvSpPr>
        <p:spPr>
          <a:xfrm>
            <a:off x="228600" y="5680362"/>
            <a:ext cx="8534400" cy="1200329"/>
          </a:xfrm>
          <a:prstGeom prst="rect">
            <a:avLst/>
          </a:prstGeom>
          <a:noFill/>
        </p:spPr>
        <p:txBody>
          <a:bodyPr wrap="square" rtlCol="0">
            <a:spAutoFit/>
          </a:bodyPr>
          <a:lstStyle/>
          <a:p>
            <a:pPr algn="ct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Alexander the Great would conquer all of Persia, and even  India</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ngdoms diadochi alexander the great map battle ipsus"/>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81000" y="381000"/>
            <a:ext cx="8382000" cy="5334000"/>
          </a:xfrm>
          <a:prstGeom prst="rect">
            <a:avLst/>
          </a:prstGeom>
          <a:noFill/>
          <a:ln>
            <a:noFill/>
          </a:ln>
        </p:spPr>
      </p:pic>
      <p:sp>
        <p:nvSpPr>
          <p:cNvPr id="3" name="TextBox 2"/>
          <p:cNvSpPr txBox="1"/>
          <p:nvPr/>
        </p:nvSpPr>
        <p:spPr>
          <a:xfrm>
            <a:off x="228600" y="5694218"/>
            <a:ext cx="8610600" cy="1200329"/>
          </a:xfrm>
          <a:prstGeom prst="rect">
            <a:avLst/>
          </a:prstGeom>
          <a:noFill/>
        </p:spPr>
        <p:txBody>
          <a:bodyPr wrap="square" rtlCol="0">
            <a:spAutoFit/>
          </a:bodyPr>
          <a:lstStyle/>
          <a:p>
            <a:pPr algn="ct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Alexander’s empire was divided among </a:t>
            </a:r>
          </a:p>
          <a:p>
            <a:pPr algn="ct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 Successors”</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err="1" smtClean="0">
                <a:ln>
                  <a:solidFill>
                    <a:sysClr val="windowText" lastClr="000000"/>
                  </a:solidFill>
                </a:ln>
                <a:solidFill>
                  <a:srgbClr val="FFFF00"/>
                </a:solidFill>
                <a:effectLst>
                  <a:outerShdw blurRad="38100" dist="38100" dir="2700000" algn="tl">
                    <a:srgbClr val="000000">
                      <a:alpha val="43137"/>
                    </a:srgbClr>
                  </a:outerShdw>
                </a:effectLst>
              </a:rPr>
              <a:t>Antigonus</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 the most powerful of the successors was ganged up on by the others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His territory was absorbed by </a:t>
            </a:r>
            <a:r>
              <a:rPr lang="en-US" b="1" dirty="0" err="1" smtClean="0">
                <a:ln>
                  <a:solidFill>
                    <a:sysClr val="windowText" lastClr="000000"/>
                  </a:solidFill>
                </a:ln>
                <a:solidFill>
                  <a:srgbClr val="FFFF00"/>
                </a:solidFill>
                <a:effectLst>
                  <a:outerShdw blurRad="38100" dist="38100" dir="2700000" algn="tl">
                    <a:srgbClr val="000000">
                      <a:alpha val="43137"/>
                    </a:srgbClr>
                  </a:outerShdw>
                </a:effectLst>
              </a:rPr>
              <a:t>Seleucus</a:t>
            </a:r>
            <a:endParaRPr lang="en-US"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9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His eventual heir, Antiochus </a:t>
            </a:r>
            <a:r>
              <a:rPr lang="en-US" b="1" dirty="0" err="1" smtClean="0">
                <a:ln>
                  <a:solidFill>
                    <a:sysClr val="windowText" lastClr="000000"/>
                  </a:solidFill>
                </a:ln>
                <a:solidFill>
                  <a:srgbClr val="FFFF00"/>
                </a:solidFill>
                <a:effectLst>
                  <a:outerShdw blurRad="38100" dist="38100" dir="2700000" algn="tl">
                    <a:srgbClr val="000000">
                      <a:alpha val="43137"/>
                    </a:srgbClr>
                  </a:outerShdw>
                </a:effectLst>
              </a:rPr>
              <a:t>Epiphanes</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sought to unite his vast holdings under Hellenism</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Judea was a tiny part of his holdings, but the Jews stubbornly refused to comply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2578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 many abuses and sacrilege of Antiochus caused the Jews to revolt</a:t>
            </a:r>
          </a:p>
          <a:p>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 rebellion was led by the Maccabaeus brothers – sons of a high priest</a:t>
            </a:r>
          </a:p>
          <a:p>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Their heroic sacrifices eventually won the Jews their freedom</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Hanukah is the Jews’ annual remembrance of their deliverance</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Judas Maccabeus pursued a compact with Rome to keep the Seleucids at bay</a:t>
            </a:r>
          </a:p>
          <a:p>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When Judas died in battle the Romans became more deeply involved in Israel</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 Romans backed Herod the Great as king of Israel to ensure a strong and reliable friend was at the helm of an unstable region</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6172200"/>
          </a:xfrm>
        </p:spPr>
        <p:txBody>
          <a:bodyPr>
            <a:normAutofit/>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also installed a new high priest </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Many Jews thus saw Herod as a puppet of Rome and, being </a:t>
            </a:r>
            <a:r>
              <a:rPr lang="en-US" b="1" dirty="0" err="1" smtClean="0">
                <a:ln>
                  <a:solidFill>
                    <a:sysClr val="windowText" lastClr="000000"/>
                  </a:solidFill>
                </a:ln>
                <a:solidFill>
                  <a:srgbClr val="FFFF00"/>
                </a:solidFill>
                <a:effectLst>
                  <a:outerShdw blurRad="38100" dist="38100" dir="2700000" algn="tl">
                    <a:srgbClr val="000000">
                      <a:alpha val="43137"/>
                    </a:srgbClr>
                  </a:outerShdw>
                </a:effectLst>
              </a:rPr>
              <a:t>Idumean</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as only half-Jewish</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How and why should HE be their king?!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saw the Romans as invaders, not  peacekeepers</a:t>
            </a:r>
          </a:p>
          <a:p>
            <a:endParaRPr lang="en-US" dirty="0" smtClean="0"/>
          </a:p>
          <a:p>
            <a:pPr>
              <a:buNone/>
            </a:pPr>
            <a:endParaRPr lang="en-US" sz="10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686800" cy="52578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 Jews wanted a deliverer like Judas Maccabeus to drive out their Roman invaders and make them free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craved justice even at the point of a sword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needed a warrior king like David to destroy their enemies and ensure the true worship of God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In short, they desperately needed a </a:t>
            </a:r>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MESSIAH</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knew by heart all the Scriptures that prophesied a deliverer would come and set them free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had desperate faith that God would fulfill His promise and deliver them</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They knew what they wanted and they wanted it now</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458200" cy="5257800"/>
          </a:xfrm>
        </p:spPr>
        <p:txBody>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But they never got what </a:t>
            </a:r>
            <a:r>
              <a:rPr lang="en-US" sz="3600" b="1" u="sng" dirty="0" smtClean="0">
                <a:ln>
                  <a:solidFill>
                    <a:sysClr val="windowText" lastClr="000000"/>
                  </a:solidFill>
                </a:ln>
                <a:solidFill>
                  <a:srgbClr val="FFFF00"/>
                </a:solidFill>
                <a:effectLst>
                  <a:outerShdw blurRad="38100" dist="38100" dir="2700000" algn="tl">
                    <a:srgbClr val="000000">
                      <a:alpha val="43137"/>
                    </a:srgbClr>
                  </a:outerShdw>
                </a:effectLst>
              </a:rPr>
              <a:t>they</a:t>
            </a: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 wanted…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 intended them to have something completely beyond what they felt they needed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 wanted to destroy their real enemy – sin</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The Bible recounts God’s history of saving actions to liberate humanity from the power and penalty of sin</a:t>
            </a:r>
          </a:p>
          <a:p>
            <a:pPr>
              <a:buNone/>
            </a:pPr>
            <a:endParaRPr lang="en-US" sz="1200" b="1" dirty="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Why?  God loves us!  He wants to be in relationship with us: to live in intimate fellowship with us and in us</a:t>
            </a:r>
          </a:p>
          <a:p>
            <a:pPr>
              <a:buNone/>
            </a:pP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686800" cy="6019800"/>
          </a:xfrm>
        </p:spPr>
        <p:txBody>
          <a:bodyPr>
            <a:norm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 wanted them to become like Him motivated by selfless love, not by religion</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 wanted them to make Him undeniably real in the world outside the temple gates and Judea’s borders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That’s why God gave them a true deliverer – Jesus!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How Could They Be So Off-Base?</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When we think we know what God MUST do… </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When we try to make happen what we deeply know in our hearts God must want…</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When we can make a strong case for our thoughts and actions  via the Scriptures…</a:t>
            </a:r>
          </a:p>
          <a:p>
            <a:pPr>
              <a:buNone/>
            </a:pP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a:t>
            </a:r>
          </a:p>
          <a:p>
            <a:pPr algn="ctr">
              <a:buNone/>
            </a:pPr>
            <a:r>
              <a:rPr lang="en-US" sz="4800" b="1" u="sng" dirty="0" smtClean="0">
                <a:ln>
                  <a:solidFill>
                    <a:sysClr val="windowText" lastClr="000000"/>
                  </a:solidFill>
                </a:ln>
                <a:solidFill>
                  <a:srgbClr val="FFFF00"/>
                </a:solidFill>
                <a:effectLst>
                  <a:outerShdw blurRad="38100" dist="38100" dir="2700000" algn="tl">
                    <a:srgbClr val="000000">
                      <a:alpha val="43137"/>
                    </a:srgbClr>
                  </a:outerShdw>
                </a:effectLst>
              </a:rPr>
              <a:t>We are on a slippery slope!</a:t>
            </a:r>
          </a:p>
          <a:p>
            <a:pPr algn="ct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How Could They Be So Off-Base?</a:t>
            </a:r>
            <a:endParaRPr lang="en-US" dirty="0"/>
          </a:p>
        </p:txBody>
      </p:sp>
      <p:sp>
        <p:nvSpPr>
          <p:cNvPr id="3" name="Content Placeholder 2"/>
          <p:cNvSpPr>
            <a:spLocks noGrp="1"/>
          </p:cNvSpPr>
          <p:nvPr>
            <p:ph idx="1"/>
          </p:nvPr>
        </p:nvSpPr>
        <p:spPr>
          <a:xfrm>
            <a:off x="457200" y="1600200"/>
            <a:ext cx="8686800" cy="5257800"/>
          </a:xfrm>
        </p:spPr>
        <p:txBody>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 Jews did not seek to “do only what my Father in heaven is doing”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They did not think they could be wrong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Their terrible need drove and reinforced their  conclusions making them blind and deaf to God’s actions and voice</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The Great Penalty</a:t>
            </a:r>
            <a:endParaRPr lang="en-US"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5638800"/>
          </a:xfrm>
        </p:spPr>
        <p:txBody>
          <a:bodyPr/>
          <a:lstStyle/>
          <a:p>
            <a:pPr algn="ctr">
              <a:buNone/>
            </a:pP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Because the Jews “did not recognize the time of  their visitation” the would suffer a great loss: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Their nation, capitol city and temple, would be utterly destroyed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 Jews would be cast into the </a:t>
            </a:r>
            <a:r>
              <a:rPr lang="en-US" b="1" i="1" dirty="0" err="1" smtClean="0">
                <a:ln>
                  <a:solidFill>
                    <a:sysClr val="windowText" lastClr="000000"/>
                  </a:solidFill>
                </a:ln>
                <a:solidFill>
                  <a:srgbClr val="FFFF00"/>
                </a:solidFill>
                <a:effectLst>
                  <a:outerShdw blurRad="38100" dist="38100" dir="2700000" algn="tl">
                    <a:srgbClr val="000000">
                      <a:alpha val="43137"/>
                    </a:srgbClr>
                  </a:outerShdw>
                </a:effectLst>
              </a:rPr>
              <a:t>diaspora</a:t>
            </a:r>
            <a:endParaRPr lang="en-US" b="1" i="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Their ministry as God’s people in the world would be taken from them and given to the Gentiles</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But by the Grace of God There Go We</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867400"/>
          </a:xfrm>
        </p:spPr>
        <p:txBody>
          <a:bodyPr/>
          <a:lstStyle/>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God reveals  His character and expectations in the Holy Scriptures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We as people of faith, like our Jewish forebears,  can read, grasp and apply the Scriptures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But we must remain humble and let the Holy Spirit inform and lead our spirits about what God wants to do and how He will do it</a:t>
            </a:r>
          </a:p>
          <a:p>
            <a:endParaRPr lang="en-US" dirty="0" smtClean="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But by the Grace of God There Go We</a:t>
            </a:r>
            <a:endParaRPr lang="en-US" dirty="0"/>
          </a:p>
        </p:txBody>
      </p:sp>
      <p:sp>
        <p:nvSpPr>
          <p:cNvPr id="3" name="Content Placeholder 2"/>
          <p:cNvSpPr>
            <a:spLocks noGrp="1"/>
          </p:cNvSpPr>
          <p:nvPr>
            <p:ph idx="1"/>
          </p:nvPr>
        </p:nvSpPr>
        <p:spPr>
          <a:xfrm>
            <a:off x="457200" y="1600200"/>
            <a:ext cx="8229600" cy="5257800"/>
          </a:xfrm>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We must</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BELIEVE in God</a:t>
            </a:r>
          </a:p>
          <a:p>
            <a:endParaRPr lang="en-US"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We must</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have faith in His promises</a:t>
            </a:r>
          </a:p>
          <a:p>
            <a:endParaRPr lang="en-US"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BUT… we must</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rPr>
              <a:t> also remain in ALIGNMENT with what , when and how GOD is doing, not aligned with our own thoughts of what, when or how something must be done </a:t>
            </a:r>
            <a:endParaRPr lang="en-US"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But by the Grace of God There Go We</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To do this is to imitate Jesus who only did what He saw His Father in heaven doing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To do this one must be led by and remain in step with the Holy Spirit</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To do this we must maintain the attitude of a humble bond-servant</a:t>
            </a:r>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Homework!</a:t>
            </a:r>
            <a:endParaRPr lang="en-US"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458200" cy="5257800"/>
          </a:xfrm>
        </p:spPr>
        <p:txBody>
          <a:bodyPr/>
          <a:lstStyle/>
          <a:p>
            <a:pPr algn="ctr">
              <a:buNone/>
            </a:pPr>
            <a:r>
              <a:rPr lang="en-US" b="1" dirty="0" smtClean="0">
                <a:ln>
                  <a:solidFill>
                    <a:sysClr val="windowText" lastClr="000000"/>
                  </a:solidFill>
                </a:ln>
                <a:solidFill>
                  <a:srgbClr val="FFFF00"/>
                </a:solidFill>
              </a:rPr>
              <a:t>Prayerfully discern where God wants us to focus to make His presence felt and to achieve His vision for our church:</a:t>
            </a:r>
          </a:p>
          <a:p>
            <a:pPr>
              <a:buNone/>
            </a:pPr>
            <a:endParaRPr lang="en-US" sz="1000" b="1" dirty="0" smtClean="0">
              <a:ln>
                <a:solidFill>
                  <a:sysClr val="windowText" lastClr="000000"/>
                </a:solidFill>
              </a:ln>
              <a:solidFill>
                <a:srgbClr val="FFFF00"/>
              </a:solidFill>
            </a:endParaRPr>
          </a:p>
          <a:p>
            <a:r>
              <a:rPr lang="en-US" b="1" dirty="0" smtClean="0">
                <a:ln>
                  <a:solidFill>
                    <a:sysClr val="windowText" lastClr="000000"/>
                  </a:solidFill>
                </a:ln>
                <a:solidFill>
                  <a:srgbClr val="FFFF00"/>
                </a:solidFill>
              </a:rPr>
              <a:t>Prioritize the top (3) priorities of our church </a:t>
            </a:r>
          </a:p>
          <a:p>
            <a:pPr>
              <a:buNone/>
            </a:pPr>
            <a:endParaRPr lang="en-US" sz="1600" b="1" dirty="0" smtClean="0">
              <a:ln>
                <a:solidFill>
                  <a:sysClr val="windowText" lastClr="000000"/>
                </a:solidFill>
              </a:ln>
              <a:solidFill>
                <a:srgbClr val="FFFF00"/>
              </a:solidFill>
            </a:endParaRPr>
          </a:p>
          <a:p>
            <a:r>
              <a:rPr lang="en-US" b="1" dirty="0" smtClean="0">
                <a:ln>
                  <a:solidFill>
                    <a:sysClr val="windowText" lastClr="000000"/>
                  </a:solidFill>
                </a:ln>
                <a:solidFill>
                  <a:srgbClr val="FFFF00"/>
                </a:solidFill>
              </a:rPr>
              <a:t>What are the top (3) things we must do as a church to achieve our vision?</a:t>
            </a:r>
          </a:p>
          <a:p>
            <a:pPr>
              <a:buNone/>
            </a:pPr>
            <a:endParaRPr lang="en-US" sz="1600" b="1" dirty="0" smtClean="0">
              <a:ln>
                <a:solidFill>
                  <a:sysClr val="windowText" lastClr="000000"/>
                </a:solidFill>
              </a:ln>
              <a:solidFill>
                <a:srgbClr val="FFFF00"/>
              </a:solidFill>
            </a:endParaRPr>
          </a:p>
          <a:p>
            <a:r>
              <a:rPr lang="en-US" b="1" dirty="0" smtClean="0">
                <a:ln>
                  <a:solidFill>
                    <a:sysClr val="windowText" lastClr="000000"/>
                  </a:solidFill>
                </a:ln>
                <a:solidFill>
                  <a:srgbClr val="FFFF00"/>
                </a:solidFill>
              </a:rPr>
              <a:t>What are the top (3) needs of our surrounding communities and region; and beyond?</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God’s history of saving acts begins in the Garden of Eden in Genesis 3 with the promise a Deliverer who would save us from our sins</a:t>
            </a:r>
          </a:p>
          <a:p>
            <a:pPr>
              <a:buNone/>
            </a:pPr>
            <a:endParaRPr lang="en-US" sz="1000" b="1" dirty="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God’s chosen avenue for providing this great Savior came through a man named Abraham and his descendants – the Jews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aan | Definition, Map, History, &amp; Facts | Britannica"/>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457200" y="381000"/>
            <a:ext cx="8305800" cy="5486399"/>
          </a:xfrm>
          <a:prstGeom prst="rect">
            <a:avLst/>
          </a:prstGeom>
          <a:noFill/>
          <a:ln>
            <a:noFill/>
          </a:ln>
        </p:spPr>
      </p:pic>
      <p:sp>
        <p:nvSpPr>
          <p:cNvPr id="5" name="TextBox 4"/>
          <p:cNvSpPr txBox="1"/>
          <p:nvPr/>
        </p:nvSpPr>
        <p:spPr>
          <a:xfrm>
            <a:off x="0" y="6096001"/>
            <a:ext cx="9144000" cy="523220"/>
          </a:xfrm>
          <a:prstGeom prst="rect">
            <a:avLst/>
          </a:prstGeom>
          <a:noFill/>
        </p:spPr>
        <p:txBody>
          <a:bodyPr wrap="square" rtlCol="0">
            <a:spAutoFit/>
          </a:bodyPr>
          <a:lstStyle/>
          <a:p>
            <a:pPr algn="ctr"/>
            <a:r>
              <a:rPr lang="en-US" sz="2800" b="1" u="sng" dirty="0" smtClean="0">
                <a:ln>
                  <a:solidFill>
                    <a:sysClr val="windowText" lastClr="000000"/>
                  </a:solidFill>
                </a:ln>
                <a:solidFill>
                  <a:srgbClr val="FFFF00"/>
                </a:solidFill>
                <a:effectLst>
                  <a:outerShdw blurRad="38100" dist="38100" dir="2700000" algn="tl">
                    <a:srgbClr val="000000">
                      <a:alpha val="43137"/>
                    </a:srgbClr>
                  </a:outerShdw>
                </a:effectLst>
              </a:rPr>
              <a:t>Abraham traveled the Fertile Crescent to  the Promised Land</a:t>
            </a:r>
            <a:endParaRPr lang="en-US" sz="28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Thus, the Bible is a timeline of God’s great rescue plan to save us from sin</a:t>
            </a:r>
          </a:p>
          <a:p>
            <a:pPr>
              <a:buNone/>
            </a:pPr>
            <a:endParaRPr lang="en-US" sz="1000" b="1" dirty="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God’s plan came to fruition in the life, atoning death and resurrection of Jesus</a:t>
            </a:r>
          </a:p>
          <a:p>
            <a:pPr>
              <a:buNone/>
            </a:pPr>
            <a:endParaRPr lang="en-US" sz="1000" b="1" dirty="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Through Jesus the penalty for human sin was paid for and the power that sin has over us was broken</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143000"/>
            <a:ext cx="8686800" cy="6477000"/>
          </a:xfrm>
        </p:spPr>
        <p:txBody>
          <a:bodyPr>
            <a:norm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Prophets, priests and kings envisioned the coming of a great king who would deliver the Jewish people from their sins and their worldly oppressors </a:t>
            </a:r>
          </a:p>
          <a:p>
            <a:pPr>
              <a:buNone/>
            </a:pPr>
            <a:r>
              <a:rPr lang="en-US" sz="1000" b="1" dirty="0" smtClean="0">
                <a:ln>
                  <a:solidFill>
                    <a:sysClr val="windowText" lastClr="000000"/>
                  </a:solidFill>
                </a:ln>
                <a:solidFill>
                  <a:srgbClr val="FFFF00"/>
                </a:solidFill>
                <a:effectLst>
                  <a:outerShdw blurRad="38100" dist="38100" dir="2700000" algn="tl">
                    <a:srgbClr val="000000">
                      <a:alpha val="43137"/>
                    </a:srgbClr>
                  </a:outerShdw>
                </a:effectLst>
              </a:rPr>
              <a:t> </a:t>
            </a: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Over time religious scholars and teachers began to teach that  this king would establish the Jews as rulers over all the earth and that the nations would one day serve, honor and pay tribute to them</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524000"/>
            <a:ext cx="8686800" cy="5257800"/>
          </a:xfrm>
        </p:spPr>
        <p:txBody>
          <a:bodyPr>
            <a:no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But the children of Israel proved to be a fickle  people in spite of God’s many miracles, promises and blessings</a:t>
            </a:r>
          </a:p>
          <a:p>
            <a:pPr>
              <a:buNone/>
            </a:pPr>
            <a:endParaRPr lang="en-US" sz="1000" b="1" dirty="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They failed to honor their promises to God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They regularly followed after other gods and participated fully in their utterly profane rituals and practices</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a:solidFill>
                    <a:sysClr val="windowText" lastClr="000000"/>
                  </a:solidFill>
                </a:ln>
                <a:solidFill>
                  <a:srgbClr val="FFFF00"/>
                </a:solidFill>
                <a:effectLst>
                  <a:outerShdw blurRad="38100" dist="38100" dir="2700000" algn="tl">
                    <a:srgbClr val="000000">
                      <a:alpha val="43137"/>
                    </a:srgbClr>
                  </a:outerShdw>
                </a:effectLst>
              </a:rPr>
              <a:t>A Not-So-Brief History Lesson…</a:t>
            </a:r>
            <a:endParaRPr lang="en-US" dirty="0"/>
          </a:p>
        </p:txBody>
      </p:sp>
      <p:sp>
        <p:nvSpPr>
          <p:cNvPr id="3" name="Content Placeholder 2"/>
          <p:cNvSpPr>
            <a:spLocks noGrp="1"/>
          </p:cNvSpPr>
          <p:nvPr>
            <p:ph idx="1"/>
          </p:nvPr>
        </p:nvSpPr>
        <p:spPr>
          <a:xfrm>
            <a:off x="457200" y="1600200"/>
            <a:ext cx="8305800" cy="5257800"/>
          </a:xfrm>
        </p:spPr>
        <p:txBody>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Thus, God punished them through great kingdoms of the earth: Assyria, Babylon and Persia</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Judah suffered 70 years of captivity in a foreign land before their restoration to the land promised to Abraham generations before</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define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04800" y="269088"/>
            <a:ext cx="8534400" cy="5141112"/>
          </a:xfrm>
          <a:prstGeom prst="rect">
            <a:avLst/>
          </a:prstGeom>
          <a:noFill/>
          <a:ln>
            <a:noFill/>
          </a:ln>
        </p:spPr>
      </p:pic>
      <p:sp>
        <p:nvSpPr>
          <p:cNvPr id="5" name="TextBox 4"/>
          <p:cNvSpPr txBox="1"/>
          <p:nvPr/>
        </p:nvSpPr>
        <p:spPr>
          <a:xfrm>
            <a:off x="381000" y="5507182"/>
            <a:ext cx="8458200" cy="1200329"/>
          </a:xfrm>
          <a:prstGeom prst="rect">
            <a:avLst/>
          </a:prstGeom>
          <a:noFill/>
        </p:spPr>
        <p:txBody>
          <a:bodyPr wrap="square" rtlCol="0">
            <a:spAutoFit/>
          </a:bodyPr>
          <a:lstStyle/>
          <a:p>
            <a:pPr algn="ct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Jews were deported by the Assyrian and the Babylonian Empires</a:t>
            </a:r>
            <a:endParaRPr lang="en-US" sz="3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1234</Words>
  <Application>Microsoft Office PowerPoint</Application>
  <PresentationFormat>On-screen Show (4:3)</PresentationFormat>
  <Paragraphs>163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Belief and Alignment</vt:lpstr>
      <vt:lpstr>A Not-So-Brief History Lesson…</vt:lpstr>
      <vt:lpstr>A Not-So-Brief History Lesson…</vt:lpstr>
      <vt:lpstr>Slide 4</vt:lpstr>
      <vt:lpstr>A Not-So-Brief History Lesson…</vt:lpstr>
      <vt:lpstr>A Not-So-Brief History Lesson…</vt:lpstr>
      <vt:lpstr>A Not-So-Brief History Lesson…</vt:lpstr>
      <vt:lpstr>A Not-So-Brief History Lesson…</vt:lpstr>
      <vt:lpstr>Slide 9</vt:lpstr>
      <vt:lpstr>A Not-So-Brief History Lesson…</vt:lpstr>
      <vt:lpstr>Slide 11</vt:lpstr>
      <vt:lpstr>Slide 12</vt:lpstr>
      <vt:lpstr>A Not-So-Brief History Lesson…</vt:lpstr>
      <vt:lpstr>A Not-So-Brief History Lesson…</vt:lpstr>
      <vt:lpstr>A Not-So-Brief History Lesson…</vt:lpstr>
      <vt:lpstr>A Not-So-Brief History Lesson…</vt:lpstr>
      <vt:lpstr>A Not-So-Brief History Lesson…</vt:lpstr>
      <vt:lpstr>A Not-So-Brief History Lesson…</vt:lpstr>
      <vt:lpstr>A Not-So-Brief History Lesson…</vt:lpstr>
      <vt:lpstr>A Not-So-Brief History Lesson…</vt:lpstr>
      <vt:lpstr>How Could They Be So Off-Base?</vt:lpstr>
      <vt:lpstr>How Could They Be So Off-Base?</vt:lpstr>
      <vt:lpstr>The Great Penalty</vt:lpstr>
      <vt:lpstr>But by the Grace of God There Go We</vt:lpstr>
      <vt:lpstr>But by the Grace of God There Go We</vt:lpstr>
      <vt:lpstr>But by the Grace of God There Go We</vt:lpstr>
      <vt:lpstr>Homework!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Belief and Alignment</dc:title>
  <dc:creator>Travis M Phillips</dc:creator>
  <cp:lastModifiedBy>Travis M Phillips</cp:lastModifiedBy>
  <cp:revision>44</cp:revision>
  <dcterms:created xsi:type="dcterms:W3CDTF">2024-03-23T12:01:28Z</dcterms:created>
  <dcterms:modified xsi:type="dcterms:W3CDTF">2024-03-24T12:24:06Z</dcterms:modified>
</cp:coreProperties>
</file>