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65" r:id="rId3"/>
    <p:sldId id="267" r:id="rId4"/>
    <p:sldId id="268" r:id="rId5"/>
    <p:sldId id="269" r:id="rId6"/>
    <p:sldId id="270" r:id="rId7"/>
    <p:sldId id="271" r:id="rId8"/>
    <p:sldId id="272" r:id="rId9"/>
    <p:sldId id="273" r:id="rId10"/>
    <p:sldId id="274" r:id="rId11"/>
    <p:sldId id="275" r:id="rId12"/>
    <p:sldId id="276" r:id="rId13"/>
    <p:sldId id="278" r:id="rId14"/>
    <p:sldId id="285" r:id="rId15"/>
    <p:sldId id="277" r:id="rId16"/>
    <p:sldId id="257" r:id="rId17"/>
    <p:sldId id="263" r:id="rId18"/>
    <p:sldId id="262" r:id="rId19"/>
    <p:sldId id="260" r:id="rId20"/>
    <p:sldId id="286" r:id="rId21"/>
    <p:sldId id="258" r:id="rId22"/>
    <p:sldId id="281" r:id="rId23"/>
    <p:sldId id="259" r:id="rId24"/>
    <p:sldId id="279" r:id="rId25"/>
    <p:sldId id="292" r:id="rId26"/>
    <p:sldId id="280" r:id="rId27"/>
    <p:sldId id="282" r:id="rId28"/>
    <p:sldId id="283" r:id="rId29"/>
    <p:sldId id="284" r:id="rId30"/>
    <p:sldId id="288" r:id="rId31"/>
    <p:sldId id="287" r:id="rId32"/>
    <p:sldId id="289" r:id="rId33"/>
    <p:sldId id="290" r:id="rId34"/>
    <p:sldId id="291" r:id="rId3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185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B11DB-77F0-42B5-B4E4-0402A7B35AF8}" type="datetimeFigureOut">
              <a:rPr lang="en-US" smtClean="0"/>
              <a:pPr/>
              <a:t>3/17/2024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8C773-6A8A-4388-B739-D29F3140A4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B11DB-77F0-42B5-B4E4-0402A7B35AF8}" type="datetimeFigureOut">
              <a:rPr lang="en-US" smtClean="0"/>
              <a:pPr/>
              <a:t>3/17/2024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8C773-6A8A-4388-B739-D29F3140A4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B11DB-77F0-42B5-B4E4-0402A7B35AF8}" type="datetimeFigureOut">
              <a:rPr lang="en-US" smtClean="0"/>
              <a:pPr/>
              <a:t>3/17/2024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8C773-6A8A-4388-B739-D29F3140A4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B11DB-77F0-42B5-B4E4-0402A7B35AF8}" type="datetimeFigureOut">
              <a:rPr lang="en-US" smtClean="0"/>
              <a:pPr/>
              <a:t>3/17/2024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8C773-6A8A-4388-B739-D29F3140A4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B11DB-77F0-42B5-B4E4-0402A7B35AF8}" type="datetimeFigureOut">
              <a:rPr lang="en-US" smtClean="0"/>
              <a:pPr/>
              <a:t>3/17/2024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8C773-6A8A-4388-B739-D29F3140A4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B11DB-77F0-42B5-B4E4-0402A7B35AF8}" type="datetimeFigureOut">
              <a:rPr lang="en-US" smtClean="0"/>
              <a:pPr/>
              <a:t>3/17/2024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8C773-6A8A-4388-B739-D29F3140A4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B11DB-77F0-42B5-B4E4-0402A7B35AF8}" type="datetimeFigureOut">
              <a:rPr lang="en-US" smtClean="0"/>
              <a:pPr/>
              <a:t>3/17/2024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8C773-6A8A-4388-B739-D29F3140A4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B11DB-77F0-42B5-B4E4-0402A7B35AF8}" type="datetimeFigureOut">
              <a:rPr lang="en-US" smtClean="0"/>
              <a:pPr/>
              <a:t>3/17/2024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8C773-6A8A-4388-B739-D29F3140A4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B11DB-77F0-42B5-B4E4-0402A7B35AF8}" type="datetimeFigureOut">
              <a:rPr lang="en-US" smtClean="0"/>
              <a:pPr/>
              <a:t>3/17/2024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8C773-6A8A-4388-B739-D29F3140A4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B11DB-77F0-42B5-B4E4-0402A7B35AF8}" type="datetimeFigureOut">
              <a:rPr lang="en-US" smtClean="0"/>
              <a:pPr/>
              <a:t>3/17/2024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8C773-6A8A-4388-B739-D29F3140A4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B11DB-77F0-42B5-B4E4-0402A7B35AF8}" type="datetimeFigureOut">
              <a:rPr lang="en-US" smtClean="0"/>
              <a:pPr/>
              <a:t>3/17/2024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8C773-6A8A-4388-B739-D29F3140A4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7B11DB-77F0-42B5-B4E4-0402A7B35AF8}" type="datetimeFigureOut">
              <a:rPr lang="en-US" smtClean="0"/>
              <a:pPr/>
              <a:t>3/17/2024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C8C773-6A8A-4388-B739-D29F3140A43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3101975"/>
            <a:ext cx="7772400" cy="1470025"/>
          </a:xfrm>
        </p:spPr>
        <p:txBody>
          <a:bodyPr>
            <a:noAutofit/>
          </a:bodyPr>
          <a:lstStyle/>
          <a:p>
            <a:r>
              <a:rPr lang="en-US" sz="8800" b="1" dirty="0" smtClean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What’s in a </a:t>
            </a:r>
            <a:br>
              <a:rPr lang="en-US" sz="8800" b="1" dirty="0" smtClean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8800" b="1" dirty="0" smtClean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Name </a:t>
            </a:r>
            <a:br>
              <a:rPr lang="en-US" sz="8800" b="1" dirty="0" smtClean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sz="8800" b="1" dirty="0">
              <a:ln>
                <a:solidFill>
                  <a:schemeClr val="bg1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Message in Our Name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52578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4400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“We STAND FIRM”</a:t>
            </a:r>
          </a:p>
          <a:p>
            <a:pPr algn="ctr">
              <a:buNone/>
            </a:pPr>
            <a:endParaRPr lang="en-US" sz="1000" b="1" u="sng" dirty="0" smtClean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en-US" sz="4000" b="1" i="1" dirty="0" err="1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Histēmi</a:t>
            </a:r>
            <a:r>
              <a:rPr lang="en-US" sz="40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- to make to stand, abide, uphold</a:t>
            </a:r>
          </a:p>
          <a:p>
            <a:pPr>
              <a:buNone/>
            </a:pPr>
            <a:endParaRPr lang="en-US" sz="2000" b="1" dirty="0" smtClean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en-US" sz="4000" b="1" i="1" dirty="0" err="1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Stekō</a:t>
            </a:r>
            <a:r>
              <a:rPr lang="en-US" sz="40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to stay, to be stationary , to not be moved, to persevere, to stand fast</a:t>
            </a:r>
          </a:p>
          <a:p>
            <a:pPr>
              <a:buNone/>
            </a:pPr>
            <a:endParaRPr lang="en-US" b="1" dirty="0" smtClean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endParaRPr lang="en-US" b="1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Message in Our Name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686800" cy="57150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4000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“We STAND FIRM”</a:t>
            </a:r>
          </a:p>
          <a:p>
            <a:pPr algn="ctr">
              <a:buNone/>
            </a:pPr>
            <a:endParaRPr lang="en-US" sz="1000" b="1" u="sng" dirty="0" smtClean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</a:pPr>
            <a:endParaRPr lang="en-US" sz="1000" b="1" u="sng" dirty="0" smtClean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</a:pPr>
            <a:r>
              <a:rPr lang="en-US" sz="36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our faith in </a:t>
            </a:r>
            <a:r>
              <a:rPr lang="en-US" sz="3600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Christ</a:t>
            </a:r>
            <a:r>
              <a:rPr lang="en-US" sz="36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- (I Cor. 16:13)</a:t>
            </a:r>
          </a:p>
          <a:p>
            <a:pPr algn="ctr"/>
            <a:endParaRPr lang="en-US" sz="1000" b="1" dirty="0" smtClean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</a:pPr>
            <a:r>
              <a:rPr lang="en-US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our </a:t>
            </a:r>
            <a:r>
              <a:rPr lang="en-US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freedom from legalism</a:t>
            </a:r>
            <a:r>
              <a:rPr lang="en-US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(Gal. 5:1)</a:t>
            </a:r>
          </a:p>
          <a:p>
            <a:pPr algn="ctr"/>
            <a:endParaRPr lang="en-US" sz="1000" b="1" dirty="0" smtClean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</a:pPr>
            <a:r>
              <a:rPr lang="en-US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one </a:t>
            </a:r>
            <a:r>
              <a:rPr lang="en-US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Spirit</a:t>
            </a:r>
            <a:r>
              <a:rPr lang="en-US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(Phil. 1:27)</a:t>
            </a:r>
          </a:p>
          <a:p>
            <a:pPr algn="ctr"/>
            <a:endParaRPr lang="en-US" sz="1000" b="1" dirty="0" smtClean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</a:pPr>
            <a:r>
              <a:rPr lang="en-US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the Lord </a:t>
            </a:r>
            <a:r>
              <a:rPr lang="en-US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Jesus</a:t>
            </a:r>
            <a:r>
              <a:rPr lang="en-US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(Phil. 14:1 and I </a:t>
            </a:r>
            <a:r>
              <a:rPr lang="en-US" b="1" dirty="0" err="1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Thes</a:t>
            </a:r>
            <a:r>
              <a:rPr lang="en-US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3:8)</a:t>
            </a:r>
          </a:p>
          <a:p>
            <a:pPr algn="ctr"/>
            <a:endParaRPr lang="en-US" sz="1000" b="1" dirty="0" smtClean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</a:pPr>
            <a:r>
              <a:rPr lang="en-US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the </a:t>
            </a:r>
            <a:r>
              <a:rPr lang="en-US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Apostle’s teachings</a:t>
            </a:r>
            <a:r>
              <a:rPr lang="en-US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(II </a:t>
            </a:r>
            <a:r>
              <a:rPr lang="en-US" b="1" dirty="0" err="1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Thes</a:t>
            </a:r>
            <a:r>
              <a:rPr lang="en-US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2:15)</a:t>
            </a:r>
          </a:p>
          <a:p>
            <a:endParaRPr lang="en-US" b="1" dirty="0" smtClean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Message in Our Name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905000"/>
            <a:ext cx="8686800" cy="52578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4000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Stand Firm on the BIBLE!</a:t>
            </a:r>
          </a:p>
          <a:p>
            <a:pPr algn="ctr">
              <a:buNone/>
            </a:pPr>
            <a:endParaRPr lang="en-US" sz="1000" b="1" u="sng" dirty="0" smtClean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</a:pPr>
            <a:endParaRPr lang="en-US" sz="1000" b="1" u="sng" dirty="0" smtClean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</a:pPr>
            <a:r>
              <a:rPr lang="en-US" sz="40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Bible is eternal God’s revelation of Himself and His divine plans to us</a:t>
            </a:r>
          </a:p>
          <a:p>
            <a:pPr algn="ctr">
              <a:buNone/>
            </a:pPr>
            <a:endParaRPr lang="en-US" sz="1000" b="1" dirty="0" smtClean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</a:pPr>
            <a:r>
              <a:rPr lang="en-US" sz="40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Without the Bible we are left to the temporal machinations of mortal men</a:t>
            </a:r>
          </a:p>
          <a:p>
            <a:pPr algn="ctr">
              <a:buNone/>
            </a:pPr>
            <a:endParaRPr lang="en-US" sz="1000" b="1" dirty="0" smtClean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</a:pPr>
            <a:endParaRPr lang="en-US" sz="4000" b="1" dirty="0" smtClean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</a:pPr>
            <a:endParaRPr lang="en-US" sz="4000" b="1" dirty="0" smtClean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</a:pPr>
            <a:endParaRPr lang="en-US" sz="4000" b="1" dirty="0" smtClean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</a:pPr>
            <a:endParaRPr lang="en-US" sz="4000" b="1" dirty="0" smtClean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</a:pPr>
            <a:endParaRPr lang="en-US" sz="4000" b="1" u="sng" dirty="0" smtClean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endParaRPr lang="en-US" sz="4000" b="1" u="sng" dirty="0" smtClean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Message in Our Name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pPr algn="ctr">
              <a:buNone/>
            </a:pPr>
            <a:r>
              <a:rPr lang="en-US" sz="44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are </a:t>
            </a:r>
          </a:p>
          <a:p>
            <a:pPr algn="ctr">
              <a:buNone/>
            </a:pPr>
            <a:r>
              <a:rPr lang="en-US" sz="44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Christian Church </a:t>
            </a:r>
          </a:p>
          <a:p>
            <a:pPr algn="ctr">
              <a:buNone/>
            </a:pPr>
            <a:r>
              <a:rPr lang="en-US" sz="44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Firmly Anchored in the Bible</a:t>
            </a:r>
          </a:p>
          <a:p>
            <a:pPr algn="ctr">
              <a:buNone/>
            </a:pPr>
            <a:endParaRPr lang="en-US" sz="1000" dirty="0" smtClean="0"/>
          </a:p>
          <a:p>
            <a:pPr algn="ctr">
              <a:buNone/>
            </a:pPr>
            <a:r>
              <a:rPr lang="en-US" sz="66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STAND FIRM </a:t>
            </a:r>
          </a:p>
          <a:p>
            <a:pPr algn="ctr">
              <a:buNone/>
            </a:pPr>
            <a:r>
              <a:rPr lang="en-US" sz="66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CHRISTIAN CHURCH</a:t>
            </a:r>
            <a:endParaRPr lang="en-US" sz="6600" b="1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Special Thanks!</a:t>
            </a:r>
            <a:endParaRPr lang="en-US" sz="6000" b="1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40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Let us extend our profound thanks to our four fellow parishioners who took on the job of managing the naming process and voting:</a:t>
            </a:r>
          </a:p>
          <a:p>
            <a:pPr algn="ctr">
              <a:buNone/>
            </a:pPr>
            <a:endParaRPr lang="en-US" sz="1600" b="1" dirty="0" smtClean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</a:pPr>
            <a:r>
              <a:rPr lang="en-US" sz="4800" b="1" dirty="0" smtClean="0">
                <a:ln>
                  <a:solidFill>
                    <a:sysClr val="windowText" lastClr="000000"/>
                  </a:solidFill>
                </a:ln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Bernie, Debbie, Mark and Kelly</a:t>
            </a:r>
          </a:p>
          <a:p>
            <a:pPr algn="ctr">
              <a:buNone/>
            </a:pPr>
            <a:endParaRPr lang="en-US" sz="2400" b="1" dirty="0" smtClean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</a:pPr>
            <a:r>
              <a:rPr lang="en-US" sz="40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Thank you very much!</a:t>
            </a:r>
            <a:endParaRPr lang="en-US" sz="4000" b="1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39825"/>
            <a:ext cx="7772400" cy="3889375"/>
          </a:xfrm>
        </p:spPr>
        <p:txBody>
          <a:bodyPr>
            <a:noAutofit/>
          </a:bodyPr>
          <a:lstStyle/>
          <a:p>
            <a:r>
              <a:rPr lang="en-US" sz="96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</a:t>
            </a:r>
            <a:br>
              <a:rPr lang="en-US" sz="96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96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Best Laid Plans…</a:t>
            </a:r>
            <a:endParaRPr lang="en-US" sz="9600" b="1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Worldly “Truth”</a:t>
            </a:r>
            <a:endParaRPr lang="en-US" b="1" u="sng" dirty="0">
              <a:ln>
                <a:solidFill>
                  <a:schemeClr val="bg1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pPr algn="ctr">
              <a:buNone/>
            </a:pPr>
            <a:r>
              <a:rPr lang="en-US" sz="4800" b="1" i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“The best laid plans of mice and men…”</a:t>
            </a:r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Refers to the great truth that even the most impressive of human goals, plans and achievements can and do go  awry </a:t>
            </a:r>
          </a:p>
          <a:p>
            <a:pPr algn="ctr">
              <a:buNone/>
            </a:pPr>
            <a:endParaRPr lang="en-US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Distinctly Human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pPr>
              <a:buNone/>
            </a:pPr>
            <a:r>
              <a:rPr lang="en-US" sz="36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Why </a:t>
            </a:r>
            <a:r>
              <a:rPr lang="en-US" sz="36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 </a:t>
            </a:r>
            <a:r>
              <a:rPr lang="en-US" sz="36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such </a:t>
            </a:r>
            <a:r>
              <a:rPr lang="en-US" sz="36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failures happen</a:t>
            </a:r>
            <a:r>
              <a:rPr lang="en-US" sz="36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  </a:t>
            </a:r>
          </a:p>
          <a:p>
            <a:pPr>
              <a:buNone/>
            </a:pPr>
            <a:endParaRPr lang="en-US" sz="1600" b="1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en-US" sz="36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Because we </a:t>
            </a:r>
            <a:r>
              <a:rPr lang="en-US" sz="36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are mere </a:t>
            </a:r>
            <a:r>
              <a:rPr lang="en-US" sz="36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mortals </a:t>
            </a:r>
            <a:r>
              <a:rPr lang="en-US" sz="36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</a:t>
            </a:r>
            <a:r>
              <a:rPr lang="en-US" sz="36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not God.  </a:t>
            </a:r>
          </a:p>
          <a:p>
            <a:pPr>
              <a:buNone/>
            </a:pPr>
            <a:endParaRPr lang="en-US" sz="1600" b="1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en-US" sz="36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are limited in our wisdom, knowledge and understanding</a:t>
            </a:r>
          </a:p>
          <a:p>
            <a:pPr>
              <a:buNone/>
            </a:pPr>
            <a:endParaRPr lang="en-US" sz="1600" b="1" dirty="0" smtClean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en-US" sz="36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But that hasn’t stopped people from </a:t>
            </a:r>
            <a:r>
              <a:rPr lang="en-US" sz="36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setting their own plans over God’s plans</a:t>
            </a:r>
            <a:endParaRPr lang="en-US" sz="3600" b="1" dirty="0" smtClean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Distinctly Human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52578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4000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Hubris</a:t>
            </a:r>
            <a:r>
              <a:rPr lang="en-US" sz="40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- the overreaching pride of self that is a primary source of human misery</a:t>
            </a:r>
          </a:p>
          <a:p>
            <a:pPr>
              <a:buNone/>
            </a:pPr>
            <a:endParaRPr lang="en-US" sz="1100" b="1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en-US" sz="4000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Self-Will</a:t>
            </a:r>
            <a:r>
              <a:rPr lang="en-US" sz="40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the force that drives people to overcome IOT achieve their self interest</a:t>
            </a:r>
          </a:p>
          <a:p>
            <a:pPr>
              <a:buNone/>
            </a:pPr>
            <a:endParaRPr lang="en-US" sz="1000" b="1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</a:pPr>
            <a:r>
              <a:rPr lang="en-US" sz="36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These attitudes cause people to create great things yet to crash, burn and suffer</a:t>
            </a:r>
            <a:endParaRPr lang="en-US" sz="3600" b="1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u="sng" dirty="0" smtClean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Bible Truth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22437"/>
            <a:ext cx="8229600" cy="4525963"/>
          </a:xfrm>
        </p:spPr>
        <p:txBody>
          <a:bodyPr/>
          <a:lstStyle/>
          <a:p>
            <a:pPr algn="ctr">
              <a:buNone/>
            </a:pPr>
            <a:r>
              <a:rPr lang="en-US" sz="6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“There is a way which seems right to a man, but in the end it is the way of death.”  </a:t>
            </a:r>
          </a:p>
          <a:p>
            <a:pPr algn="ctr">
              <a:buNone/>
            </a:pPr>
            <a:r>
              <a:rPr lang="en-US" dirty="0" smtClean="0"/>
              <a:t>(Proverbs 16:25)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Quick Review</a:t>
            </a:r>
            <a:endParaRPr lang="en-US" b="1" u="sng" dirty="0">
              <a:ln>
                <a:solidFill>
                  <a:schemeClr val="bg1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Autofit/>
          </a:bodyPr>
          <a:lstStyle/>
          <a:p>
            <a:r>
              <a:rPr lang="en-US" sz="3600" b="1" dirty="0" smtClean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Fall 2023 we began the process of discerning a name for our fellowship</a:t>
            </a:r>
          </a:p>
          <a:p>
            <a:pPr>
              <a:buNone/>
            </a:pPr>
            <a:endParaRPr lang="en-US" sz="1000" b="1" dirty="0">
              <a:ln>
                <a:solidFill>
                  <a:schemeClr val="bg1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3600" b="1" dirty="0" smtClean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help that process along we explored what the Bible says about names</a:t>
            </a:r>
          </a:p>
          <a:p>
            <a:pPr>
              <a:buNone/>
            </a:pPr>
            <a:endParaRPr lang="en-US" sz="1000" b="1" dirty="0">
              <a:ln>
                <a:solidFill>
                  <a:schemeClr val="bg1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3600" b="1" dirty="0" smtClean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determined to be mindful of the Bible’s examples of the power of a naming</a:t>
            </a:r>
            <a:endParaRPr lang="en-US" sz="3600" b="1" dirty="0">
              <a:ln>
                <a:solidFill>
                  <a:schemeClr val="bg1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6000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Bible Truth</a:t>
            </a:r>
            <a:endParaRPr lang="en-US" sz="6000" b="1" u="sng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6629400"/>
          </a:xfrm>
        </p:spPr>
        <p:txBody>
          <a:bodyPr/>
          <a:lstStyle/>
          <a:p>
            <a:r>
              <a:rPr lang="en-US" sz="40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too are human beings</a:t>
            </a:r>
          </a:p>
          <a:p>
            <a:pPr>
              <a:buNone/>
            </a:pPr>
            <a:endParaRPr lang="en-US" sz="1000" b="1" dirty="0" smtClean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are subject to the sins and frailties of being prone to sin and selfishness</a:t>
            </a:r>
          </a:p>
          <a:p>
            <a:pPr>
              <a:buNone/>
            </a:pPr>
            <a:endParaRPr lang="en-US" sz="1000" b="1" dirty="0" smtClean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BUT… we have a distinct advantage</a:t>
            </a:r>
          </a:p>
          <a:p>
            <a:pPr>
              <a:buNone/>
            </a:pPr>
            <a:endParaRPr lang="en-US" sz="1000" b="1" dirty="0" smtClean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</a:pPr>
            <a:r>
              <a:rPr lang="en-US" sz="36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have the God of the Bible living in </a:t>
            </a:r>
            <a:r>
              <a:rPr lang="en-US" sz="36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our hearts </a:t>
            </a:r>
            <a:r>
              <a:rPr lang="en-US" sz="36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working in </a:t>
            </a:r>
            <a:r>
              <a:rPr lang="en-US" sz="36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</a:t>
            </a:r>
            <a:r>
              <a:rPr lang="en-US" sz="36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through us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u="sng" dirty="0" smtClean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Bible Truth</a:t>
            </a:r>
            <a:endParaRPr lang="en-US" sz="6000" b="1" u="sng" dirty="0">
              <a:ln>
                <a:solidFill>
                  <a:schemeClr val="bg1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27237"/>
            <a:ext cx="8229600" cy="4525963"/>
          </a:xfrm>
        </p:spPr>
        <p:txBody>
          <a:bodyPr/>
          <a:lstStyle/>
          <a:p>
            <a:pPr algn="ctr">
              <a:buNone/>
            </a:pPr>
            <a:r>
              <a:rPr lang="en-US" sz="4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“For I  know the plans I have for you,” declares the Lord, “plans for good and not for evil to give you a hope and a future.”</a:t>
            </a:r>
          </a:p>
          <a:p>
            <a:pPr algn="ctr">
              <a:buNone/>
            </a:pPr>
            <a:r>
              <a:rPr lang="en-US" dirty="0" smtClean="0"/>
              <a:t>(Jeremiah 29:11)</a:t>
            </a:r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u="sng" dirty="0" smtClean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Bible Truth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5181600"/>
          </a:xfrm>
        </p:spPr>
        <p:txBody>
          <a:bodyPr/>
          <a:lstStyle/>
          <a:p>
            <a:pPr algn="ctr">
              <a:buNone/>
            </a:pPr>
            <a:r>
              <a:rPr lang="en-US" sz="7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“Without a </a:t>
            </a:r>
            <a:r>
              <a:rPr lang="en-US" sz="7200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vision</a:t>
            </a:r>
            <a:r>
              <a:rPr lang="en-US" sz="7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the people perish”</a:t>
            </a:r>
          </a:p>
          <a:p>
            <a:pPr algn="ctr">
              <a:buNone/>
            </a:pPr>
            <a:r>
              <a:rPr lang="en-US" dirty="0" smtClean="0"/>
              <a:t>(Proverbs 29:18)</a:t>
            </a:r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Without communication and leadership from God people dry up and die!</a:t>
            </a:r>
            <a:endParaRPr lang="en-US" b="1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is a Vision?</a:t>
            </a:r>
            <a:endParaRPr lang="en-US" sz="6000" b="1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r>
              <a:rPr lang="en-US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means</a:t>
            </a:r>
            <a:r>
              <a:rPr lang="en-US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- how divine messages are communicated from God to people like us  via a messenger/prophet</a:t>
            </a:r>
          </a:p>
          <a:p>
            <a:pPr>
              <a:buNone/>
            </a:pPr>
            <a:endParaRPr lang="en-US" sz="1000" b="1" dirty="0" smtClean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message</a:t>
            </a:r>
            <a:r>
              <a:rPr lang="en-US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- the information that is revealed via a prophetic vision</a:t>
            </a:r>
          </a:p>
          <a:p>
            <a:pPr>
              <a:buNone/>
            </a:pPr>
            <a:endParaRPr lang="en-US" sz="1000" b="1" dirty="0" smtClean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</a:pPr>
            <a:r>
              <a:rPr lang="en-US" sz="40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Thus, a biblical vision is a message from God to people via an agent or representative </a:t>
            </a:r>
            <a:endParaRPr lang="en-US" sz="4000" b="1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Who Does the Spirit Empower?</a:t>
            </a:r>
            <a:endParaRPr lang="en-US" b="1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600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the OT</a:t>
            </a:r>
            <a:r>
              <a:rPr lang="en-US" sz="36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only prophets, judges and kings were anointed by the Holy </a:t>
            </a:r>
            <a:r>
              <a:rPr lang="en-US" sz="36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Spirit</a:t>
            </a:r>
          </a:p>
          <a:p>
            <a:pPr>
              <a:buNone/>
            </a:pPr>
            <a:endParaRPr lang="en-US" sz="1800" b="1" dirty="0" smtClean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 algn="ctr">
              <a:buNone/>
            </a:pPr>
            <a:r>
              <a:rPr lang="en-US" sz="36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Prophets </a:t>
            </a:r>
            <a:r>
              <a:rPr lang="en-US" sz="36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were used by God to communicate God’s will to the </a:t>
            </a:r>
            <a:r>
              <a:rPr lang="en-US" sz="36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people</a:t>
            </a:r>
          </a:p>
          <a:p>
            <a:pPr lvl="1">
              <a:buNone/>
            </a:pPr>
            <a:endParaRPr lang="en-US" sz="1000" b="1" dirty="0" smtClean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>
              <a:buNone/>
            </a:pPr>
            <a:endParaRPr lang="en-US" sz="1000" b="1" dirty="0" smtClean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 algn="ctr">
              <a:buNone/>
            </a:pPr>
            <a:r>
              <a:rPr lang="en-US" sz="36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Their </a:t>
            </a:r>
            <a:r>
              <a:rPr lang="en-US" sz="36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downloads from God often were visions</a:t>
            </a:r>
          </a:p>
          <a:p>
            <a:pPr>
              <a:buNone/>
            </a:pPr>
            <a:endParaRPr lang="en-US" sz="1000" b="1" dirty="0" smtClean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Who Does the Spirit Empower?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3600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the NT</a:t>
            </a:r>
            <a:r>
              <a:rPr lang="en-US" sz="36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all believers received the Holy </a:t>
            </a:r>
            <a:r>
              <a:rPr lang="en-US" sz="36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Spirit</a:t>
            </a:r>
          </a:p>
          <a:p>
            <a:pPr>
              <a:buNone/>
            </a:pPr>
            <a:endParaRPr lang="en-US" sz="1000" b="1" dirty="0" smtClean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 algn="ctr">
              <a:buNone/>
            </a:pPr>
            <a:r>
              <a:rPr lang="en-US" sz="36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Prophecy became one of the gifts of the Holy Spirit used to edify and encourage the Church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is </a:t>
            </a:r>
            <a:r>
              <a:rPr lang="en-US" sz="6000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Our</a:t>
            </a:r>
            <a:r>
              <a:rPr lang="en-US" sz="60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Vision?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r>
              <a:rPr lang="en-US" sz="36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Amigos met multiple times over the past several months seeking to discern what God wants us to do and be as a church</a:t>
            </a:r>
          </a:p>
          <a:p>
            <a:endParaRPr lang="en-US" sz="1000" b="1" dirty="0" smtClean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36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discernment sessions involved a lot of prayer and discussion about what God is calling </a:t>
            </a:r>
            <a:r>
              <a:rPr lang="en-US" sz="3600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</a:t>
            </a:r>
            <a:r>
              <a:rPr lang="en-US" sz="36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to “for such a time as this”</a:t>
            </a:r>
            <a:endParaRPr lang="en-US" sz="3600" b="1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is </a:t>
            </a:r>
            <a:r>
              <a:rPr lang="en-US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Our</a:t>
            </a:r>
            <a:r>
              <a:rPr lang="en-US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Vision?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pPr algn="ctr">
              <a:buNone/>
            </a:pPr>
            <a:r>
              <a:rPr lang="en-US" b="1" i="1" dirty="0" smtClean="0"/>
              <a:t>“A plan in the heart of man is like deep water, but a man of understanding draws it out.”</a:t>
            </a:r>
          </a:p>
          <a:p>
            <a:pPr algn="ctr">
              <a:buNone/>
            </a:pPr>
            <a:r>
              <a:rPr lang="en-US" dirty="0" smtClean="0"/>
              <a:t>(Proverbs 20:5)</a:t>
            </a:r>
          </a:p>
          <a:p>
            <a:pPr algn="ctr">
              <a:buNone/>
            </a:pPr>
            <a:endParaRPr lang="en-US" sz="2000" dirty="0" smtClean="0"/>
          </a:p>
          <a:p>
            <a:pPr algn="ctr">
              <a:buNone/>
            </a:pPr>
            <a:r>
              <a:rPr lang="en-US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sought where God was leading us and what He would have us do</a:t>
            </a:r>
          </a:p>
          <a:p>
            <a:pPr algn="ctr">
              <a:buNone/>
            </a:pPr>
            <a:endParaRPr lang="en-US" sz="2000" b="1" dirty="0" smtClean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</a:pPr>
            <a:r>
              <a:rPr lang="en-US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sought what was NOT but should be for the glory of God</a:t>
            </a:r>
          </a:p>
          <a:p>
            <a:pPr algn="ctr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Why Have </a:t>
            </a:r>
            <a:r>
              <a:rPr lang="en-US" sz="6000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Our</a:t>
            </a:r>
            <a:r>
              <a:rPr lang="en-US" sz="60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Vision?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5257800"/>
          </a:xfrm>
        </p:spPr>
        <p:txBody>
          <a:bodyPr>
            <a:normAutofit/>
          </a:bodyPr>
          <a:lstStyle/>
          <a:p>
            <a:r>
              <a:rPr lang="en-US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Our vision is what God wants us to grow into or become in the not-so-distant future</a:t>
            </a:r>
          </a:p>
          <a:p>
            <a:endParaRPr lang="en-US" sz="1000" b="1" dirty="0" smtClean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Our vision will provide us direction and clarity </a:t>
            </a:r>
          </a:p>
          <a:p>
            <a:endParaRPr lang="en-US" sz="1000" b="1" dirty="0" smtClean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Our vision will shape our culture</a:t>
            </a:r>
          </a:p>
          <a:p>
            <a:endParaRPr lang="en-US" sz="1000" b="1" dirty="0" smtClean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Our vision will energize us and prevention stagnation</a:t>
            </a:r>
          </a:p>
          <a:p>
            <a:pPr>
              <a:buNone/>
            </a:pPr>
            <a:endParaRPr lang="en-US" sz="1000" b="1" dirty="0" smtClean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Our vision is risky so we must strive to succeed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Autofit/>
          </a:bodyPr>
          <a:lstStyle/>
          <a:p>
            <a:r>
              <a:rPr lang="en-US" sz="5400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Stand Firm Christian Church</a:t>
            </a:r>
            <a:endParaRPr lang="en-US" sz="5400" b="1" u="sng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257800"/>
          </a:xfrm>
        </p:spPr>
        <p:txBody>
          <a:bodyPr/>
          <a:lstStyle/>
          <a:p>
            <a:pPr algn="ctr">
              <a:buNone/>
            </a:pPr>
            <a:r>
              <a:rPr lang="en-US" sz="36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are:</a:t>
            </a:r>
          </a:p>
          <a:p>
            <a:pPr algn="ctr">
              <a:buNone/>
            </a:pPr>
            <a:endParaRPr lang="en-US" sz="1000" b="1" dirty="0" smtClean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</a:pPr>
            <a:r>
              <a:rPr lang="en-US" sz="48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Bible-Based</a:t>
            </a:r>
          </a:p>
          <a:p>
            <a:pPr algn="ctr">
              <a:buNone/>
            </a:pPr>
            <a:r>
              <a:rPr lang="en-US" sz="48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Christ-Centered</a:t>
            </a:r>
          </a:p>
          <a:p>
            <a:pPr algn="ctr">
              <a:buNone/>
            </a:pPr>
            <a:r>
              <a:rPr lang="en-US" sz="48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Holy Spirit-Led</a:t>
            </a:r>
          </a:p>
          <a:p>
            <a:pPr algn="ctr">
              <a:buNone/>
            </a:pPr>
            <a:endParaRPr lang="en-US" sz="1000" b="1" dirty="0" smtClean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</a:pPr>
            <a:r>
              <a:rPr lang="en-US" sz="36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Becoming more like Jesus…</a:t>
            </a:r>
          </a:p>
          <a:p>
            <a:pPr algn="ctr">
              <a:buNone/>
            </a:pPr>
            <a:r>
              <a:rPr lang="en-US" sz="36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God’s Humble Servants in the World</a:t>
            </a:r>
            <a:endParaRPr lang="en-US" sz="3600" b="1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b="1" u="sng" dirty="0" smtClean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Names in the Bible</a:t>
            </a:r>
            <a:endParaRPr lang="en-US" b="1" u="sng" dirty="0">
              <a:ln>
                <a:solidFill>
                  <a:schemeClr val="bg1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43000"/>
            <a:ext cx="8305800" cy="57150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3600" b="1" dirty="0" smtClean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the Bible a NAME:</a:t>
            </a:r>
          </a:p>
          <a:p>
            <a:pPr algn="ctr">
              <a:buNone/>
            </a:pPr>
            <a:endParaRPr lang="en-US" sz="1000" b="1" dirty="0" smtClean="0">
              <a:ln>
                <a:solidFill>
                  <a:schemeClr val="bg1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Wingdings" pitchFamily="2" charset="2"/>
              <a:buChar char="§"/>
            </a:pPr>
            <a:r>
              <a:rPr lang="en-US" b="1" dirty="0" smtClean="0">
                <a:solidFill>
                  <a:schemeClr val="bg1"/>
                </a:solidFill>
              </a:rPr>
              <a:t>has significance</a:t>
            </a:r>
          </a:p>
          <a:p>
            <a:pPr>
              <a:buFont typeface="Wingdings" pitchFamily="2" charset="2"/>
              <a:buChar char="§"/>
            </a:pPr>
            <a:endParaRPr lang="en-US" sz="1000" b="1" dirty="0" smtClean="0">
              <a:solidFill>
                <a:schemeClr val="bg1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n-US" b="1" dirty="0" smtClean="0">
                <a:solidFill>
                  <a:schemeClr val="bg1"/>
                </a:solidFill>
              </a:rPr>
              <a:t>is understood to be DYNAMIC</a:t>
            </a:r>
          </a:p>
          <a:p>
            <a:pPr>
              <a:buFont typeface="Wingdings" pitchFamily="2" charset="2"/>
              <a:buChar char="§"/>
            </a:pPr>
            <a:endParaRPr lang="en-US" sz="1000" b="1" dirty="0" smtClean="0">
              <a:solidFill>
                <a:schemeClr val="bg1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n-US" b="1" dirty="0" smtClean="0">
                <a:solidFill>
                  <a:schemeClr val="bg1"/>
                </a:solidFill>
              </a:rPr>
              <a:t>embodies a word from God</a:t>
            </a:r>
          </a:p>
          <a:p>
            <a:pPr>
              <a:buFont typeface="Wingdings" pitchFamily="2" charset="2"/>
              <a:buChar char="§"/>
            </a:pPr>
            <a:endParaRPr lang="en-US" sz="1000" b="1" dirty="0" smtClean="0">
              <a:solidFill>
                <a:schemeClr val="bg1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n-US" b="1" dirty="0" smtClean="0">
                <a:solidFill>
                  <a:schemeClr val="bg1"/>
                </a:solidFill>
              </a:rPr>
              <a:t>That </a:t>
            </a:r>
            <a:r>
              <a:rPr lang="en-US" b="1" dirty="0" smtClean="0">
                <a:solidFill>
                  <a:schemeClr val="bg1"/>
                </a:solidFill>
              </a:rPr>
              <a:t>word from God shapes the receiver to become all that that word reflects or declares</a:t>
            </a:r>
          </a:p>
          <a:p>
            <a:pPr algn="ctr">
              <a:buNone/>
            </a:pPr>
            <a:endParaRPr lang="en-US" sz="1000" b="1" dirty="0" smtClean="0">
              <a:solidFill>
                <a:schemeClr val="bg1"/>
              </a:solidFill>
            </a:endParaRPr>
          </a:p>
          <a:p>
            <a:pPr algn="ctr">
              <a:buNone/>
            </a:pPr>
            <a:endParaRPr lang="en-US" sz="1000" b="1" dirty="0" smtClean="0">
              <a:solidFill>
                <a:schemeClr val="bg1"/>
              </a:solidFill>
            </a:endParaRPr>
          </a:p>
          <a:p>
            <a:pPr algn="ctr">
              <a:buNone/>
            </a:pPr>
            <a:r>
              <a:rPr lang="en-US" sz="3600" b="1" dirty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</a:t>
            </a:r>
            <a:r>
              <a:rPr lang="en-US" sz="3600" b="1" dirty="0" smtClean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ery different from modern STATIC names!</a:t>
            </a:r>
          </a:p>
          <a:p>
            <a:endParaRPr lang="en-US" b="1" dirty="0" smtClean="0">
              <a:solidFill>
                <a:srgbClr val="FFFF00"/>
              </a:solidFill>
            </a:endParaRPr>
          </a:p>
          <a:p>
            <a:pPr>
              <a:buNone/>
            </a:pPr>
            <a:endParaRPr lang="en-US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Special Thanks!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pPr algn="ctr">
              <a:buNone/>
            </a:pPr>
            <a:r>
              <a:rPr lang="en-US" sz="36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Let us extend our profound thanks to our fellow parishioners who took on the job of discerning and defining our vision statement:</a:t>
            </a:r>
          </a:p>
          <a:p>
            <a:pPr algn="ctr">
              <a:buNone/>
            </a:pPr>
            <a:endParaRPr lang="en-US" sz="1200" b="1" dirty="0" smtClean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</a:pPr>
            <a:r>
              <a:rPr lang="en-US" sz="4400" b="1" dirty="0" smtClean="0">
                <a:ln>
                  <a:solidFill>
                    <a:sysClr val="windowText" lastClr="000000"/>
                  </a:solidFill>
                </a:ln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George, Darrel, Phil, Whitney, Marion, David and Ronnie</a:t>
            </a:r>
          </a:p>
          <a:p>
            <a:pPr algn="ctr">
              <a:buNone/>
            </a:pPr>
            <a:endParaRPr lang="en-US" sz="1000" b="1" dirty="0" smtClean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</a:pPr>
            <a:r>
              <a:rPr lang="en-US" sz="40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Thank you very much!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What’s Next?</a:t>
            </a:r>
            <a:endParaRPr lang="en-US" sz="6000" b="1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Autofit/>
          </a:bodyPr>
          <a:lstStyle/>
          <a:p>
            <a:r>
              <a:rPr lang="en-US" sz="36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Our Vision is like a destination to which we desire to travel </a:t>
            </a:r>
          </a:p>
          <a:p>
            <a:pPr>
              <a:buNone/>
            </a:pPr>
            <a:endParaRPr lang="en-US" sz="1000" b="1" dirty="0" smtClean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36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must now discern and plan the route God wants us to take to arrive there unscathed</a:t>
            </a:r>
          </a:p>
          <a:p>
            <a:pPr>
              <a:buNone/>
            </a:pPr>
            <a:endParaRPr lang="en-US" sz="1000" b="1" dirty="0" smtClean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36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Such planning is our Church’s work – </a:t>
            </a:r>
            <a:r>
              <a:rPr lang="en-US" sz="3600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that means all of us are to take part</a:t>
            </a:r>
            <a:endParaRPr lang="en-US" sz="3600" b="1" u="sng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What’s Next?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3600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IOT achieve God’s VISION for us…</a:t>
            </a:r>
          </a:p>
          <a:p>
            <a:pPr>
              <a:buNone/>
            </a:pPr>
            <a:endParaRPr lang="en-US" sz="1000" b="1" dirty="0" smtClean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36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must discern the needs of this place where God has called us to serve</a:t>
            </a:r>
          </a:p>
          <a:p>
            <a:pPr>
              <a:buNone/>
            </a:pPr>
            <a:endParaRPr lang="en-US" sz="1000" b="1" dirty="0" smtClean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36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must discern what ministries God wants us to undertake to meet those needs</a:t>
            </a:r>
          </a:p>
          <a:p>
            <a:pPr>
              <a:buNone/>
            </a:pPr>
            <a:endParaRPr lang="en-US" sz="1000" b="1" dirty="0" smtClean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36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must prioritize those ministries </a:t>
            </a:r>
          </a:p>
          <a:p>
            <a:endParaRPr lang="en-US" sz="3600" dirty="0" smtClean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Homework!</a:t>
            </a:r>
            <a:endParaRPr lang="en-US" b="1" u="sng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458200" cy="5257800"/>
          </a:xfrm>
        </p:spPr>
        <p:txBody>
          <a:bodyPr/>
          <a:lstStyle/>
          <a:p>
            <a:pPr algn="ctr">
              <a:buNone/>
            </a:pPr>
            <a:r>
              <a:rPr lang="en-US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</a:rPr>
              <a:t>Prayerfully discern where God wants us to focus to make His presence felt and to achieve His vision for our church:</a:t>
            </a:r>
          </a:p>
          <a:p>
            <a:pPr>
              <a:buNone/>
            </a:pPr>
            <a:endParaRPr lang="en-US" sz="1000" b="1" dirty="0" smtClean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</a:endParaRPr>
          </a:p>
          <a:p>
            <a:r>
              <a:rPr lang="en-US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</a:rPr>
              <a:t>Prioritize the top (3) ministries of our church </a:t>
            </a:r>
          </a:p>
          <a:p>
            <a:pPr>
              <a:buNone/>
            </a:pPr>
            <a:endParaRPr lang="en-US" sz="1600" b="1" dirty="0" smtClean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</a:endParaRPr>
          </a:p>
          <a:p>
            <a:r>
              <a:rPr lang="en-US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</a:rPr>
              <a:t>What are the top (3) things we must do as a church to achieve our vision?</a:t>
            </a:r>
          </a:p>
          <a:p>
            <a:pPr>
              <a:buNone/>
            </a:pPr>
            <a:endParaRPr lang="en-US" sz="1600" b="1" dirty="0" smtClean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</a:endParaRPr>
          </a:p>
          <a:p>
            <a:r>
              <a:rPr lang="en-US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</a:rPr>
              <a:t>What are the top (3) needs of our surrounding communities and </a:t>
            </a:r>
            <a:r>
              <a:rPr lang="en-US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</a:rPr>
              <a:t>region; and beyond?</a:t>
            </a:r>
            <a:endParaRPr lang="en-US" b="1" dirty="0" smtClean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</a:endParaRP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Developing our Mission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5257800"/>
          </a:xfrm>
        </p:spPr>
        <p:txBody>
          <a:bodyPr/>
          <a:lstStyle/>
          <a:p>
            <a:r>
              <a:rPr lang="en-US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After Easter we will as a congregation meet to discern what God is leading us to DO to achieve our Vision</a:t>
            </a:r>
          </a:p>
          <a:p>
            <a:pPr>
              <a:buNone/>
            </a:pPr>
            <a:endParaRPr lang="en-US" sz="1000" b="1" dirty="0" smtClean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These activities will provide the roadmap to take us to our Vision  under God’s oversight</a:t>
            </a:r>
          </a:p>
          <a:p>
            <a:pPr>
              <a:buNone/>
            </a:pPr>
            <a:endParaRPr lang="en-US" sz="1000" b="1" dirty="0" smtClean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This Trip-</a:t>
            </a:r>
            <a:r>
              <a:rPr lang="en-US" b="1" dirty="0" err="1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Tik</a:t>
            </a:r>
            <a:r>
              <a:rPr lang="en-US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(road map) will become our Mission Statement</a:t>
            </a:r>
          </a:p>
          <a:p>
            <a:pPr>
              <a:buNone/>
            </a:pPr>
            <a:endParaRPr lang="en-US" sz="1000" b="1" dirty="0" smtClean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 will help guide our priorities and activities </a:t>
            </a:r>
            <a:endParaRPr lang="en-US" b="1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b="1" u="sng" dirty="0" smtClean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When Selecting a Name</a:t>
            </a:r>
            <a:endParaRPr lang="en-US" b="1" u="sng" dirty="0">
              <a:ln>
                <a:solidFill>
                  <a:schemeClr val="bg1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382000" cy="5715000"/>
          </a:xfrm>
        </p:spPr>
        <p:txBody>
          <a:bodyPr>
            <a:normAutofit/>
          </a:bodyPr>
          <a:lstStyle/>
          <a:p>
            <a:pPr>
              <a:buNone/>
            </a:pPr>
            <a:endParaRPr lang="en-US" sz="1000" b="1" dirty="0" smtClean="0">
              <a:solidFill>
                <a:srgbClr val="FFFF00"/>
              </a:solidFill>
            </a:endParaRPr>
          </a:p>
          <a:p>
            <a:pPr lvl="1">
              <a:buNone/>
            </a:pPr>
            <a:r>
              <a:rPr lang="en-US" sz="3600" b="1" dirty="0" smtClean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Follow the Bible’s example</a:t>
            </a:r>
          </a:p>
          <a:p>
            <a:pPr lvl="1">
              <a:buNone/>
            </a:pPr>
            <a:endParaRPr lang="en-US" sz="1100" b="1" dirty="0" smtClean="0">
              <a:ln>
                <a:solidFill>
                  <a:schemeClr val="bg1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>
              <a:buNone/>
            </a:pPr>
            <a:r>
              <a:rPr lang="en-US" sz="3600" b="1" dirty="0" smtClean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Make it dynamic, not static</a:t>
            </a:r>
          </a:p>
          <a:p>
            <a:pPr lvl="1">
              <a:buNone/>
            </a:pPr>
            <a:endParaRPr lang="en-US" sz="1100" b="1" dirty="0" smtClean="0">
              <a:ln>
                <a:solidFill>
                  <a:schemeClr val="bg1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>
              <a:buNone/>
            </a:pPr>
            <a:r>
              <a:rPr lang="en-US" sz="3600" b="1" dirty="0" smtClean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Select a name that we can grow into and become</a:t>
            </a:r>
          </a:p>
          <a:p>
            <a:pPr lvl="1">
              <a:buNone/>
            </a:pPr>
            <a:endParaRPr lang="en-US" sz="1000" b="1" dirty="0" smtClean="0">
              <a:ln>
                <a:solidFill>
                  <a:schemeClr val="bg1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>
              <a:buNone/>
            </a:pPr>
            <a:r>
              <a:rPr lang="en-US" sz="3600" b="1" dirty="0" smtClean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Invite God to guide the naming process</a:t>
            </a:r>
          </a:p>
          <a:p>
            <a:pPr lvl="1">
              <a:buNone/>
            </a:pPr>
            <a:endParaRPr lang="en-US" sz="1000" b="1" dirty="0" smtClean="0">
              <a:ln>
                <a:solidFill>
                  <a:schemeClr val="bg1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>
              <a:buNone/>
            </a:pPr>
            <a:r>
              <a:rPr lang="en-US" sz="3600" b="1" dirty="0" smtClean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Know God will guide/direct the process</a:t>
            </a:r>
            <a:endParaRPr lang="en-US" sz="3600" b="1" dirty="0">
              <a:ln>
                <a:solidFill>
                  <a:schemeClr val="bg1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>
            <a:noAutofit/>
          </a:bodyPr>
          <a:lstStyle/>
          <a:p>
            <a:r>
              <a:rPr lang="en-US" sz="7200" b="1" u="sng" dirty="0" smtClean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Our New Name!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32037"/>
            <a:ext cx="8229600" cy="45259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8800" b="1" dirty="0" smtClean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Stand Firm </a:t>
            </a:r>
          </a:p>
          <a:p>
            <a:pPr algn="ctr">
              <a:buNone/>
            </a:pPr>
            <a:r>
              <a:rPr lang="en-US" sz="8800" b="1" dirty="0" smtClean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Christian Church</a:t>
            </a:r>
            <a:endParaRPr lang="en-US" sz="8800" b="1" dirty="0">
              <a:ln>
                <a:solidFill>
                  <a:schemeClr val="bg1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Message in Our Name</a:t>
            </a:r>
            <a:endParaRPr lang="en-US" b="1" u="sng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52578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4400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“We are a CHURCH”</a:t>
            </a:r>
          </a:p>
          <a:p>
            <a:pPr algn="ctr">
              <a:buNone/>
            </a:pPr>
            <a:endParaRPr lang="en-US" sz="2000" b="1" u="sng" dirty="0" smtClean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en-US" sz="4400" b="1" i="1" dirty="0" err="1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Ĕkklēsia</a:t>
            </a:r>
            <a:r>
              <a:rPr lang="en-US" sz="44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The NT Greek word used by Greeks IRT a gathering of citizens to discuss affairs of state</a:t>
            </a:r>
          </a:p>
          <a:p>
            <a:pPr>
              <a:buNone/>
            </a:pPr>
            <a:endParaRPr lang="en-US" sz="2000" b="1" dirty="0" smtClean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en-US" sz="44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Means “those who are called out”</a:t>
            </a:r>
          </a:p>
          <a:p>
            <a:pPr algn="ctr">
              <a:buNone/>
            </a:pPr>
            <a:endParaRPr lang="en-US" sz="4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Message in Our Name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4000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the OT</a:t>
            </a:r>
            <a:r>
              <a:rPr lang="en-US" sz="40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the world was used for an assembly of the Jewish people , especially a religious congregation or synagogue</a:t>
            </a:r>
          </a:p>
          <a:p>
            <a:pPr>
              <a:buNone/>
            </a:pPr>
            <a:endParaRPr lang="en-US" sz="1000" b="1" dirty="0" smtClean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en-US" sz="4000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the NT</a:t>
            </a:r>
            <a:r>
              <a:rPr lang="en-US" sz="40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it was used to label those whom God had “called out” of the world for his special use and purpose</a:t>
            </a:r>
            <a:endParaRPr lang="en-US" sz="4000" b="1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Message in Our Name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458200" cy="60198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36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church is a society </a:t>
            </a:r>
            <a:r>
              <a:rPr lang="en-US" sz="3600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made by God</a:t>
            </a:r>
            <a:r>
              <a:rPr lang="en-US" sz="36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>
              <a:buNone/>
            </a:pPr>
            <a:endParaRPr lang="en-US" sz="1000" b="1" dirty="0" smtClean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endParaRPr lang="en-US" sz="1000" b="1" dirty="0" smtClean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en-US" sz="36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church is </a:t>
            </a:r>
            <a:r>
              <a:rPr lang="en-US" sz="3600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headed by Christ</a:t>
            </a:r>
          </a:p>
          <a:p>
            <a:pPr>
              <a:buNone/>
            </a:pPr>
            <a:endParaRPr lang="en-US" sz="1000" b="1" dirty="0" smtClean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endParaRPr lang="en-US" sz="1000" b="1" dirty="0" smtClean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en-US" sz="36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church is </a:t>
            </a:r>
            <a:r>
              <a:rPr lang="en-US" sz="3600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composed of all people in heaven/on earth who belong to Jesus</a:t>
            </a:r>
          </a:p>
          <a:p>
            <a:pPr>
              <a:buNone/>
            </a:pPr>
            <a:endParaRPr lang="en-US" sz="1000" b="1" dirty="0" smtClean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endParaRPr lang="en-US" sz="1000" b="1" dirty="0" smtClean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en-US" sz="36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church is the </a:t>
            </a:r>
            <a:r>
              <a:rPr lang="en-US" sz="3600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Body of Christ</a:t>
            </a:r>
            <a:r>
              <a:rPr lang="en-US" sz="36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algn="ctr">
              <a:buNone/>
            </a:pPr>
            <a:endParaRPr lang="en-US" sz="1600" b="1" dirty="0" smtClean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</a:pPr>
            <a:r>
              <a:rPr lang="en-US" sz="3600" b="1" dirty="0" smtClean="0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are part of this Universal Church!</a:t>
            </a:r>
            <a:endParaRPr lang="en-US" sz="3600" b="1" dirty="0">
              <a:ln>
                <a:solidFill>
                  <a:sysClr val="windowText" lastClr="000000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Message in Our Name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4400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“We are CHRISTIAN”</a:t>
            </a:r>
          </a:p>
          <a:p>
            <a:pPr algn="ctr">
              <a:buNone/>
            </a:pPr>
            <a:endParaRPr lang="en-US" sz="1000" b="1" u="sng" dirty="0" smtClean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</a:pPr>
            <a:endParaRPr lang="en-US" sz="1000" b="1" u="sng" dirty="0" smtClean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en-US" sz="4000" b="1" i="1" dirty="0" err="1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Christianŏs</a:t>
            </a:r>
            <a:r>
              <a:rPr lang="en-US" sz="40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followers of Jesus Christ</a:t>
            </a:r>
          </a:p>
          <a:p>
            <a:pPr>
              <a:buNone/>
            </a:pPr>
            <a:endParaRPr lang="en-US" sz="1000" b="1" dirty="0" smtClean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endParaRPr lang="en-US" sz="1000" b="1" dirty="0" smtClean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</a:pPr>
            <a:r>
              <a:rPr lang="en-US" sz="40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Only used three times in the Bible</a:t>
            </a:r>
          </a:p>
          <a:p>
            <a:pPr>
              <a:buNone/>
            </a:pPr>
            <a:endParaRPr lang="en-US" sz="1000" b="1" dirty="0" smtClean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</a:pPr>
            <a:r>
              <a:rPr lang="en-US" sz="40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First used to describe the followers of Jesus at Antioch in Syria (Acts 11:26)</a:t>
            </a:r>
            <a:endParaRPr lang="en-US" sz="4000" b="1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764</TotalTime>
  <Words>1343</Words>
  <Application>Microsoft Office PowerPoint</Application>
  <PresentationFormat>On-screen Show (4:3)</PresentationFormat>
  <Paragraphs>236</Paragraphs>
  <Slides>34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5" baseType="lpstr">
      <vt:lpstr>Office Theme</vt:lpstr>
      <vt:lpstr>What’s in a  Name  </vt:lpstr>
      <vt:lpstr>A Quick Review</vt:lpstr>
      <vt:lpstr>Names in the Bible</vt:lpstr>
      <vt:lpstr>When Selecting a Name</vt:lpstr>
      <vt:lpstr>Our New Name!</vt:lpstr>
      <vt:lpstr>The Message in Our Name</vt:lpstr>
      <vt:lpstr>The Message in Our Name</vt:lpstr>
      <vt:lpstr>The Message in Our Name</vt:lpstr>
      <vt:lpstr>The Message in Our Name</vt:lpstr>
      <vt:lpstr>The Message in Our Name</vt:lpstr>
      <vt:lpstr>The Message in Our Name</vt:lpstr>
      <vt:lpstr>The Message in Our Name</vt:lpstr>
      <vt:lpstr>The Message in Our Name</vt:lpstr>
      <vt:lpstr>Special Thanks!</vt:lpstr>
      <vt:lpstr>The  Best Laid Plans…</vt:lpstr>
      <vt:lpstr>A Worldly “Truth”</vt:lpstr>
      <vt:lpstr>A Distinctly Human Problem</vt:lpstr>
      <vt:lpstr>A Distinctly Human Problem</vt:lpstr>
      <vt:lpstr>Bible Truth</vt:lpstr>
      <vt:lpstr>Bible Truth</vt:lpstr>
      <vt:lpstr>Bible Truth</vt:lpstr>
      <vt:lpstr>Bible Truth</vt:lpstr>
      <vt:lpstr>What is a Vision?</vt:lpstr>
      <vt:lpstr>Who Does the Spirit Empower?</vt:lpstr>
      <vt:lpstr>Who Does the Spirit Empower?</vt:lpstr>
      <vt:lpstr>What is Our Vision?</vt:lpstr>
      <vt:lpstr>What is Our Vision?</vt:lpstr>
      <vt:lpstr>Why Have Our Vision?</vt:lpstr>
      <vt:lpstr>Stand Firm Christian Church</vt:lpstr>
      <vt:lpstr>Special Thanks!</vt:lpstr>
      <vt:lpstr>What’s Next?</vt:lpstr>
      <vt:lpstr>What’s Next?</vt:lpstr>
      <vt:lpstr>Homework!</vt:lpstr>
      <vt:lpstr>Developing our Mission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 Best Laid Plans…</dc:title>
  <dc:creator>Travis M Phillips</dc:creator>
  <cp:lastModifiedBy>Travis M Phillips</cp:lastModifiedBy>
  <cp:revision>70</cp:revision>
  <dcterms:created xsi:type="dcterms:W3CDTF">2024-03-14T12:14:06Z</dcterms:created>
  <dcterms:modified xsi:type="dcterms:W3CDTF">2024-03-17T12:38:24Z</dcterms:modified>
</cp:coreProperties>
</file>