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1" r:id="rId13"/>
    <p:sldId id="270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50" autoAdjust="0"/>
  </p:normalViewPr>
  <p:slideViewPr>
    <p:cSldViewPr>
      <p:cViewPr varScale="1">
        <p:scale>
          <a:sx n="48" d="100"/>
          <a:sy n="48" d="100"/>
        </p:scale>
        <p:origin x="-17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5DDD-662F-4207-BAA1-EC639608D7FA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89B9-AADB-4D5F-8398-26AD73D5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5DDD-662F-4207-BAA1-EC639608D7FA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89B9-AADB-4D5F-8398-26AD73D5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5DDD-662F-4207-BAA1-EC639608D7FA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89B9-AADB-4D5F-8398-26AD73D5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5DDD-662F-4207-BAA1-EC639608D7FA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89B9-AADB-4D5F-8398-26AD73D5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5DDD-662F-4207-BAA1-EC639608D7FA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89B9-AADB-4D5F-8398-26AD73D5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5DDD-662F-4207-BAA1-EC639608D7FA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89B9-AADB-4D5F-8398-26AD73D5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5DDD-662F-4207-BAA1-EC639608D7FA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89B9-AADB-4D5F-8398-26AD73D5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5DDD-662F-4207-BAA1-EC639608D7FA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89B9-AADB-4D5F-8398-26AD73D5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5DDD-662F-4207-BAA1-EC639608D7FA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89B9-AADB-4D5F-8398-26AD73D5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5DDD-662F-4207-BAA1-EC639608D7FA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89B9-AADB-4D5F-8398-26AD73D5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D5DDD-662F-4207-BAA1-EC639608D7FA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389B9-AADB-4D5F-8398-26AD73D5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D5DDD-662F-4207-BAA1-EC639608D7FA}" type="datetimeFigureOut">
              <a:rPr lang="en-US" smtClean="0"/>
              <a:pPr/>
              <a:t>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389B9-AADB-4D5F-8398-26AD73D5988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470025"/>
          </a:xfrm>
        </p:spPr>
        <p:txBody>
          <a:bodyPr>
            <a:noAutofit/>
          </a:bodyPr>
          <a:lstStyle/>
          <a:p>
            <a:r>
              <a:rPr lang="en-US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Converted  Renewed  Changed</a:t>
            </a:r>
            <a:br>
              <a:rPr lang="en-US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(Part 1)</a:t>
            </a:r>
            <a:endParaRPr lang="en-US" sz="54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Says We Must Change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400" b="1" i="1" dirty="0" smtClean="0"/>
              <a:t>“…unless you are </a:t>
            </a:r>
            <a:r>
              <a:rPr lang="en-US" sz="3400" b="1" i="1" u="sng" dirty="0" smtClean="0"/>
              <a:t>converted</a:t>
            </a:r>
            <a:r>
              <a:rPr lang="en-US" sz="3400" b="1" i="1" dirty="0" smtClean="0"/>
              <a:t>…”</a:t>
            </a:r>
            <a:r>
              <a:rPr lang="en-US" sz="3400" dirty="0" smtClean="0"/>
              <a:t> (Matthew 18:3)</a:t>
            </a:r>
          </a:p>
          <a:p>
            <a:endParaRPr lang="en-US" sz="1000" dirty="0" smtClean="0"/>
          </a:p>
          <a:p>
            <a:pPr>
              <a:buNone/>
            </a:pPr>
            <a:r>
              <a:rPr lang="en-US" sz="4400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Strĕphō</a:t>
            </a:r>
            <a:r>
              <a:rPr lang="en-US" sz="3600" dirty="0" smtClean="0"/>
              <a:t>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 a NT Greek word for changing one’s direction :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Turn around</a:t>
            </a:r>
          </a:p>
          <a:p>
            <a:pPr lvl="1"/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Reverse or change course</a:t>
            </a:r>
          </a:p>
          <a:p>
            <a:pPr lvl="1"/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Perform an “about face”</a:t>
            </a:r>
          </a:p>
          <a:p>
            <a:pPr lvl="1"/>
            <a:endParaRPr lang="en-US" sz="3200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Says We Must Change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3900" b="1" i="1" dirty="0" smtClean="0"/>
              <a:t>“…and become like </a:t>
            </a:r>
            <a:r>
              <a:rPr lang="en-US" sz="3900" b="1" i="1" u="sng" dirty="0" smtClean="0"/>
              <a:t>children</a:t>
            </a:r>
            <a:r>
              <a:rPr lang="en-US" sz="3900" b="1" i="1" dirty="0" smtClean="0"/>
              <a:t>…”</a:t>
            </a:r>
            <a:r>
              <a:rPr lang="en-US" sz="3900" dirty="0" smtClean="0"/>
              <a:t> (Matt. 18:3)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48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Paidiŏn</a:t>
            </a:r>
            <a:r>
              <a:rPr lang="en-US" sz="3600" dirty="0" smtClean="0"/>
              <a:t> -  The NT Greek word for “child”:</a:t>
            </a:r>
          </a:p>
          <a:p>
            <a:pPr>
              <a:buNone/>
            </a:pPr>
            <a:endParaRPr lang="en-US" sz="1100" dirty="0" smtClean="0"/>
          </a:p>
          <a:p>
            <a:pPr lvl="1"/>
            <a:r>
              <a:rPr lang="en-US" sz="3600" dirty="0" smtClean="0"/>
              <a:t> A little or young child</a:t>
            </a:r>
          </a:p>
          <a:p>
            <a:pPr lvl="1"/>
            <a:r>
              <a:rPr lang="en-US" sz="3600" dirty="0" smtClean="0"/>
              <a:t> By implication one who is innocent, loving, trusting, dependent and who has no power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Says We Must Change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5257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the direction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our lives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longer seek to elevate our status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 role, power, prestige or position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must instead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embrace humility</a:t>
            </a:r>
            <a:endParaRPr lang="en-US" sz="3600" b="1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Says We Must Change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b="1" i="1" dirty="0" smtClean="0"/>
              <a:t>“Whoever then </a:t>
            </a:r>
            <a:r>
              <a:rPr lang="en-US" b="1" i="1" u="sng" dirty="0" smtClean="0"/>
              <a:t>humbles</a:t>
            </a:r>
            <a:r>
              <a:rPr lang="en-US" b="1" i="1" dirty="0" smtClean="0"/>
              <a:t> himself as this child, he is the greatest in the kingdom of God.” </a:t>
            </a:r>
            <a:r>
              <a:rPr lang="en-US" i="1" dirty="0" smtClean="0"/>
              <a:t> </a:t>
            </a:r>
          </a:p>
          <a:p>
            <a:pPr algn="ctr">
              <a:buNone/>
            </a:pPr>
            <a:r>
              <a:rPr lang="en-US" dirty="0" smtClean="0"/>
              <a:t>(Matthew 18:4)</a:t>
            </a:r>
          </a:p>
          <a:p>
            <a:pPr algn="ctr">
              <a:buNone/>
            </a:pPr>
            <a:endParaRPr lang="en-US" sz="1000" dirty="0" smtClean="0"/>
          </a:p>
          <a:p>
            <a:pPr>
              <a:buNone/>
            </a:pPr>
            <a:r>
              <a:rPr lang="en-US" sz="4400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Tapĕinŏō</a:t>
            </a:r>
            <a:r>
              <a:rPr lang="en-US" dirty="0" smtClean="0"/>
              <a:t> –</a:t>
            </a:r>
            <a:r>
              <a:rPr lang="en-US" sz="3500" dirty="0" smtClean="0"/>
              <a:t> to humiliate or render abased</a:t>
            </a:r>
          </a:p>
          <a:p>
            <a:pPr>
              <a:buNone/>
            </a:pPr>
            <a:endParaRPr lang="en-US" sz="1100" dirty="0" smtClean="0"/>
          </a:p>
          <a:p>
            <a:pPr>
              <a:buNone/>
            </a:pPr>
            <a:r>
              <a:rPr lang="en-US" sz="3500" dirty="0" smtClean="0"/>
              <a:t>	- To bring low to the earth</a:t>
            </a:r>
          </a:p>
          <a:p>
            <a:pPr>
              <a:buNone/>
            </a:pPr>
            <a:r>
              <a:rPr lang="en-US" sz="3500" dirty="0" smtClean="0"/>
              <a:t>	- To bring to a humble position</a:t>
            </a:r>
          </a:p>
          <a:p>
            <a:pPr>
              <a:buNone/>
            </a:pPr>
            <a:r>
              <a:rPr lang="en-US" sz="3500" dirty="0" smtClean="0"/>
              <a:t>	- Often translated “humble yourselves”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Says We Must Change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9436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b="1" i="1" dirty="0" smtClean="0"/>
              <a:t>“…whoever </a:t>
            </a:r>
            <a:r>
              <a:rPr lang="en-US" b="1" i="1" u="sng" dirty="0" smtClean="0"/>
              <a:t>receives</a:t>
            </a:r>
            <a:r>
              <a:rPr lang="en-US" b="1" i="1" dirty="0" smtClean="0"/>
              <a:t> one such child</a:t>
            </a:r>
            <a:r>
              <a:rPr lang="en-US" b="1" i="1" u="sng" dirty="0" smtClean="0"/>
              <a:t> receives</a:t>
            </a:r>
            <a:r>
              <a:rPr lang="en-US" b="1" i="1" dirty="0" smtClean="0"/>
              <a:t> me…”</a:t>
            </a:r>
          </a:p>
          <a:p>
            <a:pPr algn="ctr">
              <a:buNone/>
            </a:pPr>
            <a:r>
              <a:rPr lang="en-US" dirty="0" smtClean="0"/>
              <a:t>(Matthew 18:5)</a:t>
            </a:r>
          </a:p>
          <a:p>
            <a:pPr algn="ctr">
              <a:buNone/>
            </a:pPr>
            <a:endParaRPr lang="en-US" sz="1000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4000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Dechomai</a:t>
            </a:r>
            <a:r>
              <a:rPr lang="en-US" dirty="0" smtClean="0"/>
              <a:t>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The NT Greek word meaning to take, receive, take up or accept</a:t>
            </a:r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</a:p>
          <a:p>
            <a:pPr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A deliberate and ready reception</a:t>
            </a:r>
          </a:p>
          <a:p>
            <a:pPr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To give access to another</a:t>
            </a:r>
          </a:p>
          <a:p>
            <a:pPr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 To extend hospitality to another</a:t>
            </a:r>
          </a:p>
          <a:p>
            <a:pPr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</a:t>
            </a:r>
          </a:p>
          <a:p>
            <a:pPr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-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Says We Must Change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638800"/>
          </a:xfrm>
        </p:spPr>
        <p:txBody>
          <a:bodyPr/>
          <a:lstStyle/>
          <a:p>
            <a:pPr algn="ctr">
              <a:buNone/>
            </a:pPr>
            <a:r>
              <a:rPr lang="en-US" b="1" i="1" dirty="0" smtClean="0"/>
              <a:t>“…whoever causes one of these little ones who believe in Me to </a:t>
            </a:r>
            <a:r>
              <a:rPr lang="en-US" b="1" i="1" u="sng" dirty="0" smtClean="0"/>
              <a:t>stumble</a:t>
            </a:r>
            <a:r>
              <a:rPr lang="en-US" b="1" i="1" dirty="0" smtClean="0"/>
              <a:t>…”</a:t>
            </a:r>
            <a:r>
              <a:rPr lang="en-US" dirty="0" smtClean="0"/>
              <a:t>  (Matthew 18:6)</a:t>
            </a:r>
          </a:p>
          <a:p>
            <a:pPr algn="ctr">
              <a:buNone/>
            </a:pPr>
            <a:endParaRPr lang="en-US" sz="1000" dirty="0" smtClean="0"/>
          </a:p>
          <a:p>
            <a:pPr>
              <a:buNone/>
            </a:pPr>
            <a:r>
              <a:rPr lang="en-US" sz="3600" b="1" i="1" u="sng" dirty="0" err="1" smtClean="0">
                <a:ln>
                  <a:solidFill>
                    <a:schemeClr val="bg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Skandalizŏ</a:t>
            </a: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to entrap, trip up, or entice to sin</a:t>
            </a:r>
          </a:p>
          <a:p>
            <a:pPr>
              <a:buNone/>
            </a:pPr>
            <a:endParaRPr lang="en-US" sz="10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to put a stumbling block in another’s way</a:t>
            </a:r>
          </a:p>
          <a:p>
            <a:pPr>
              <a:buNone/>
            </a:pPr>
            <a:endParaRPr lang="en-US" sz="10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to cause a person to distrust and desert one whom that person should trust and obey</a:t>
            </a:r>
          </a:p>
          <a:p>
            <a:pPr>
              <a:buNone/>
            </a:pPr>
            <a:endParaRPr lang="en-US" sz="10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- to cause one to fall away</a:t>
            </a:r>
            <a:endParaRPr lang="en-US" b="1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be Great</a:t>
            </a:r>
            <a:endParaRPr lang="en-US" b="1" u="sng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be great:</a:t>
            </a:r>
          </a:p>
          <a:p>
            <a:pPr lvl="1"/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small and “the least of these”</a:t>
            </a:r>
          </a:p>
          <a:p>
            <a:pPr lvl="1"/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like a young child</a:t>
            </a:r>
          </a:p>
          <a:p>
            <a:pPr lvl="1"/>
            <a:r>
              <a:rPr lang="en-US" sz="32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Seek lowliness and humility</a:t>
            </a:r>
          </a:p>
          <a:p>
            <a:pPr lvl="1">
              <a:buNone/>
            </a:pPr>
            <a:endParaRPr lang="en-US" sz="3200" b="1" dirty="0" smtClean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ctr">
              <a:buNone/>
            </a:pPr>
            <a:r>
              <a:rPr lang="en-US" sz="4000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person like that is the greatest in the Kingdom of God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to Treat God’s Children</a:t>
            </a:r>
            <a:endParaRPr lang="en-US" b="1" u="sng" dirty="0">
              <a:ln>
                <a:solidFill>
                  <a:schemeClr val="bg1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629400"/>
          </a:xfrm>
        </p:spPr>
        <p:txBody>
          <a:bodyPr>
            <a:normAutofit/>
          </a:bodyPr>
          <a:lstStyle/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Receive them with a warm welcome and  hospitality</a:t>
            </a:r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impede them or cause them to stumble </a:t>
            </a:r>
          </a:p>
          <a:p>
            <a:r>
              <a:rPr lang="en-US" b="1" dirty="0" smtClean="0">
                <a:ln>
                  <a:solidFill>
                    <a:schemeClr val="bg1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cause them to fall away from Jesus</a:t>
            </a:r>
          </a:p>
          <a:p>
            <a:pPr>
              <a:buNone/>
            </a:pPr>
            <a:endParaRPr lang="en-US" sz="1000" dirty="0" smtClean="0"/>
          </a:p>
          <a:p>
            <a:pPr algn="ctr">
              <a:buNone/>
            </a:pPr>
            <a:r>
              <a:rPr lang="en-US" b="1" i="1" dirty="0" smtClean="0"/>
              <a:t>“Truly, truly, I say to you, whoever does not receive the Kingdom of God like a child shall not enter it at all”</a:t>
            </a:r>
            <a:r>
              <a:rPr lang="en-US" dirty="0" smtClean="0"/>
              <a:t>  (Mark 10:15)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Tells Us to Humbly Serve</a:t>
            </a:r>
            <a:endParaRPr lang="en-US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i="1" dirty="0" smtClean="0"/>
              <a:t>“For everyone who exalts himself shall be humbled, and he who humbles himself shall be exalted.” </a:t>
            </a:r>
            <a:r>
              <a:rPr lang="en-US" dirty="0" smtClean="0"/>
              <a:t> (Luke 14:11)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i="1" dirty="0" smtClean="0"/>
              <a:t>“You call me Teacher and Lord; and you are right for so I am.  If I then, the Lord and the Teacher, washed your feet, you also ought to wash one another’s feet.”</a:t>
            </a:r>
            <a:r>
              <a:rPr lang="en-US" dirty="0" smtClean="0"/>
              <a:t>  (John 13:13-14)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as </a:t>
            </a:r>
            <a:r>
              <a:rPr lang="en-US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our Model 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to live out the </a:t>
            </a:r>
            <a:r>
              <a:rPr lang="en-US" sz="3600" b="1" i="1" u="sng" dirty="0" err="1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en-US" sz="3600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ŏulŏs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attitude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to model such service in the 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world like Jesus did</a:t>
            </a:r>
            <a:endParaRPr lang="en-US" sz="36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to be God’s willing, humble and obedient servants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These action are impossible unless we are changed within to be like Jesus</a:t>
            </a:r>
            <a:endParaRPr lang="en-US" sz="4000" b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Self-Focus Inhibits a </a:t>
            </a:r>
            <a:r>
              <a:rPr lang="en-US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disciples had a persistent problem with self-focus, status and position</a:t>
            </a:r>
          </a:p>
          <a:p>
            <a:pPr>
              <a:buNone/>
            </a:pPr>
            <a:endParaRPr lang="en-US" sz="1000" dirty="0" smtClean="0"/>
          </a:p>
          <a:p>
            <a:pPr>
              <a:buNone/>
            </a:pPr>
            <a:endParaRPr lang="en-US" sz="1000" dirty="0" smtClean="0"/>
          </a:p>
          <a:p>
            <a:pPr algn="ctr">
              <a:buNone/>
            </a:pPr>
            <a:r>
              <a:rPr lang="en-US" sz="3600" b="1" u="sng" dirty="0" smtClean="0"/>
              <a:t> (Matthew 18:1)</a:t>
            </a:r>
          </a:p>
          <a:p>
            <a:pPr algn="ctr">
              <a:buNone/>
            </a:pPr>
            <a:endParaRPr lang="en-US" sz="1000" dirty="0" smtClean="0"/>
          </a:p>
          <a:p>
            <a:pPr algn="ctr">
              <a:buNone/>
            </a:pPr>
            <a:endParaRPr lang="en-US" sz="1000" dirty="0" smtClean="0"/>
          </a:p>
          <a:p>
            <a:pPr marL="514350" indent="-514350">
              <a:buAutoNum type="alphaUcPeriod" startAt="17"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“Who is the greatest in God’s kingdom?”</a:t>
            </a:r>
            <a:r>
              <a:rPr lang="en-US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disciples asked of Jesus</a:t>
            </a:r>
          </a:p>
          <a:p>
            <a:pPr marL="514350" indent="-514350"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AutoNum type="alphaUcPeriod"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one with a selfish focus, but instead, </a:t>
            </a:r>
          </a:p>
          <a:p>
            <a:pPr marL="514350" indent="-514350" algn="ctr">
              <a:buNone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 little child”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Self-Focus Inhibits a </a:t>
            </a:r>
            <a:r>
              <a:rPr lang="en-US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taught his disciples not to crave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status and </a:t>
            </a: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recognition like the Pharisees</a:t>
            </a:r>
          </a:p>
          <a:p>
            <a:pPr>
              <a:buNone/>
            </a:pPr>
            <a:endParaRPr lang="en-US" sz="1000" dirty="0" smtClean="0"/>
          </a:p>
          <a:p>
            <a:pPr algn="ctr">
              <a:buNone/>
            </a:pPr>
            <a:r>
              <a:rPr lang="en-US" sz="3600" b="1" u="sng" dirty="0" smtClean="0"/>
              <a:t>(Matthew 23:11)</a:t>
            </a:r>
          </a:p>
          <a:p>
            <a:pPr algn="ctr">
              <a:buNone/>
            </a:pPr>
            <a:endParaRPr lang="en-US" sz="1000" dirty="0" smtClean="0"/>
          </a:p>
          <a:p>
            <a:pPr algn="ctr">
              <a:buNone/>
            </a:pPr>
            <a:endParaRPr lang="en-US" sz="1000" dirty="0" smtClean="0"/>
          </a:p>
          <a:p>
            <a:pPr marL="514350" indent="-514350" algn="ctr">
              <a:buNone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“…do not do according to their deeds; for they say things but do not do them”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not be religious over-achievers, 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“but the greatest among you shall be your servant”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Self-Focus Inhibits a </a:t>
            </a:r>
            <a:r>
              <a:rPr lang="en-US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Jesus’ disciples had a persistent problem with self-focus, status and position</a:t>
            </a:r>
          </a:p>
          <a:p>
            <a:pPr>
              <a:buNone/>
            </a:pPr>
            <a:endParaRPr lang="en-US" sz="1000" dirty="0" smtClean="0"/>
          </a:p>
          <a:p>
            <a:pPr algn="ctr">
              <a:buNone/>
            </a:pPr>
            <a:r>
              <a:rPr lang="en-US" sz="3600" b="1" u="sng" dirty="0" smtClean="0"/>
              <a:t> (Mark 9:34-35)</a:t>
            </a:r>
          </a:p>
          <a:p>
            <a:pPr algn="ctr">
              <a:buNone/>
            </a:pPr>
            <a:endParaRPr lang="en-US" sz="1000" dirty="0" smtClean="0"/>
          </a:p>
          <a:p>
            <a:pPr marL="514350" indent="-514350" algn="ctr">
              <a:buNone/>
            </a:pPr>
            <a:r>
              <a:rPr lang="en-US" dirty="0" smtClean="0"/>
              <a:t>“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They had discussed with one another which of them was the greatest”</a:t>
            </a:r>
            <a:endParaRPr lang="en-US" sz="10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i="1" dirty="0" smtClean="0"/>
              <a:t>“…He called the twelve and said to them, ‘If anyone wants to be first, he shall be last of all, and servant of all’”</a:t>
            </a:r>
            <a:endParaRPr lang="en-US" b="1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Self-Focus Inhibits a </a:t>
            </a:r>
            <a:r>
              <a:rPr lang="en-US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u="sng" dirty="0" smtClean="0"/>
              <a:t> (Luke 22:24-26)</a:t>
            </a:r>
          </a:p>
          <a:p>
            <a:pPr algn="ctr">
              <a:buNone/>
            </a:pPr>
            <a:endParaRPr lang="en-US" sz="1000" dirty="0" smtClean="0"/>
          </a:p>
          <a:p>
            <a:pPr algn="ctr">
              <a:buNone/>
            </a:pPr>
            <a:endParaRPr lang="en-US" sz="1000" dirty="0" smtClean="0"/>
          </a:p>
          <a:p>
            <a:pPr marL="514350" indent="-514350" algn="ctr">
              <a:buNone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“There arose also a dispute among them as to  which of them was regarded to be the greatest”</a:t>
            </a:r>
          </a:p>
          <a:p>
            <a:pPr marL="514350" indent="-514350" algn="ctr">
              <a:buNone/>
            </a:pPr>
            <a:endParaRPr lang="en-US" sz="10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i="1" dirty="0" smtClean="0"/>
              <a:t>“…He said to them, ‘Let him who is the greatest among you become as the youngest, and the leader as the servant’…”</a:t>
            </a:r>
          </a:p>
          <a:p>
            <a:pPr algn="ctr">
              <a:buNone/>
            </a:pPr>
            <a:endParaRPr lang="en-US" b="1" i="1" dirty="0">
              <a:ln>
                <a:solidFill>
                  <a:sysClr val="windowText" lastClr="000000"/>
                </a:solidFill>
              </a:ln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Self-Focus Inhibits a </a:t>
            </a:r>
            <a:r>
              <a:rPr lang="en-US" b="1" i="1" u="sng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b="1" i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u="sng" dirty="0" smtClean="0"/>
              <a:t> (Mark 10:35,43-45)</a:t>
            </a:r>
          </a:p>
          <a:p>
            <a:pPr algn="ctr">
              <a:buNone/>
            </a:pPr>
            <a:endParaRPr lang="en-US" sz="1000" dirty="0" smtClean="0"/>
          </a:p>
          <a:p>
            <a:pPr marL="514350" indent="-514350" algn="ctr">
              <a:buNone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“…James and John came up..saying,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‘</a:t>
            </a: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Grant that we may sit in your glory, one on your right and one on your left…’”</a:t>
            </a:r>
            <a:endParaRPr lang="en-US" sz="10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b="1" i="1" dirty="0" smtClean="0"/>
              <a:t>“…Whoever wishes to be the great among you shall be servant of all; and whoever wishes to be first among you shall be slave of all’…”</a:t>
            </a:r>
          </a:p>
          <a:p>
            <a:pPr algn="ctr">
              <a:buNone/>
            </a:pPr>
            <a:endParaRPr lang="en-US" sz="1000" b="1" i="1" dirty="0" smtClean="0"/>
          </a:p>
          <a:p>
            <a:pPr algn="ctr">
              <a:buNone/>
            </a:pPr>
            <a:r>
              <a:rPr lang="en-US" b="1" i="1" dirty="0" smtClean="0"/>
              <a:t>For even the Son of Man did not come to be served, but to serve, and to give his life as a ransom for many”</a:t>
            </a:r>
            <a:endParaRPr lang="en-US" b="1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Have a Similar Problem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8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consider ourselves better than our brothers or sisters because of:</a:t>
            </a:r>
          </a:p>
          <a:p>
            <a:pPr>
              <a:buNone/>
            </a:pPr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/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Bible knowledge</a:t>
            </a:r>
          </a:p>
          <a:p>
            <a:pPr lvl="1"/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many years of church going</a:t>
            </a:r>
          </a:p>
          <a:p>
            <a:pPr lvl="1"/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title or role in the church</a:t>
            </a:r>
          </a:p>
          <a:p>
            <a:pPr lvl="1"/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Our gifts, tithes or offerings</a:t>
            </a:r>
          </a:p>
          <a:p>
            <a:pPr lvl="1"/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Our or their outer appearance</a:t>
            </a:r>
          </a:p>
          <a:p>
            <a:pPr lvl="1"/>
            <a:r>
              <a:rPr lang="en-US" sz="32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Our inflated sense of self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Yourself Before You…</a:t>
            </a:r>
            <a:endParaRPr lang="en-US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229600" cy="54864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Such spiritually ignorant attitudes and behaviors  prevent one from entering the kingdom of God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Such spiritual deficiencies  prevent one from growing into a spiritually mature disciple of Jesus Christ</a:t>
            </a:r>
          </a:p>
          <a:p>
            <a:endParaRPr lang="en-US" sz="1000" b="1" dirty="0" smtClean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Remember… a </a:t>
            </a:r>
            <a:r>
              <a:rPr lang="en-US" sz="3600" b="1" i="1" dirty="0" err="1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dŏulŏs</a:t>
            </a:r>
            <a:r>
              <a:rPr lang="en-US" sz="36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’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main traits are </a:t>
            </a:r>
            <a:r>
              <a:rPr lang="en-US" sz="3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HUMILITY</a:t>
            </a:r>
            <a:r>
              <a:rPr lang="en-US" sz="3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</a:t>
            </a:r>
            <a:r>
              <a:rPr lang="en-US" sz="3600" b="1" u="sng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OBEDIENCE</a:t>
            </a:r>
            <a:endParaRPr lang="en-US" sz="3600" b="1" u="sng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865</Words>
  <Application>Microsoft Office PowerPoint</Application>
  <PresentationFormat>On-screen Show (4:3)</PresentationFormat>
  <Paragraphs>139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Converted  Renewed  Changed (Part 1)</vt:lpstr>
      <vt:lpstr>Jesus as Dŏulŏs is our Model </vt:lpstr>
      <vt:lpstr>Self-Focus Inhibits a Dŏulŏs Spirit</vt:lpstr>
      <vt:lpstr>Self-Focus Inhibits a Dŏulŏs Spirit</vt:lpstr>
      <vt:lpstr>Self-Focus Inhibits a Dŏulŏs Spirit</vt:lpstr>
      <vt:lpstr>Self-Focus Inhibits a Dŏulŏs Spirit</vt:lpstr>
      <vt:lpstr>Self-Focus Inhibits a Dŏulŏs Spirit</vt:lpstr>
      <vt:lpstr>We Have a Similar Problem</vt:lpstr>
      <vt:lpstr>Check Yourself Before You…</vt:lpstr>
      <vt:lpstr>Jesus Says We Must Change</vt:lpstr>
      <vt:lpstr>Jesus Says We Must Change</vt:lpstr>
      <vt:lpstr>Jesus Says We Must Change</vt:lpstr>
      <vt:lpstr>Jesus Says We Must Change</vt:lpstr>
      <vt:lpstr>Jesus Says We Must Change</vt:lpstr>
      <vt:lpstr>Jesus Says We Must Change</vt:lpstr>
      <vt:lpstr>How to be Great</vt:lpstr>
      <vt:lpstr>How to Treat God’s Children</vt:lpstr>
      <vt:lpstr>Jesus Tells Us to Humbly Serve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Travis M Phillips</dc:creator>
  <cp:lastModifiedBy>Travis M Phillips</cp:lastModifiedBy>
  <cp:revision>54</cp:revision>
  <dcterms:created xsi:type="dcterms:W3CDTF">2024-01-25T13:59:57Z</dcterms:created>
  <dcterms:modified xsi:type="dcterms:W3CDTF">2024-02-04T12:57:35Z</dcterms:modified>
</cp:coreProperties>
</file>