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1" r:id="rId4"/>
    <p:sldId id="257" r:id="rId5"/>
    <p:sldId id="262" r:id="rId6"/>
    <p:sldId id="263" r:id="rId7"/>
    <p:sldId id="259" r:id="rId8"/>
    <p:sldId id="260" r:id="rId9"/>
    <p:sldId id="264" r:id="rId10"/>
    <p:sldId id="266" r:id="rId11"/>
    <p:sldId id="267" r:id="rId12"/>
    <p:sldId id="265" r:id="rId13"/>
    <p:sldId id="268" r:id="rId14"/>
    <p:sldId id="269" r:id="rId15"/>
    <p:sldId id="271" r:id="rId16"/>
    <p:sldId id="270" r:id="rId17"/>
    <p:sldId id="273" r:id="rId18"/>
    <p:sldId id="274" r:id="rId19"/>
    <p:sldId id="272" r:id="rId20"/>
    <p:sldId id="276" r:id="rId21"/>
    <p:sldId id="277" r:id="rId22"/>
    <p:sldId id="275" r:id="rId23"/>
    <p:sldId id="278" r:id="rId24"/>
    <p:sldId id="279" r:id="rId25"/>
    <p:sldId id="282" r:id="rId26"/>
    <p:sldId id="281" r:id="rId27"/>
    <p:sldId id="283" r:id="rId28"/>
    <p:sldId id="280"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6"/>
  </p:normalViewPr>
  <p:slideViewPr>
    <p:cSldViewPr>
      <p:cViewPr varScale="1">
        <p:scale>
          <a:sx n="112" d="100"/>
          <a:sy n="112" d="100"/>
        </p:scale>
        <p:origin x="672" y="17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08FD039-D9E8-4CF8-907C-5B5D5A52E01A}" type="datetimeFigureOut">
              <a:rPr lang="en-US" smtClean="0"/>
              <a:pPr/>
              <a:t>8/17/25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F0845-7815-46F5-902D-634DF6522C8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8FD039-D9E8-4CF8-907C-5B5D5A52E01A}" type="datetimeFigureOut">
              <a:rPr lang="en-US" smtClean="0"/>
              <a:pPr/>
              <a:t>8/17/25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F0845-7815-46F5-902D-634DF6522C8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8FD039-D9E8-4CF8-907C-5B5D5A52E01A}" type="datetimeFigureOut">
              <a:rPr lang="en-US" smtClean="0"/>
              <a:pPr/>
              <a:t>8/17/25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F0845-7815-46F5-902D-634DF6522C8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8FD039-D9E8-4CF8-907C-5B5D5A52E01A}" type="datetimeFigureOut">
              <a:rPr lang="en-US" smtClean="0"/>
              <a:pPr/>
              <a:t>8/17/25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F0845-7815-46F5-902D-634DF6522C8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08FD039-D9E8-4CF8-907C-5B5D5A52E01A}" type="datetimeFigureOut">
              <a:rPr lang="en-US" smtClean="0"/>
              <a:pPr/>
              <a:t>8/17/25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F0845-7815-46F5-902D-634DF6522C8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08FD039-D9E8-4CF8-907C-5B5D5A52E01A}" type="datetimeFigureOut">
              <a:rPr lang="en-US" smtClean="0"/>
              <a:pPr/>
              <a:t>8/17/25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9F0845-7815-46F5-902D-634DF6522C8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08FD039-D9E8-4CF8-907C-5B5D5A52E01A}" type="datetimeFigureOut">
              <a:rPr lang="en-US" smtClean="0"/>
              <a:pPr/>
              <a:t>8/17/25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9F0845-7815-46F5-902D-634DF6522C8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08FD039-D9E8-4CF8-907C-5B5D5A52E01A}" type="datetimeFigureOut">
              <a:rPr lang="en-US" smtClean="0"/>
              <a:pPr/>
              <a:t>8/17/25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9F0845-7815-46F5-902D-634DF6522C8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8FD039-D9E8-4CF8-907C-5B5D5A52E01A}" type="datetimeFigureOut">
              <a:rPr lang="en-US" smtClean="0"/>
              <a:pPr/>
              <a:t>8/17/25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9F0845-7815-46F5-902D-634DF6522C8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08FD039-D9E8-4CF8-907C-5B5D5A52E01A}" type="datetimeFigureOut">
              <a:rPr lang="en-US" smtClean="0"/>
              <a:pPr/>
              <a:t>8/17/25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9F0845-7815-46F5-902D-634DF6522C8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08FD039-D9E8-4CF8-907C-5B5D5A52E01A}" type="datetimeFigureOut">
              <a:rPr lang="en-US" smtClean="0"/>
              <a:pPr/>
              <a:t>8/17/25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9F0845-7815-46F5-902D-634DF6522C8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8FD039-D9E8-4CF8-907C-5B5D5A52E01A}" type="datetimeFigureOut">
              <a:rPr lang="en-US" smtClean="0"/>
              <a:pPr/>
              <a:t>8/17/25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9F0845-7815-46F5-902D-634DF6522C86}"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9600" b="1" dirty="0">
                <a:ln>
                  <a:solidFill>
                    <a:sysClr val="windowText" lastClr="000000"/>
                  </a:solidFill>
                </a:ln>
                <a:solidFill>
                  <a:srgbClr val="FFFF00"/>
                </a:solidFill>
                <a:effectLst>
                  <a:outerShdw blurRad="38100" dist="38100" dir="2700000" algn="tl">
                    <a:srgbClr val="000000">
                      <a:alpha val="43137"/>
                    </a:srgbClr>
                  </a:outerShdw>
                </a:effectLst>
              </a:rPr>
              <a:t>Fire and Signs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273070"/>
            <a:ext cx="9144000" cy="6432530"/>
          </a:xfrm>
          <a:prstGeom prst="rect">
            <a:avLst/>
          </a:prstGeom>
          <a:noFill/>
        </p:spPr>
        <p:txBody>
          <a:bodyPr wrap="square" rtlCol="0">
            <a:spAutoFit/>
          </a:bodyPr>
          <a:lstStyle/>
          <a:p>
            <a:pPr algn="ctr"/>
            <a:r>
              <a:rPr lang="en-US" sz="6000" b="1" i="1" dirty="0"/>
              <a:t>Anyone who loves His father or mother more than Me is not worthy of Me.  Anyone who loves his son or daughter more than Me is not worthy of Me</a:t>
            </a:r>
            <a:endParaRPr lang="en-US" sz="6000" dirty="0"/>
          </a:p>
          <a:p>
            <a:pPr algn="ctr"/>
            <a:endParaRPr lang="en-US" sz="1200" dirty="0"/>
          </a:p>
          <a:p>
            <a:pPr algn="ctr"/>
            <a:r>
              <a:rPr lang="en-US" sz="4000" dirty="0"/>
              <a:t>(Matthew 10:37)</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273071"/>
            <a:ext cx="9144000" cy="6555641"/>
          </a:xfrm>
          <a:prstGeom prst="rect">
            <a:avLst/>
          </a:prstGeom>
          <a:noFill/>
        </p:spPr>
        <p:txBody>
          <a:bodyPr wrap="square" rtlCol="0">
            <a:spAutoFit/>
          </a:bodyPr>
          <a:lstStyle/>
          <a:p>
            <a:pPr algn="ctr"/>
            <a:r>
              <a:rPr lang="en-US" sz="6000" b="1" i="1" dirty="0"/>
              <a:t>Truly I say to you, there is no one who has left house or brothers or sisters or mother or father or children or farms, for My sake and for the gospel’s sake, but that he shall receive 100</a:t>
            </a:r>
            <a:r>
              <a:rPr lang="en-US" sz="6000" dirty="0"/>
              <a:t> </a:t>
            </a:r>
            <a:endParaRPr lang="en-US" sz="6000" b="1" i="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1"/>
            <a:ext cx="9144000" cy="7109639"/>
          </a:xfrm>
          <a:prstGeom prst="rect">
            <a:avLst/>
          </a:prstGeom>
          <a:noFill/>
        </p:spPr>
        <p:txBody>
          <a:bodyPr wrap="square" rtlCol="0">
            <a:spAutoFit/>
          </a:bodyPr>
          <a:lstStyle/>
          <a:p>
            <a:pPr algn="ctr"/>
            <a:r>
              <a:rPr lang="en-US" sz="6000" b="1" i="1" dirty="0"/>
              <a:t>…times as much now in the present age, houses</a:t>
            </a:r>
            <a:r>
              <a:rPr lang="en-US" sz="6000" dirty="0"/>
              <a:t> </a:t>
            </a:r>
            <a:r>
              <a:rPr lang="en-US" sz="6000" b="1" i="1" dirty="0"/>
              <a:t>and brothers and sisters and mothers and children and farms, along with persecutions; and in  the age to come, eternal life</a:t>
            </a:r>
          </a:p>
          <a:p>
            <a:pPr algn="ctr"/>
            <a:r>
              <a:rPr lang="en-US" sz="3200" dirty="0"/>
              <a:t>(Mark 10:29-30)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u="sng" dirty="0">
                <a:ln>
                  <a:solidFill>
                    <a:sysClr val="windowText" lastClr="000000"/>
                  </a:solidFill>
                </a:ln>
                <a:solidFill>
                  <a:srgbClr val="FFFF00"/>
                </a:solidFill>
                <a:effectLst>
                  <a:outerShdw blurRad="38100" dist="38100" dir="2700000" algn="tl">
                    <a:srgbClr val="000000">
                      <a:alpha val="43137"/>
                    </a:srgbClr>
                  </a:outerShdw>
                </a:effectLst>
              </a:rPr>
              <a:t>Storm Warning #2</a:t>
            </a:r>
          </a:p>
        </p:txBody>
      </p:sp>
      <p:sp>
        <p:nvSpPr>
          <p:cNvPr id="3" name="Content Placeholder 2"/>
          <p:cNvSpPr>
            <a:spLocks noGrp="1"/>
          </p:cNvSpPr>
          <p:nvPr>
            <p:ph idx="1"/>
          </p:nvPr>
        </p:nvSpPr>
        <p:spPr>
          <a:xfrm>
            <a:off x="1676400" y="1752600"/>
            <a:ext cx="8763000" cy="5257800"/>
          </a:xfrm>
        </p:spPr>
        <p:txBody>
          <a:bodyPr>
            <a:normAutofit/>
          </a:bodyPr>
          <a:lstStyle/>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PAY SPECIAL ATTENTION TO GOD’S SPIRITUAL WEATHER FORECAST!</a:t>
            </a:r>
          </a:p>
          <a:p>
            <a:pPr>
              <a:buNone/>
            </a:pPr>
            <a:endParaRPr lang="en-US" sz="1200" b="1" dirty="0">
              <a:ln>
                <a:solidFill>
                  <a:sysClr val="windowText" lastClr="000000"/>
                </a:solidFill>
              </a:ln>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9144000" cy="1143000"/>
          </a:xfrm>
        </p:spPr>
        <p:txBody>
          <a:bodyPr>
            <a:noAutofit/>
          </a:bodyPr>
          <a:lstStyle/>
          <a:p>
            <a:r>
              <a:rPr lang="en-US" sz="7200" b="1" u="sng" dirty="0">
                <a:ln>
                  <a:solidFill>
                    <a:sysClr val="windowText" lastClr="000000"/>
                  </a:solidFill>
                </a:ln>
                <a:solidFill>
                  <a:srgbClr val="FFFF00"/>
                </a:solidFill>
                <a:effectLst>
                  <a:outerShdw blurRad="38100" dist="38100" dir="2700000" algn="tl">
                    <a:srgbClr val="000000">
                      <a:alpha val="43137"/>
                    </a:srgbClr>
                  </a:outerShdw>
                </a:effectLst>
              </a:rPr>
              <a:t>We All Prognosticate</a:t>
            </a:r>
          </a:p>
        </p:txBody>
      </p:sp>
      <p:sp>
        <p:nvSpPr>
          <p:cNvPr id="3" name="Content Placeholder 2"/>
          <p:cNvSpPr>
            <a:spLocks noGrp="1"/>
          </p:cNvSpPr>
          <p:nvPr>
            <p:ph idx="1"/>
          </p:nvPr>
        </p:nvSpPr>
        <p:spPr>
          <a:xfrm>
            <a:off x="1752600" y="1600200"/>
            <a:ext cx="8686800" cy="5257800"/>
          </a:xfrm>
        </p:spPr>
        <p:txBody>
          <a:bodyPr>
            <a:normAutofit/>
          </a:bodyPr>
          <a:lstStyle/>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We all keep an eye on the sky</a:t>
            </a:r>
          </a:p>
          <a:p>
            <a:pPr algn="ctr">
              <a:buNone/>
            </a:pPr>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Do we neglect God’s spiritual forecast?</a:t>
            </a:r>
            <a:endParaRPr lang="en-US" sz="1200" b="1" dirty="0">
              <a:ln>
                <a:solidFill>
                  <a:sysClr val="windowText" lastClr="000000"/>
                </a:solidFill>
              </a:ln>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304801"/>
            <a:ext cx="9144000" cy="6401753"/>
          </a:xfrm>
          <a:prstGeom prst="rect">
            <a:avLst/>
          </a:prstGeom>
          <a:noFill/>
        </p:spPr>
        <p:txBody>
          <a:bodyPr wrap="square" rtlCol="0">
            <a:spAutoFit/>
          </a:bodyPr>
          <a:lstStyle/>
          <a:p>
            <a:pPr algn="ctr"/>
            <a:r>
              <a:rPr lang="en-US" sz="5400" b="1" i="1" dirty="0"/>
              <a:t>In Him was life, and the life was the light of men.  And the light shines in the darkness and the darkness did not comprehend it… He came to His own and His own did not receive Him</a:t>
            </a:r>
            <a:endParaRPr lang="en-US" sz="5400" dirty="0"/>
          </a:p>
          <a:p>
            <a:pPr algn="ctr"/>
            <a:r>
              <a:rPr lang="en-US" sz="3200" dirty="0"/>
              <a:t>(John 1:4-5, 11)</a:t>
            </a:r>
          </a:p>
        </p:txBody>
      </p:sp>
      <p:sp>
        <p:nvSpPr>
          <p:cNvPr id="3" name="TextBox 2"/>
          <p:cNvSpPr txBox="1"/>
          <p:nvPr/>
        </p:nvSpPr>
        <p:spPr>
          <a:xfrm>
            <a:off x="1524000" y="6553200"/>
            <a:ext cx="9144000" cy="369332"/>
          </a:xfrm>
          <a:prstGeom prst="rect">
            <a:avLst/>
          </a:prstGeom>
          <a:noFill/>
        </p:spPr>
        <p:txBody>
          <a:bodyPr wrap="square" rtlCol="0">
            <a:spAutoFit/>
          </a:bodyPr>
          <a:lstStyle/>
          <a:p>
            <a:r>
              <a:rPr lang="en-US" dirty="0"/>
              <a:t>The Jewish people missed His coming, though His birth was noticed by foreign star gazers.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228601"/>
            <a:ext cx="9144000" cy="6401753"/>
          </a:xfrm>
          <a:prstGeom prst="rect">
            <a:avLst/>
          </a:prstGeom>
          <a:noFill/>
        </p:spPr>
        <p:txBody>
          <a:bodyPr wrap="square" rtlCol="0">
            <a:spAutoFit/>
          </a:bodyPr>
          <a:lstStyle/>
          <a:p>
            <a:pPr algn="ctr"/>
            <a:r>
              <a:rPr lang="en-US" sz="5400" b="1" i="1" dirty="0"/>
              <a:t>And when He approached, He saw the city and wept over it, saying, “If you had known in this day, even you, the things which make for peace!  But now they have been hidden from your eyes.”</a:t>
            </a:r>
            <a:endParaRPr lang="en-US" sz="5400" dirty="0"/>
          </a:p>
          <a:p>
            <a:pPr algn="ctr"/>
            <a:r>
              <a:rPr lang="en-US" sz="3200" dirty="0"/>
              <a:t>(Luke 19:41-42)</a:t>
            </a:r>
          </a:p>
        </p:txBody>
      </p:sp>
      <p:sp>
        <p:nvSpPr>
          <p:cNvPr id="3" name="TextBox 2"/>
          <p:cNvSpPr txBox="1"/>
          <p:nvPr/>
        </p:nvSpPr>
        <p:spPr>
          <a:xfrm>
            <a:off x="1524000" y="6553200"/>
            <a:ext cx="9144000" cy="381000"/>
          </a:xfrm>
          <a:prstGeom prst="rect">
            <a:avLst/>
          </a:prstGeom>
          <a:noFill/>
        </p:spPr>
        <p:txBody>
          <a:bodyPr wrap="square" rtlCol="0">
            <a:spAutoFit/>
          </a:bodyPr>
          <a:lstStyle/>
          <a:p>
            <a:r>
              <a:rPr lang="en-US" dirty="0"/>
              <a:t>Jesus performed many signs and miracles ,but the Jews did not recognize Him as the One.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9144000" cy="1143000"/>
          </a:xfrm>
        </p:spPr>
        <p:txBody>
          <a:bodyPr>
            <a:noAutofit/>
          </a:bodyPr>
          <a:lstStyle/>
          <a:p>
            <a:r>
              <a:rPr lang="en-US" sz="7200" b="1" u="sng" dirty="0">
                <a:ln>
                  <a:solidFill>
                    <a:sysClr val="windowText" lastClr="000000"/>
                  </a:solidFill>
                </a:ln>
                <a:solidFill>
                  <a:srgbClr val="FFFF00"/>
                </a:solidFill>
                <a:effectLst>
                  <a:outerShdw blurRad="38100" dist="38100" dir="2700000" algn="tl">
                    <a:srgbClr val="000000">
                      <a:alpha val="43137"/>
                    </a:srgbClr>
                  </a:outerShdw>
                </a:effectLst>
              </a:rPr>
              <a:t>We Must Be Aware</a:t>
            </a:r>
          </a:p>
        </p:txBody>
      </p:sp>
      <p:sp>
        <p:nvSpPr>
          <p:cNvPr id="3" name="Content Placeholder 2"/>
          <p:cNvSpPr>
            <a:spLocks noGrp="1"/>
          </p:cNvSpPr>
          <p:nvPr>
            <p:ph idx="1"/>
          </p:nvPr>
        </p:nvSpPr>
        <p:spPr>
          <a:xfrm>
            <a:off x="1752600" y="1600200"/>
            <a:ext cx="8686800" cy="5257800"/>
          </a:xfrm>
        </p:spPr>
        <p:txBody>
          <a:bodyPr>
            <a:normAutofit/>
          </a:bodyPr>
          <a:lstStyle/>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Are we missing God’s signs today?</a:t>
            </a:r>
          </a:p>
          <a:p>
            <a:pPr algn="ctr">
              <a:buNone/>
            </a:pPr>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Like the Jews missed Jesus’ Advent</a:t>
            </a:r>
            <a:endParaRPr lang="en-US" sz="1200" b="1" dirty="0">
              <a:ln>
                <a:solidFill>
                  <a:sysClr val="windowText" lastClr="000000"/>
                </a:solidFill>
              </a:ln>
              <a:solidFill>
                <a:srgbClr val="FF0000"/>
              </a:solidFill>
              <a:effectLst>
                <a:outerShdw blurRad="38100" dist="38100" dir="2700000" algn="tl">
                  <a:srgbClr val="000000">
                    <a:alpha val="43137"/>
                  </a:srgbClr>
                </a:outerShdw>
              </a:effectLst>
            </a:endParaRPr>
          </a:p>
        </p:txBody>
      </p:sp>
      <p:sp>
        <p:nvSpPr>
          <p:cNvPr id="4" name="TextBox 3"/>
          <p:cNvSpPr txBox="1"/>
          <p:nvPr/>
        </p:nvSpPr>
        <p:spPr>
          <a:xfrm>
            <a:off x="1524000" y="6553200"/>
            <a:ext cx="9144000" cy="369332"/>
          </a:xfrm>
          <a:prstGeom prst="rect">
            <a:avLst/>
          </a:prstGeom>
          <a:noFill/>
        </p:spPr>
        <p:txBody>
          <a:bodyPr wrap="square" rtlCol="0">
            <a:spAutoFit/>
          </a:bodyPr>
          <a:lstStyle/>
          <a:p>
            <a:pPr algn="ctr"/>
            <a:r>
              <a:rPr lang="en-US" dirty="0"/>
              <a:t>In spite of 300+ OT predictions of His 1</a:t>
            </a:r>
            <a:r>
              <a:rPr lang="en-US" baseline="30000" dirty="0"/>
              <a:t>st</a:t>
            </a:r>
            <a:r>
              <a:rPr lang="en-US" dirty="0"/>
              <a:t> coming.  There are 1000+ prophesies of His 2</a:t>
            </a:r>
            <a:r>
              <a:rPr lang="en-US" baseline="30000" dirty="0"/>
              <a:t>nd</a:t>
            </a:r>
            <a:r>
              <a:rPr lang="en-US" dirty="0"/>
              <a:t> coming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9144000" cy="1143000"/>
          </a:xfrm>
        </p:spPr>
        <p:txBody>
          <a:bodyPr>
            <a:noAutofit/>
          </a:bodyPr>
          <a:lstStyle/>
          <a:p>
            <a:r>
              <a:rPr lang="en-US" sz="7200" b="1" u="sng" dirty="0">
                <a:ln>
                  <a:solidFill>
                    <a:sysClr val="windowText" lastClr="000000"/>
                  </a:solidFill>
                </a:ln>
                <a:solidFill>
                  <a:srgbClr val="FFFF00"/>
                </a:solidFill>
                <a:effectLst>
                  <a:outerShdw blurRad="38100" dist="38100" dir="2700000" algn="tl">
                    <a:srgbClr val="000000">
                      <a:alpha val="43137"/>
                    </a:srgbClr>
                  </a:outerShdw>
                </a:effectLst>
              </a:rPr>
              <a:t>We Must Be Aware</a:t>
            </a:r>
          </a:p>
        </p:txBody>
      </p:sp>
      <p:sp>
        <p:nvSpPr>
          <p:cNvPr id="3" name="Content Placeholder 2"/>
          <p:cNvSpPr>
            <a:spLocks noGrp="1"/>
          </p:cNvSpPr>
          <p:nvPr>
            <p:ph idx="1"/>
          </p:nvPr>
        </p:nvSpPr>
        <p:spPr>
          <a:xfrm>
            <a:off x="1752600" y="1600200"/>
            <a:ext cx="8686800" cy="5257800"/>
          </a:xfrm>
        </p:spPr>
        <p:txBody>
          <a:bodyPr>
            <a:normAutofit fontScale="92500" lnSpcReduction="10000"/>
          </a:bodyPr>
          <a:lstStyle/>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Thousands of baptisms in SOCAL, hundreds on college campuses</a:t>
            </a:r>
          </a:p>
          <a:p>
            <a:pPr algn="ctr">
              <a:buNone/>
            </a:pPr>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Massive revival at Asbury University</a:t>
            </a:r>
            <a:endParaRPr lang="en-US" sz="1200" b="1" dirty="0">
              <a:ln>
                <a:solidFill>
                  <a:sysClr val="windowText" lastClr="000000"/>
                </a:solidFill>
              </a:ln>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9144000" cy="1143000"/>
          </a:xfrm>
        </p:spPr>
        <p:txBody>
          <a:bodyPr>
            <a:noAutofit/>
          </a:bodyPr>
          <a:lstStyle/>
          <a:p>
            <a:r>
              <a:rPr lang="en-US" sz="7200" b="1" u="sng" dirty="0">
                <a:ln>
                  <a:solidFill>
                    <a:sysClr val="windowText" lastClr="000000"/>
                  </a:solidFill>
                </a:ln>
                <a:solidFill>
                  <a:srgbClr val="FFFF00"/>
                </a:solidFill>
                <a:effectLst>
                  <a:outerShdw blurRad="38100" dist="38100" dir="2700000" algn="tl">
                    <a:srgbClr val="000000">
                      <a:alpha val="43137"/>
                    </a:srgbClr>
                  </a:outerShdw>
                </a:effectLst>
              </a:rPr>
              <a:t>We Must Be Aware</a:t>
            </a:r>
          </a:p>
        </p:txBody>
      </p:sp>
      <p:sp>
        <p:nvSpPr>
          <p:cNvPr id="3" name="Content Placeholder 2"/>
          <p:cNvSpPr>
            <a:spLocks noGrp="1"/>
          </p:cNvSpPr>
          <p:nvPr>
            <p:ph idx="1"/>
          </p:nvPr>
        </p:nvSpPr>
        <p:spPr>
          <a:xfrm>
            <a:off x="1524000" y="1600200"/>
            <a:ext cx="9144000" cy="5257800"/>
          </a:xfrm>
        </p:spPr>
        <p:txBody>
          <a:bodyPr>
            <a:normAutofit/>
          </a:bodyPr>
          <a:lstStyle/>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Worldwide attacks on Christians and Jews</a:t>
            </a:r>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Israel attacked</a:t>
            </a:r>
          </a:p>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False teaching abounds</a:t>
            </a:r>
          </a:p>
          <a:p>
            <a:pPr algn="ctr">
              <a:buNone/>
            </a:pPr>
            <a:endParaRPr lang="en-US" sz="1200" b="1" dirty="0">
              <a:ln>
                <a:solidFill>
                  <a:sysClr val="windowText" lastClr="000000"/>
                </a:solidFill>
              </a:ln>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u="sng" dirty="0">
                <a:ln>
                  <a:solidFill>
                    <a:sysClr val="windowText" lastClr="000000"/>
                  </a:solidFill>
                </a:ln>
                <a:solidFill>
                  <a:srgbClr val="FFFF00"/>
                </a:solidFill>
                <a:effectLst>
                  <a:outerShdw blurRad="38100" dist="38100" dir="2700000" algn="tl">
                    <a:srgbClr val="000000">
                      <a:alpha val="43137"/>
                    </a:srgbClr>
                  </a:outerShdw>
                </a:effectLst>
              </a:rPr>
              <a:t>Is This Really Jesus?</a:t>
            </a:r>
          </a:p>
        </p:txBody>
      </p:sp>
      <p:sp>
        <p:nvSpPr>
          <p:cNvPr id="3" name="Content Placeholder 2"/>
          <p:cNvSpPr>
            <a:spLocks noGrp="1"/>
          </p:cNvSpPr>
          <p:nvPr>
            <p:ph idx="1"/>
          </p:nvPr>
        </p:nvSpPr>
        <p:spPr>
          <a:xfrm>
            <a:off x="1981200" y="1600200"/>
            <a:ext cx="8229600" cy="5257800"/>
          </a:xfrm>
        </p:spPr>
        <p:txBody>
          <a:bodyPr>
            <a:normAutofit/>
          </a:bodyPr>
          <a:lstStyle/>
          <a:p>
            <a:pPr algn="ctr">
              <a:buNone/>
            </a:pPr>
            <a:r>
              <a:rPr lang="en-US" sz="6600" b="1" dirty="0">
                <a:ln>
                  <a:solidFill>
                    <a:sysClr val="windowText" lastClr="000000"/>
                  </a:solidFill>
                </a:ln>
                <a:solidFill>
                  <a:srgbClr val="FFFF00"/>
                </a:solidFill>
                <a:effectLst>
                  <a:outerShdw blurRad="38100" dist="38100" dir="2700000" algn="tl">
                    <a:srgbClr val="000000">
                      <a:alpha val="43137"/>
                    </a:srgbClr>
                  </a:outerShdw>
                </a:effectLst>
              </a:rPr>
              <a:t>I have come to…</a:t>
            </a:r>
          </a:p>
          <a:p>
            <a:pPr algn="ctr">
              <a:buNone/>
            </a:pPr>
            <a:endParaRPr lang="en-US" sz="1200" b="1" dirty="0">
              <a:ln>
                <a:solidFill>
                  <a:sysClr val="windowText" lastClr="000000"/>
                </a:solidFill>
              </a:ln>
              <a:solidFill>
                <a:srgbClr val="FF0000"/>
              </a:solidFill>
              <a:effectLst>
                <a:outerShdw blurRad="38100" dist="38100" dir="2700000" algn="tl">
                  <a:srgbClr val="000000">
                    <a:alpha val="43137"/>
                  </a:srgbClr>
                </a:outerShdw>
              </a:effectLst>
            </a:endParaRPr>
          </a:p>
          <a:p>
            <a:pPr algn="ctr"/>
            <a:r>
              <a:rPr lang="en-US" sz="4800" b="1" dirty="0">
                <a:ln>
                  <a:solidFill>
                    <a:sysClr val="windowText" lastClr="000000"/>
                  </a:solidFill>
                </a:ln>
                <a:solidFill>
                  <a:srgbClr val="FF0000"/>
                </a:solidFill>
                <a:effectLst>
                  <a:outerShdw blurRad="38100" dist="38100" dir="2700000" algn="tl">
                    <a:srgbClr val="000000">
                      <a:alpha val="43137"/>
                    </a:srgbClr>
                  </a:outerShdw>
                </a:effectLst>
              </a:rPr>
              <a:t>Cast fire upon the earth!</a:t>
            </a:r>
          </a:p>
          <a:p>
            <a:pPr>
              <a:buNone/>
            </a:pPr>
            <a:endParaRPr lang="en-US" sz="1200" b="1" dirty="0">
              <a:ln>
                <a:solidFill>
                  <a:sysClr val="windowText" lastClr="000000"/>
                </a:solidFill>
              </a:ln>
              <a:solidFill>
                <a:srgbClr val="FF0000"/>
              </a:solidFill>
              <a:effectLst>
                <a:outerShdw blurRad="38100" dist="38100" dir="2700000" algn="tl">
                  <a:srgbClr val="000000">
                    <a:alpha val="43137"/>
                  </a:srgbClr>
                </a:outerShdw>
              </a:effectLst>
            </a:endParaRPr>
          </a:p>
          <a:p>
            <a:pPr algn="ctr"/>
            <a:r>
              <a:rPr lang="en-US" sz="4800" b="1" dirty="0">
                <a:ln>
                  <a:solidFill>
                    <a:sysClr val="windowText" lastClr="000000"/>
                  </a:solidFill>
                </a:ln>
                <a:solidFill>
                  <a:srgbClr val="FF0000"/>
                </a:solidFill>
                <a:effectLst>
                  <a:outerShdw blurRad="38100" dist="38100" dir="2700000" algn="tl">
                    <a:srgbClr val="000000">
                      <a:alpha val="43137"/>
                    </a:srgbClr>
                  </a:outerShdw>
                </a:effectLst>
              </a:rPr>
              <a:t>Sow division, not peace!</a:t>
            </a:r>
          </a:p>
          <a:p>
            <a:pPr>
              <a:buNone/>
            </a:pPr>
            <a:endParaRPr lang="en-US" sz="1200" b="1" dirty="0">
              <a:ln>
                <a:solidFill>
                  <a:sysClr val="windowText" lastClr="000000"/>
                </a:solidFill>
              </a:ln>
              <a:solidFill>
                <a:srgbClr val="FF0000"/>
              </a:solidFill>
              <a:effectLst>
                <a:outerShdw blurRad="38100" dist="38100" dir="2700000" algn="tl">
                  <a:srgbClr val="000000">
                    <a:alpha val="43137"/>
                  </a:srgbClr>
                </a:outerShdw>
              </a:effectLst>
            </a:endParaRPr>
          </a:p>
          <a:p>
            <a:pPr algn="ctr"/>
            <a:r>
              <a:rPr lang="en-US" sz="4800" b="1" dirty="0">
                <a:ln>
                  <a:solidFill>
                    <a:sysClr val="windowText" lastClr="000000"/>
                  </a:solidFill>
                </a:ln>
                <a:solidFill>
                  <a:srgbClr val="FF0000"/>
                </a:solidFill>
                <a:effectLst>
                  <a:outerShdw blurRad="38100" dist="38100" dir="2700000" algn="tl">
                    <a:srgbClr val="000000">
                      <a:alpha val="43137"/>
                    </a:srgbClr>
                  </a:outerShdw>
                </a:effectLst>
              </a:rPr>
              <a:t>Pit family members against each other!</a:t>
            </a:r>
          </a:p>
        </p:txBody>
      </p:sp>
      <p:sp>
        <p:nvSpPr>
          <p:cNvPr id="4" name="TextBox 3"/>
          <p:cNvSpPr txBox="1"/>
          <p:nvPr/>
        </p:nvSpPr>
        <p:spPr>
          <a:xfrm>
            <a:off x="1524000" y="6553200"/>
            <a:ext cx="9144000" cy="369332"/>
          </a:xfrm>
          <a:prstGeom prst="rect">
            <a:avLst/>
          </a:prstGeom>
          <a:noFill/>
        </p:spPr>
        <p:txBody>
          <a:bodyPr wrap="square" rtlCol="0">
            <a:spAutoFit/>
          </a:bodyPr>
          <a:lstStyle/>
          <a:p>
            <a:r>
              <a:rPr lang="en-US" dirty="0"/>
              <a:t>Malachi 3:3 &amp; 4:1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304801"/>
            <a:ext cx="9144000" cy="6401753"/>
          </a:xfrm>
          <a:prstGeom prst="rect">
            <a:avLst/>
          </a:prstGeom>
          <a:noFill/>
        </p:spPr>
        <p:txBody>
          <a:bodyPr wrap="square" rtlCol="0">
            <a:spAutoFit/>
          </a:bodyPr>
          <a:lstStyle/>
          <a:p>
            <a:pPr algn="ctr"/>
            <a:r>
              <a:rPr lang="en-US" sz="5400" b="1" i="1" dirty="0"/>
              <a:t>At that time many will fall away and will betray and hate one another, and many false prophets will arise and mislead many.  Because of the multiplication of wickedness, the love of most will grow cold. </a:t>
            </a:r>
            <a:r>
              <a:rPr lang="en-US" sz="3200" dirty="0"/>
              <a:t>(Matthew 24:10-12)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567690"/>
            <a:ext cx="9144000" cy="5909310"/>
          </a:xfrm>
          <a:prstGeom prst="rect">
            <a:avLst/>
          </a:prstGeom>
          <a:noFill/>
        </p:spPr>
        <p:txBody>
          <a:bodyPr wrap="square" rtlCol="0">
            <a:spAutoFit/>
          </a:bodyPr>
          <a:lstStyle/>
          <a:p>
            <a:pPr algn="ctr"/>
            <a:r>
              <a:rPr lang="en-US" sz="5400" b="1" i="1" dirty="0"/>
              <a:t>For the time will come when men will not tolerate sound doctrine, but with itching ears they will gather around themselves teachers to suit their own desires.</a:t>
            </a:r>
          </a:p>
          <a:p>
            <a:pPr algn="ctr"/>
            <a:r>
              <a:rPr lang="en-US" sz="5400" b="1" i="1" dirty="0"/>
              <a:t> </a:t>
            </a:r>
            <a:r>
              <a:rPr lang="en-US" sz="3200" dirty="0"/>
              <a:t>(II Timothy 4:3-4)</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567690"/>
            <a:ext cx="9144000" cy="6463308"/>
          </a:xfrm>
          <a:prstGeom prst="rect">
            <a:avLst/>
          </a:prstGeom>
          <a:noFill/>
        </p:spPr>
        <p:txBody>
          <a:bodyPr wrap="square" rtlCol="0">
            <a:spAutoFit/>
          </a:bodyPr>
          <a:lstStyle/>
          <a:p>
            <a:pPr algn="ctr"/>
            <a:r>
              <a:rPr lang="en-US" sz="6000" b="1" i="1" dirty="0"/>
              <a:t>Now the Spirit expressly states that in later times some will abandon the faith to follow deceitful spirits and the teachings of demons.</a:t>
            </a:r>
          </a:p>
          <a:p>
            <a:pPr algn="ctr"/>
            <a:r>
              <a:rPr lang="en-US" sz="5400" b="1" i="1" dirty="0"/>
              <a:t> </a:t>
            </a:r>
            <a:r>
              <a:rPr lang="en-US" sz="3200" dirty="0"/>
              <a:t>(II Timothy 4:3-4)</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9144000" cy="1143000"/>
          </a:xfrm>
        </p:spPr>
        <p:txBody>
          <a:bodyPr>
            <a:noAutofit/>
          </a:bodyPr>
          <a:lstStyle/>
          <a:p>
            <a:r>
              <a:rPr lang="en-US" sz="7200" b="1" u="sng" dirty="0">
                <a:ln>
                  <a:solidFill>
                    <a:sysClr val="windowText" lastClr="000000"/>
                  </a:solidFill>
                </a:ln>
                <a:solidFill>
                  <a:srgbClr val="FFFF00"/>
                </a:solidFill>
                <a:effectLst>
                  <a:outerShdw blurRad="38100" dist="38100" dir="2700000" algn="tl">
                    <a:srgbClr val="000000">
                      <a:alpha val="43137"/>
                    </a:srgbClr>
                  </a:outerShdw>
                </a:effectLst>
              </a:rPr>
              <a:t>Develop Discernment</a:t>
            </a:r>
          </a:p>
        </p:txBody>
      </p:sp>
      <p:sp>
        <p:nvSpPr>
          <p:cNvPr id="3" name="Content Placeholder 2"/>
          <p:cNvSpPr>
            <a:spLocks noGrp="1"/>
          </p:cNvSpPr>
          <p:nvPr>
            <p:ph idx="1"/>
          </p:nvPr>
        </p:nvSpPr>
        <p:spPr>
          <a:xfrm>
            <a:off x="1524000" y="1600200"/>
            <a:ext cx="9144000" cy="5257800"/>
          </a:xfrm>
        </p:spPr>
        <p:txBody>
          <a:bodyPr>
            <a:normAutofit/>
          </a:bodyPr>
          <a:lstStyle/>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Walk with God/Pray</a:t>
            </a:r>
          </a:p>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Study the Scriptures</a:t>
            </a:r>
          </a:p>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Uphold Sound Doctrine</a:t>
            </a:r>
          </a:p>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Stand Firm/Resist</a:t>
            </a:r>
          </a:p>
          <a:p>
            <a:pPr algn="ctr">
              <a:buNone/>
            </a:pPr>
            <a:endParaRPr lang="en-US" sz="1200" b="1" dirty="0">
              <a:ln>
                <a:solidFill>
                  <a:sysClr val="windowText" lastClr="000000"/>
                </a:solidFill>
              </a:ln>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u="sng" dirty="0">
                <a:ln>
                  <a:solidFill>
                    <a:sysClr val="windowText" lastClr="000000"/>
                  </a:solidFill>
                </a:ln>
                <a:solidFill>
                  <a:srgbClr val="FFFF00"/>
                </a:solidFill>
                <a:effectLst>
                  <a:outerShdw blurRad="38100" dist="38100" dir="2700000" algn="tl">
                    <a:srgbClr val="000000">
                      <a:alpha val="43137"/>
                    </a:srgbClr>
                  </a:outerShdw>
                </a:effectLst>
              </a:rPr>
              <a:t>Storm Warning #3</a:t>
            </a:r>
          </a:p>
        </p:txBody>
      </p:sp>
      <p:sp>
        <p:nvSpPr>
          <p:cNvPr id="3" name="Content Placeholder 2"/>
          <p:cNvSpPr>
            <a:spLocks noGrp="1"/>
          </p:cNvSpPr>
          <p:nvPr>
            <p:ph idx="1"/>
          </p:nvPr>
        </p:nvSpPr>
        <p:spPr>
          <a:xfrm>
            <a:off x="1981200" y="1905000"/>
            <a:ext cx="8229600" cy="5257800"/>
          </a:xfrm>
        </p:spPr>
        <p:txBody>
          <a:bodyPr>
            <a:normAutofit/>
          </a:bodyPr>
          <a:lstStyle/>
          <a:p>
            <a:pPr algn="ctr">
              <a:buNone/>
            </a:pPr>
            <a:r>
              <a:rPr lang="en-US" sz="6600" b="1" dirty="0">
                <a:ln>
                  <a:solidFill>
                    <a:sysClr val="windowText" lastClr="000000"/>
                  </a:solidFill>
                </a:ln>
                <a:solidFill>
                  <a:srgbClr val="FFFF00"/>
                </a:solidFill>
                <a:effectLst>
                  <a:outerShdw blurRad="38100" dist="38100" dir="2700000" algn="tl">
                    <a:srgbClr val="000000">
                      <a:alpha val="43137"/>
                    </a:srgbClr>
                  </a:outerShdw>
                </a:effectLst>
              </a:rPr>
              <a:t>TAKE GOD’S OFFER!</a:t>
            </a:r>
          </a:p>
          <a:p>
            <a:pPr algn="ctr">
              <a:buNone/>
            </a:pPr>
            <a:endParaRPr lang="en-US" sz="20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buNone/>
            </a:pPr>
            <a:r>
              <a:rPr lang="en-US" sz="6600" b="1" dirty="0">
                <a:ln>
                  <a:solidFill>
                    <a:sysClr val="windowText" lastClr="000000"/>
                  </a:solidFill>
                </a:ln>
                <a:solidFill>
                  <a:srgbClr val="FFFF00"/>
                </a:solidFill>
                <a:effectLst>
                  <a:outerShdw blurRad="38100" dist="38100" dir="2700000" algn="tl">
                    <a:srgbClr val="000000">
                      <a:alpha val="43137"/>
                    </a:srgbClr>
                  </a:outerShdw>
                </a:effectLst>
              </a:rPr>
              <a:t>SETTLE YOUR CASE OUT OF COURT!</a:t>
            </a:r>
          </a:p>
          <a:p>
            <a:pPr>
              <a:buNone/>
            </a:pPr>
            <a:endParaRPr lang="en-US" sz="1200" b="1" dirty="0">
              <a:ln>
                <a:solidFill>
                  <a:sysClr val="windowText" lastClr="000000"/>
                </a:solidFill>
              </a:ln>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0"/>
            <a:ext cx="9144000" cy="7848302"/>
          </a:xfrm>
          <a:prstGeom prst="rect">
            <a:avLst/>
          </a:prstGeom>
          <a:noFill/>
        </p:spPr>
        <p:txBody>
          <a:bodyPr wrap="square" rtlCol="0">
            <a:spAutoFit/>
          </a:bodyPr>
          <a:lstStyle/>
          <a:p>
            <a:pPr algn="ctr"/>
            <a:r>
              <a:rPr lang="en-US" sz="6000" b="1" i="1" dirty="0"/>
              <a:t>All have sinned and fall short of the glory of God</a:t>
            </a:r>
          </a:p>
          <a:p>
            <a:pPr algn="ctr"/>
            <a:r>
              <a:rPr lang="en-US" sz="4000" b="1" i="1" dirty="0"/>
              <a:t> </a:t>
            </a:r>
            <a:r>
              <a:rPr lang="en-US" sz="4000" dirty="0"/>
              <a:t>(Romans 3:23)</a:t>
            </a:r>
          </a:p>
          <a:p>
            <a:pPr algn="ctr"/>
            <a:endParaRPr lang="en-US" sz="1200" dirty="0"/>
          </a:p>
          <a:p>
            <a:pPr algn="ctr"/>
            <a:r>
              <a:rPr lang="en-US" sz="6000" b="1" i="1" dirty="0"/>
              <a:t>The wages of sin is death, but the free gift of God is eternal life through Jesus Christ our Lord.…</a:t>
            </a:r>
          </a:p>
          <a:p>
            <a:pPr algn="ctr"/>
            <a:r>
              <a:rPr lang="en-US" sz="4000" dirty="0"/>
              <a:t>(Romans 6:23)</a:t>
            </a:r>
          </a:p>
          <a:p>
            <a:pPr algn="ctr"/>
            <a:endParaRPr lang="en-US" sz="4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152401"/>
            <a:ext cx="9144000" cy="6740307"/>
          </a:xfrm>
          <a:prstGeom prst="rect">
            <a:avLst/>
          </a:prstGeom>
          <a:noFill/>
        </p:spPr>
        <p:txBody>
          <a:bodyPr wrap="square" rtlCol="0">
            <a:spAutoFit/>
          </a:bodyPr>
          <a:lstStyle/>
          <a:p>
            <a:pPr algn="ctr"/>
            <a:endParaRPr lang="en-US" sz="1200" b="1" i="1" dirty="0"/>
          </a:p>
          <a:p>
            <a:pPr algn="ctr"/>
            <a:r>
              <a:rPr lang="en-US" sz="6000" b="1" i="1" dirty="0"/>
              <a:t>Be reconciled with God.</a:t>
            </a:r>
          </a:p>
          <a:p>
            <a:pPr algn="ctr"/>
            <a:r>
              <a:rPr lang="en-US" sz="4400" dirty="0"/>
              <a:t>(II Corinthians 5:20)</a:t>
            </a:r>
          </a:p>
          <a:p>
            <a:pPr algn="ctr"/>
            <a:endParaRPr lang="en-US" sz="1200" dirty="0"/>
          </a:p>
          <a:p>
            <a:pPr algn="ctr"/>
            <a:r>
              <a:rPr lang="en-US" sz="6000" b="1" i="1" dirty="0"/>
              <a:t>If we confess our sins, He is faithful and just and will forgive our sins and clean us from all unrighteousness.</a:t>
            </a:r>
          </a:p>
          <a:p>
            <a:pPr algn="ctr"/>
            <a:r>
              <a:rPr lang="en-US" sz="4000" dirty="0"/>
              <a:t>(I John 1:9)</a:t>
            </a:r>
          </a:p>
          <a:p>
            <a:pPr algn="ctr"/>
            <a:endParaRPr lang="en-US" sz="1200" dirty="0"/>
          </a:p>
          <a:p>
            <a:pPr algn="ctr"/>
            <a:endParaRPr lang="en-US" sz="12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1073528"/>
            <a:ext cx="9144000" cy="4031873"/>
          </a:xfrm>
          <a:prstGeom prst="rect">
            <a:avLst/>
          </a:prstGeom>
          <a:noFill/>
        </p:spPr>
        <p:txBody>
          <a:bodyPr wrap="square" rtlCol="0">
            <a:spAutoFit/>
          </a:bodyPr>
          <a:lstStyle/>
          <a:p>
            <a:pPr algn="ctr"/>
            <a:endParaRPr lang="en-US" sz="1200" b="1" i="1" dirty="0"/>
          </a:p>
          <a:p>
            <a:pPr algn="ctr"/>
            <a:r>
              <a:rPr lang="en-US" sz="6000" b="1" i="1" dirty="0"/>
              <a:t>…If anyone sins we have an Advocate with the Father, Jesus Christ the righteous.</a:t>
            </a:r>
          </a:p>
          <a:p>
            <a:pPr algn="ctr"/>
            <a:r>
              <a:rPr lang="en-US" sz="4000" dirty="0"/>
              <a:t>(I John 2:1b)</a:t>
            </a:r>
          </a:p>
          <a:p>
            <a:pPr algn="ctr"/>
            <a:endParaRPr lang="en-US" sz="1200" dirty="0"/>
          </a:p>
          <a:p>
            <a:pPr algn="ctr"/>
            <a:endParaRPr lang="en-US" sz="12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1143000"/>
          </a:xfrm>
        </p:spPr>
        <p:txBody>
          <a:bodyPr>
            <a:noAutofit/>
          </a:bodyPr>
          <a:lstStyle/>
          <a:p>
            <a:r>
              <a:rPr lang="en-US" sz="7200" b="1" u="sng" dirty="0">
                <a:ln>
                  <a:solidFill>
                    <a:sysClr val="windowText" lastClr="000000"/>
                  </a:solidFill>
                </a:ln>
                <a:solidFill>
                  <a:srgbClr val="FFFF00"/>
                </a:solidFill>
                <a:effectLst>
                  <a:outerShdw blurRad="38100" dist="38100" dir="2700000" algn="tl">
                    <a:srgbClr val="000000">
                      <a:alpha val="43137"/>
                    </a:srgbClr>
                  </a:outerShdw>
                </a:effectLst>
              </a:rPr>
              <a:t>Jesus is Warning Us</a:t>
            </a:r>
          </a:p>
        </p:txBody>
      </p:sp>
      <p:sp>
        <p:nvSpPr>
          <p:cNvPr id="3" name="Content Placeholder 2"/>
          <p:cNvSpPr>
            <a:spLocks noGrp="1"/>
          </p:cNvSpPr>
          <p:nvPr>
            <p:ph idx="1"/>
          </p:nvPr>
        </p:nvSpPr>
        <p:spPr>
          <a:xfrm>
            <a:off x="1981200" y="1447800"/>
            <a:ext cx="8229600" cy="5257800"/>
          </a:xfrm>
        </p:spPr>
        <p:txBody>
          <a:bodyPr>
            <a:normAutofit lnSpcReduction="10000"/>
          </a:bodyPr>
          <a:lstStyle/>
          <a:p>
            <a:pPr marL="1143000" indent="-1143000">
              <a:buFont typeface="+mj-lt"/>
              <a:buAutoNum type="arabicPeriod"/>
            </a:pPr>
            <a:r>
              <a:rPr lang="en-US" sz="6600" b="1" dirty="0">
                <a:ln>
                  <a:solidFill>
                    <a:sysClr val="windowText" lastClr="000000"/>
                  </a:solidFill>
                </a:ln>
                <a:solidFill>
                  <a:srgbClr val="FFFF00"/>
                </a:solidFill>
                <a:effectLst>
                  <a:outerShdw blurRad="38100" dist="38100" dir="2700000" algn="tl">
                    <a:srgbClr val="000000">
                      <a:alpha val="43137"/>
                    </a:srgbClr>
                  </a:outerShdw>
                </a:effectLst>
              </a:rPr>
              <a:t>Expect devotion to bring division</a:t>
            </a:r>
          </a:p>
          <a:p>
            <a:pPr marL="1143000" indent="-1143000">
              <a:buFont typeface="+mj-lt"/>
              <a:buAutoNum type="arabicPeriod"/>
            </a:pPr>
            <a:r>
              <a:rPr lang="en-US" sz="6600" b="1" dirty="0">
                <a:ln>
                  <a:solidFill>
                    <a:sysClr val="windowText" lastClr="000000"/>
                  </a:solidFill>
                </a:ln>
                <a:solidFill>
                  <a:srgbClr val="FFFF00"/>
                </a:solidFill>
                <a:effectLst>
                  <a:outerShdw blurRad="38100" dist="38100" dir="2700000" algn="tl">
                    <a:srgbClr val="000000">
                      <a:alpha val="43137"/>
                    </a:srgbClr>
                  </a:outerShdw>
                </a:effectLst>
              </a:rPr>
              <a:t>Pay attention to what God is doing</a:t>
            </a:r>
          </a:p>
          <a:p>
            <a:pPr marL="1143000" indent="-1143000">
              <a:buFont typeface="+mj-lt"/>
              <a:buAutoNum type="arabicPeriod"/>
            </a:pPr>
            <a:r>
              <a:rPr lang="en-US" sz="6600" b="1" dirty="0">
                <a:ln>
                  <a:solidFill>
                    <a:sysClr val="windowText" lastClr="000000"/>
                  </a:solidFill>
                </a:ln>
                <a:solidFill>
                  <a:srgbClr val="FFFF00"/>
                </a:solidFill>
                <a:effectLst>
                  <a:outerShdw blurRad="38100" dist="38100" dir="2700000" algn="tl">
                    <a:srgbClr val="000000">
                      <a:alpha val="43137"/>
                    </a:srgbClr>
                  </a:outerShdw>
                </a:effectLst>
              </a:rPr>
              <a:t>Get right with God</a:t>
            </a:r>
          </a:p>
          <a:p>
            <a:pPr marL="1143000" indent="-1143000">
              <a:buFont typeface="+mj-lt"/>
              <a:buAutoNum type="arabicPeriod"/>
            </a:pPr>
            <a:endParaRPr lang="en-US" sz="6600" b="1" dirty="0">
              <a:ln>
                <a:solidFill>
                  <a:sysClr val="windowText" lastClr="000000"/>
                </a:solidFill>
              </a:ln>
              <a:solidFill>
                <a:srgbClr val="FFFF00"/>
              </a:solidFill>
              <a:effectLst>
                <a:outerShdw blurRad="38100" dist="38100" dir="2700000" algn="tl">
                  <a:srgbClr val="000000">
                    <a:alpha val="43137"/>
                  </a:srgbClr>
                </a:outerShdw>
              </a:effectLst>
            </a:endParaRPr>
          </a:p>
          <a:p>
            <a:pPr marL="1143000" indent="-1143000">
              <a:buFont typeface="+mj-lt"/>
              <a:buAutoNum type="arabicPeriod"/>
            </a:pPr>
            <a:endParaRPr lang="en-US" sz="1200" b="1" dirty="0">
              <a:ln>
                <a:solidFill>
                  <a:sysClr val="windowText" lastClr="000000"/>
                </a:solidFill>
              </a:ln>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u="sng" dirty="0">
                <a:ln>
                  <a:solidFill>
                    <a:sysClr val="windowText" lastClr="000000"/>
                  </a:solidFill>
                </a:ln>
                <a:solidFill>
                  <a:srgbClr val="FFFF00"/>
                </a:solidFill>
                <a:effectLst>
                  <a:outerShdw blurRad="38100" dist="38100" dir="2700000" algn="tl">
                    <a:srgbClr val="000000">
                      <a:alpha val="43137"/>
                    </a:srgbClr>
                  </a:outerShdw>
                </a:effectLst>
              </a:rPr>
              <a:t>Storm Warning #1</a:t>
            </a:r>
          </a:p>
        </p:txBody>
      </p:sp>
      <p:sp>
        <p:nvSpPr>
          <p:cNvPr id="3" name="Content Placeholder 2"/>
          <p:cNvSpPr>
            <a:spLocks noGrp="1"/>
          </p:cNvSpPr>
          <p:nvPr>
            <p:ph idx="1"/>
          </p:nvPr>
        </p:nvSpPr>
        <p:spPr>
          <a:xfrm>
            <a:off x="1981200" y="1752600"/>
            <a:ext cx="8229600" cy="5257800"/>
          </a:xfrm>
        </p:spPr>
        <p:txBody>
          <a:bodyPr>
            <a:normAutofit/>
          </a:bodyPr>
          <a:lstStyle/>
          <a:p>
            <a:pPr algn="ctr">
              <a:buNone/>
            </a:pPr>
            <a:r>
              <a:rPr lang="en-US" sz="6600" b="1" dirty="0">
                <a:ln>
                  <a:solidFill>
                    <a:sysClr val="windowText" lastClr="000000"/>
                  </a:solidFill>
                </a:ln>
                <a:solidFill>
                  <a:srgbClr val="FFFF00"/>
                </a:solidFill>
                <a:effectLst>
                  <a:outerShdw blurRad="38100" dist="38100" dir="2700000" algn="tl">
                    <a:srgbClr val="000000">
                      <a:alpha val="43137"/>
                    </a:srgbClr>
                  </a:outerShdw>
                </a:effectLst>
              </a:rPr>
              <a:t>DEVOTION TO JESUS MAY CAUSE ALIENATION FROM OTHERS!</a:t>
            </a:r>
          </a:p>
          <a:p>
            <a:pPr>
              <a:buNone/>
            </a:pPr>
            <a:endParaRPr lang="en-US" sz="1200" b="1" dirty="0">
              <a:ln>
                <a:solidFill>
                  <a:sysClr val="windowText" lastClr="000000"/>
                </a:solidFill>
              </a:ln>
              <a:solidFill>
                <a:srgbClr val="FF0000"/>
              </a:solidFill>
              <a:effectLst>
                <a:outerShdw blurRad="38100" dist="38100" dir="2700000" algn="tl">
                  <a:srgbClr val="000000">
                    <a:alpha val="43137"/>
                  </a:srgbClr>
                </a:outerShdw>
              </a:effectLst>
            </a:endParaRPr>
          </a:p>
        </p:txBody>
      </p:sp>
      <p:sp>
        <p:nvSpPr>
          <p:cNvPr id="4" name="TextBox 3"/>
          <p:cNvSpPr txBox="1"/>
          <p:nvPr/>
        </p:nvSpPr>
        <p:spPr>
          <a:xfrm>
            <a:off x="1524000" y="6488668"/>
            <a:ext cx="9144000" cy="369332"/>
          </a:xfrm>
          <a:prstGeom prst="rect">
            <a:avLst/>
          </a:prstGeom>
          <a:noFill/>
        </p:spPr>
        <p:txBody>
          <a:bodyPr wrap="square" rtlCol="0">
            <a:spAutoFit/>
          </a:bodyPr>
          <a:lstStyle/>
          <a:p>
            <a:pPr algn="ctr"/>
            <a:r>
              <a:rPr lang="en-US" dirty="0"/>
              <a:t>Jews – Disownment by family.  Muslims – Death by family.  America today -  Varied.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9144000" cy="1143000"/>
          </a:xfrm>
        </p:spPr>
        <p:txBody>
          <a:bodyPr>
            <a:noAutofit/>
          </a:bodyPr>
          <a:lstStyle/>
          <a:p>
            <a:r>
              <a:rPr lang="en-US" sz="7200" b="1" u="sng" dirty="0">
                <a:ln>
                  <a:solidFill>
                    <a:sysClr val="windowText" lastClr="000000"/>
                  </a:solidFill>
                </a:ln>
                <a:solidFill>
                  <a:srgbClr val="FFFF00"/>
                </a:solidFill>
                <a:effectLst>
                  <a:outerShdw blurRad="38100" dist="38100" dir="2700000" algn="tl">
                    <a:srgbClr val="000000">
                      <a:alpha val="43137"/>
                    </a:srgbClr>
                  </a:outerShdw>
                </a:effectLst>
              </a:rPr>
              <a:t>If We Belong to Jesus</a:t>
            </a:r>
          </a:p>
        </p:txBody>
      </p:sp>
      <p:sp>
        <p:nvSpPr>
          <p:cNvPr id="3" name="Content Placeholder 2"/>
          <p:cNvSpPr>
            <a:spLocks noGrp="1"/>
          </p:cNvSpPr>
          <p:nvPr>
            <p:ph idx="1"/>
          </p:nvPr>
        </p:nvSpPr>
        <p:spPr>
          <a:xfrm>
            <a:off x="1752600" y="1600200"/>
            <a:ext cx="8686800" cy="5257800"/>
          </a:xfrm>
        </p:spPr>
        <p:txBody>
          <a:bodyPr>
            <a:normAutofit/>
          </a:bodyPr>
          <a:lstStyle/>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We </a:t>
            </a:r>
            <a:r>
              <a:rPr lang="en-US" sz="7200" b="1" dirty="0">
                <a:ln>
                  <a:solidFill>
                    <a:sysClr val="windowText" lastClr="000000"/>
                  </a:solidFill>
                </a:ln>
                <a:solidFill>
                  <a:srgbClr val="00B0F0"/>
                </a:solidFill>
                <a:effectLst>
                  <a:outerShdw blurRad="38100" dist="38100" dir="2700000" algn="tl">
                    <a:srgbClr val="000000">
                      <a:alpha val="43137"/>
                    </a:srgbClr>
                  </a:outerShdw>
                </a:effectLst>
              </a:rPr>
              <a:t>love</a:t>
            </a:r>
            <a:r>
              <a:rPr lang="en-US" sz="7200" b="1" dirty="0">
                <a:ln>
                  <a:solidFill>
                    <a:sysClr val="windowText" lastClr="000000"/>
                  </a:solidFill>
                </a:ln>
                <a:solidFill>
                  <a:srgbClr val="FFFF00"/>
                </a:solidFill>
                <a:effectLst>
                  <a:outerShdw blurRad="38100" dist="38100" dir="2700000" algn="tl">
                    <a:srgbClr val="000000">
                      <a:alpha val="43137"/>
                    </a:srgbClr>
                  </a:outerShdw>
                </a:effectLst>
              </a:rPr>
              <a:t> Him </a:t>
            </a:r>
          </a:p>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We </a:t>
            </a:r>
            <a:r>
              <a:rPr lang="en-US" sz="7200" b="1" dirty="0">
                <a:ln>
                  <a:solidFill>
                    <a:sysClr val="windowText" lastClr="000000"/>
                  </a:solidFill>
                </a:ln>
                <a:solidFill>
                  <a:srgbClr val="00B0F0"/>
                </a:solidFill>
                <a:effectLst>
                  <a:outerShdw blurRad="38100" dist="38100" dir="2700000" algn="tl">
                    <a:srgbClr val="000000">
                      <a:alpha val="43137"/>
                    </a:srgbClr>
                  </a:outerShdw>
                </a:effectLst>
              </a:rPr>
              <a:t>obey</a:t>
            </a:r>
            <a:r>
              <a:rPr lang="en-US" sz="7200" b="1" dirty="0">
                <a:ln>
                  <a:solidFill>
                    <a:sysClr val="windowText" lastClr="000000"/>
                  </a:solidFill>
                </a:ln>
                <a:solidFill>
                  <a:srgbClr val="FFFF00"/>
                </a:solidFill>
                <a:effectLst>
                  <a:outerShdw blurRad="38100" dist="38100" dir="2700000" algn="tl">
                    <a:srgbClr val="000000">
                      <a:alpha val="43137"/>
                    </a:srgbClr>
                  </a:outerShdw>
                </a:effectLst>
              </a:rPr>
              <a:t> His Word</a:t>
            </a:r>
          </a:p>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We </a:t>
            </a:r>
            <a:r>
              <a:rPr lang="en-US" sz="7200" b="1" dirty="0">
                <a:ln>
                  <a:solidFill>
                    <a:sysClr val="windowText" lastClr="000000"/>
                  </a:solidFill>
                </a:ln>
                <a:solidFill>
                  <a:srgbClr val="00B0F0"/>
                </a:solidFill>
                <a:effectLst>
                  <a:outerShdw blurRad="38100" dist="38100" dir="2700000" algn="tl">
                    <a:srgbClr val="000000">
                      <a:alpha val="43137"/>
                    </a:srgbClr>
                  </a:outerShdw>
                </a:effectLst>
              </a:rPr>
              <a:t>put Him first</a:t>
            </a:r>
          </a:p>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We </a:t>
            </a:r>
            <a:r>
              <a:rPr lang="en-US" sz="7200" b="1" dirty="0">
                <a:ln>
                  <a:solidFill>
                    <a:sysClr val="windowText" lastClr="000000"/>
                  </a:solidFill>
                </a:ln>
                <a:solidFill>
                  <a:srgbClr val="00B0F0"/>
                </a:solidFill>
                <a:effectLst>
                  <a:outerShdw blurRad="38100" dist="38100" dir="2700000" algn="tl">
                    <a:srgbClr val="000000">
                      <a:alpha val="43137"/>
                    </a:srgbClr>
                  </a:outerShdw>
                </a:effectLst>
              </a:rPr>
              <a:t>become like Him</a:t>
            </a:r>
          </a:p>
          <a:p>
            <a:pPr>
              <a:buNone/>
            </a:pPr>
            <a:endParaRPr lang="en-US" sz="1200" b="1" dirty="0">
              <a:ln>
                <a:solidFill>
                  <a:sysClr val="windowText" lastClr="000000"/>
                </a:solidFill>
              </a:ln>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9144000" cy="1143000"/>
          </a:xfrm>
        </p:spPr>
        <p:txBody>
          <a:bodyPr>
            <a:noAutofit/>
          </a:bodyPr>
          <a:lstStyle/>
          <a:p>
            <a:r>
              <a:rPr lang="en-US" sz="7200" b="1" u="sng" dirty="0">
                <a:ln>
                  <a:solidFill>
                    <a:sysClr val="windowText" lastClr="000000"/>
                  </a:solidFill>
                </a:ln>
                <a:solidFill>
                  <a:srgbClr val="FFFF00"/>
                </a:solidFill>
                <a:effectLst>
                  <a:outerShdw blurRad="38100" dist="38100" dir="2700000" algn="tl">
                    <a:srgbClr val="000000">
                      <a:alpha val="43137"/>
                    </a:srgbClr>
                  </a:outerShdw>
                </a:effectLst>
              </a:rPr>
              <a:t>Jesus Divides People</a:t>
            </a:r>
          </a:p>
        </p:txBody>
      </p:sp>
      <p:sp>
        <p:nvSpPr>
          <p:cNvPr id="3" name="Content Placeholder 2"/>
          <p:cNvSpPr>
            <a:spLocks noGrp="1"/>
          </p:cNvSpPr>
          <p:nvPr>
            <p:ph idx="1"/>
          </p:nvPr>
        </p:nvSpPr>
        <p:spPr>
          <a:xfrm>
            <a:off x="1752600" y="1600200"/>
            <a:ext cx="8686800" cy="5257800"/>
          </a:xfrm>
        </p:spPr>
        <p:txBody>
          <a:bodyPr>
            <a:normAutofit/>
          </a:bodyPr>
          <a:lstStyle/>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People either belong to Him or do not</a:t>
            </a:r>
          </a:p>
          <a:p>
            <a:pPr algn="ctr">
              <a:buNone/>
            </a:pPr>
            <a:endParaRPr lang="en-US" sz="13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There are 2 destinies: Heaven &amp; Hell</a:t>
            </a:r>
            <a:endParaRPr lang="en-US" sz="1200" b="1" dirty="0">
              <a:ln>
                <a:solidFill>
                  <a:sysClr val="windowText" lastClr="000000"/>
                </a:solidFill>
              </a:ln>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785872"/>
            <a:ext cx="9144000" cy="6986528"/>
          </a:xfrm>
          <a:prstGeom prst="rect">
            <a:avLst/>
          </a:prstGeom>
          <a:noFill/>
        </p:spPr>
        <p:txBody>
          <a:bodyPr wrap="square" rtlCol="0">
            <a:spAutoFit/>
          </a:bodyPr>
          <a:lstStyle/>
          <a:p>
            <a:pPr algn="ctr"/>
            <a:r>
              <a:rPr lang="en-US" sz="7200" b="1" i="1" dirty="0"/>
              <a:t>I am the way, and the truth and the life.  No man comes to the Father except by Me.</a:t>
            </a:r>
          </a:p>
          <a:p>
            <a:pPr algn="ctr"/>
            <a:endParaRPr lang="en-US" sz="1200" dirty="0"/>
          </a:p>
          <a:p>
            <a:pPr algn="ctr"/>
            <a:r>
              <a:rPr lang="en-US" sz="4000" dirty="0"/>
              <a:t>(John 14:6)</a:t>
            </a:r>
          </a:p>
          <a:p>
            <a:pPr algn="ctr"/>
            <a:endParaRPr lang="en-US" sz="7200" b="1" i="1" dirty="0"/>
          </a:p>
          <a:p>
            <a:pPr algn="ctr"/>
            <a:endParaRPr lang="en-US"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1129130"/>
            <a:ext cx="9144000" cy="4585871"/>
          </a:xfrm>
          <a:prstGeom prst="rect">
            <a:avLst/>
          </a:prstGeom>
          <a:noFill/>
        </p:spPr>
        <p:txBody>
          <a:bodyPr wrap="square" rtlCol="0">
            <a:spAutoFit/>
          </a:bodyPr>
          <a:lstStyle/>
          <a:p>
            <a:pPr algn="ctr"/>
            <a:r>
              <a:rPr lang="en-US" sz="6000" b="1" i="1" dirty="0"/>
              <a:t>He who is not with Me is against Me, and he who does not gather with Me scatters.</a:t>
            </a:r>
          </a:p>
          <a:p>
            <a:pPr algn="ctr"/>
            <a:endParaRPr lang="en-US" sz="1200" b="1" i="1" dirty="0"/>
          </a:p>
          <a:p>
            <a:pPr algn="ctr"/>
            <a:r>
              <a:rPr lang="en-US" sz="4000" dirty="0"/>
              <a:t>(Matthew 12:30)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0"/>
            <a:ext cx="9144000" cy="6986528"/>
          </a:xfrm>
          <a:prstGeom prst="rect">
            <a:avLst/>
          </a:prstGeom>
          <a:noFill/>
        </p:spPr>
        <p:txBody>
          <a:bodyPr wrap="square" rtlCol="0">
            <a:spAutoFit/>
          </a:bodyPr>
          <a:lstStyle/>
          <a:p>
            <a:pPr algn="ctr"/>
            <a:r>
              <a:rPr lang="en-US" sz="4400" b="1" i="1" dirty="0"/>
              <a:t>But when the Son of Man comes in His glory, and all the angels with Him, then He will sit on His glorious throne.  And all the nations will be gathered before Him; and He will separate them as a shepherd separates the sheep from the goats; and He will put the sheep on His right and the goats on the left.  </a:t>
            </a:r>
          </a:p>
          <a:p>
            <a:pPr algn="ctr"/>
            <a:endParaRPr lang="en-US" sz="1200" dirty="0"/>
          </a:p>
          <a:p>
            <a:pPr algn="ctr"/>
            <a:r>
              <a:rPr lang="en-US" sz="4000" dirty="0"/>
              <a:t>(Matthew 25:1-3)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9144000" cy="1143000"/>
          </a:xfrm>
        </p:spPr>
        <p:txBody>
          <a:bodyPr>
            <a:noAutofit/>
          </a:bodyPr>
          <a:lstStyle/>
          <a:p>
            <a:r>
              <a:rPr lang="en-US" sz="7200" b="1" u="sng" dirty="0">
                <a:ln>
                  <a:solidFill>
                    <a:sysClr val="windowText" lastClr="000000"/>
                  </a:solidFill>
                </a:ln>
                <a:solidFill>
                  <a:srgbClr val="FFFF00"/>
                </a:solidFill>
                <a:effectLst>
                  <a:outerShdw blurRad="38100" dist="38100" dir="2700000" algn="tl">
                    <a:srgbClr val="000000">
                      <a:alpha val="43137"/>
                    </a:srgbClr>
                  </a:outerShdw>
                </a:effectLst>
              </a:rPr>
              <a:t>Jesus Divides People</a:t>
            </a:r>
          </a:p>
        </p:txBody>
      </p:sp>
      <p:sp>
        <p:nvSpPr>
          <p:cNvPr id="3" name="Content Placeholder 2"/>
          <p:cNvSpPr>
            <a:spLocks noGrp="1"/>
          </p:cNvSpPr>
          <p:nvPr>
            <p:ph idx="1"/>
          </p:nvPr>
        </p:nvSpPr>
        <p:spPr>
          <a:xfrm>
            <a:off x="1524000" y="1600200"/>
            <a:ext cx="9144000" cy="5257800"/>
          </a:xfrm>
        </p:spPr>
        <p:txBody>
          <a:bodyPr>
            <a:normAutofit/>
          </a:bodyPr>
          <a:lstStyle/>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Loving Jesus may cause you family problems</a:t>
            </a:r>
          </a:p>
          <a:p>
            <a:pPr algn="ctr">
              <a:buNone/>
            </a:pPr>
            <a:endParaRPr lang="en-US" sz="13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Trusting Jesus may mean giving up “stuff”</a:t>
            </a:r>
            <a:endParaRPr lang="en-US" sz="1200" b="1" dirty="0">
              <a:ln>
                <a:solidFill>
                  <a:sysClr val="windowText" lastClr="000000"/>
                </a:solidFill>
              </a:ln>
              <a:solidFill>
                <a:srgbClr val="FF0000"/>
              </a:solidFill>
              <a:effectLst>
                <a:outerShdw blurRad="38100" dist="38100" dir="2700000" algn="tl">
                  <a:srgbClr val="000000">
                    <a:alpha val="43137"/>
                  </a:srgbClr>
                </a:outerShdw>
              </a:effectLst>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638</TotalTime>
  <Words>860</Words>
  <Application>Microsoft Macintosh PowerPoint</Application>
  <PresentationFormat>Widescreen</PresentationFormat>
  <Paragraphs>98</Paragraphs>
  <Slides>28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Arial</vt:lpstr>
      <vt:lpstr>Calibri</vt:lpstr>
      <vt:lpstr>Office Theme</vt:lpstr>
      <vt:lpstr>Fire and Signs</vt:lpstr>
      <vt:lpstr>Is This Really Jesus?</vt:lpstr>
      <vt:lpstr>Storm Warning #1</vt:lpstr>
      <vt:lpstr>If We Belong to Jesus</vt:lpstr>
      <vt:lpstr>Jesus Divides People</vt:lpstr>
      <vt:lpstr>PowerPoint Presentation</vt:lpstr>
      <vt:lpstr>PowerPoint Presentation</vt:lpstr>
      <vt:lpstr>PowerPoint Presentation</vt:lpstr>
      <vt:lpstr>Jesus Divides People</vt:lpstr>
      <vt:lpstr>PowerPoint Presentation</vt:lpstr>
      <vt:lpstr>PowerPoint Presentation</vt:lpstr>
      <vt:lpstr>PowerPoint Presentation</vt:lpstr>
      <vt:lpstr>Storm Warning #2</vt:lpstr>
      <vt:lpstr>We All Prognosticate</vt:lpstr>
      <vt:lpstr>PowerPoint Presentation</vt:lpstr>
      <vt:lpstr>PowerPoint Presentation</vt:lpstr>
      <vt:lpstr>We Must Be Aware</vt:lpstr>
      <vt:lpstr>We Must Be Aware</vt:lpstr>
      <vt:lpstr>We Must Be Aware</vt:lpstr>
      <vt:lpstr>PowerPoint Presentation</vt:lpstr>
      <vt:lpstr>PowerPoint Presentation</vt:lpstr>
      <vt:lpstr>PowerPoint Presentation</vt:lpstr>
      <vt:lpstr>Develop Discernment</vt:lpstr>
      <vt:lpstr>Storm Warning #3</vt:lpstr>
      <vt:lpstr>PowerPoint Presentation</vt:lpstr>
      <vt:lpstr>PowerPoint Presentation</vt:lpstr>
      <vt:lpstr>PowerPoint Presentation</vt:lpstr>
      <vt:lpstr>Jesus is Warning Us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Fire and Signs</dc:title>
  <dc:creator>Travis M Phillips</dc:creator>
  <cp:lastModifiedBy>Philip String</cp:lastModifiedBy>
  <cp:revision>50</cp:revision>
  <dcterms:created xsi:type="dcterms:W3CDTF">2025-08-16T14:40:42Z</dcterms:created>
  <dcterms:modified xsi:type="dcterms:W3CDTF">2025-08-17T13:55:15Z</dcterms:modified>
</cp:coreProperties>
</file>