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59" r:id="rId5"/>
    <p:sldId id="265" r:id="rId6"/>
    <p:sldId id="264" r:id="rId7"/>
    <p:sldId id="266" r:id="rId8"/>
    <p:sldId id="260" r:id="rId9"/>
    <p:sldId id="263" r:id="rId10"/>
    <p:sldId id="268" r:id="rId11"/>
    <p:sldId id="269" r:id="rId12"/>
    <p:sldId id="267" r:id="rId13"/>
    <p:sldId id="273" r:id="rId14"/>
    <p:sldId id="271" r:id="rId15"/>
    <p:sldId id="274" r:id="rId16"/>
    <p:sldId id="275" r:id="rId17"/>
    <p:sldId id="276" r:id="rId18"/>
    <p:sldId id="272" r:id="rId19"/>
    <p:sldId id="277" r:id="rId20"/>
    <p:sldId id="278" r:id="rId21"/>
    <p:sldId id="27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8" autoAdjust="0"/>
  </p:normalViewPr>
  <p:slideViewPr>
    <p:cSldViewPr>
      <p:cViewPr varScale="1">
        <p:scale>
          <a:sx n="70" d="100"/>
          <a:sy n="70" d="100"/>
        </p:scale>
        <p:origin x="-138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49A83E-314A-424B-839E-8F7756B0FBB9}" type="datetimeFigureOut">
              <a:rPr lang="en-US" smtClean="0"/>
              <a:pPr/>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F7B7-DB52-4682-8F42-77F15FFDD1C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49A83E-314A-424B-839E-8F7756B0FBB9}" type="datetimeFigureOut">
              <a:rPr lang="en-US" smtClean="0"/>
              <a:pPr/>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F7B7-DB52-4682-8F42-77F15FFDD1C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49A83E-314A-424B-839E-8F7756B0FBB9}" type="datetimeFigureOut">
              <a:rPr lang="en-US" smtClean="0"/>
              <a:pPr/>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F7B7-DB52-4682-8F42-77F15FFDD1C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49A83E-314A-424B-839E-8F7756B0FBB9}" type="datetimeFigureOut">
              <a:rPr lang="en-US" smtClean="0"/>
              <a:pPr/>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F7B7-DB52-4682-8F42-77F15FFDD1C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49A83E-314A-424B-839E-8F7756B0FBB9}" type="datetimeFigureOut">
              <a:rPr lang="en-US" smtClean="0"/>
              <a:pPr/>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F7B7-DB52-4682-8F42-77F15FFDD1C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49A83E-314A-424B-839E-8F7756B0FBB9}" type="datetimeFigureOut">
              <a:rPr lang="en-US" smtClean="0"/>
              <a:pPr/>
              <a:t>8/10/2025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1FF7B7-DB52-4682-8F42-77F15FFDD1C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49A83E-314A-424B-839E-8F7756B0FBB9}" type="datetimeFigureOut">
              <a:rPr lang="en-US" smtClean="0"/>
              <a:pPr/>
              <a:t>8/10/2025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1FF7B7-DB52-4682-8F42-77F15FFDD1C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49A83E-314A-424B-839E-8F7756B0FBB9}" type="datetimeFigureOut">
              <a:rPr lang="en-US" smtClean="0"/>
              <a:pPr/>
              <a:t>8/10/2025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1FF7B7-DB52-4682-8F42-77F15FFDD1C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9A83E-314A-424B-839E-8F7756B0FBB9}" type="datetimeFigureOut">
              <a:rPr lang="en-US" smtClean="0"/>
              <a:pPr/>
              <a:t>8/10/2025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1FF7B7-DB52-4682-8F42-77F15FFDD1C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49A83E-314A-424B-839E-8F7756B0FBB9}" type="datetimeFigureOut">
              <a:rPr lang="en-US" smtClean="0"/>
              <a:pPr/>
              <a:t>8/10/2025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1FF7B7-DB52-4682-8F42-77F15FFDD1C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49A83E-314A-424B-839E-8F7756B0FBB9}" type="datetimeFigureOut">
              <a:rPr lang="en-US" smtClean="0"/>
              <a:pPr/>
              <a:t>8/10/2025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1FF7B7-DB52-4682-8F42-77F15FFDD1C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9A83E-314A-424B-839E-8F7756B0FBB9}" type="datetimeFigureOut">
              <a:rPr lang="en-US" smtClean="0"/>
              <a:pPr/>
              <a:t>8/10/2025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1FF7B7-DB52-4682-8F42-77F15FFDD1C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39975"/>
            <a:ext cx="7772400" cy="1470025"/>
          </a:xfrm>
        </p:spPr>
        <p:txBody>
          <a:bodyPr>
            <a:noAutofit/>
          </a:bodyPr>
          <a:lstStyle/>
          <a:p>
            <a:r>
              <a:rPr lang="en-US" sz="9600" b="1" dirty="0" smtClean="0">
                <a:ln>
                  <a:solidFill>
                    <a:sysClr val="windowText" lastClr="000000"/>
                  </a:solidFill>
                </a:ln>
                <a:solidFill>
                  <a:srgbClr val="FFFF00"/>
                </a:solidFill>
                <a:effectLst>
                  <a:outerShdw blurRad="38100" dist="38100" dir="2700000" algn="tl">
                    <a:srgbClr val="000000">
                      <a:alpha val="43137"/>
                    </a:srgbClr>
                  </a:outerShdw>
                </a:effectLst>
              </a:rPr>
              <a:t>A </a:t>
            </a:r>
            <a:br>
              <a:rPr lang="en-US" sz="9600" b="1" dirty="0" smtClean="0">
                <a:ln>
                  <a:solidFill>
                    <a:sysClr val="windowText" lastClr="000000"/>
                  </a:solidFill>
                </a:ln>
                <a:solidFill>
                  <a:srgbClr val="FFFF00"/>
                </a:solidFill>
                <a:effectLst>
                  <a:outerShdw blurRad="38100" dist="38100" dir="2700000" algn="tl">
                    <a:srgbClr val="000000">
                      <a:alpha val="43137"/>
                    </a:srgbClr>
                  </a:outerShdw>
                </a:effectLst>
              </a:rPr>
            </a:br>
            <a:r>
              <a:rPr lang="en-US" sz="9600" b="1" dirty="0" smtClean="0">
                <a:ln>
                  <a:solidFill>
                    <a:sysClr val="windowText" lastClr="000000"/>
                  </a:solidFill>
                </a:ln>
                <a:solidFill>
                  <a:srgbClr val="FFFF00"/>
                </a:solidFill>
                <a:effectLst>
                  <a:outerShdw blurRad="38100" dist="38100" dir="2700000" algn="tl">
                    <a:srgbClr val="000000">
                      <a:alpha val="43137"/>
                    </a:srgbClr>
                  </a:outerShdw>
                </a:effectLst>
              </a:rPr>
              <a:t>Difficult </a:t>
            </a:r>
            <a:br>
              <a:rPr lang="en-US" sz="9600" b="1" dirty="0" smtClean="0">
                <a:ln>
                  <a:solidFill>
                    <a:sysClr val="windowText" lastClr="000000"/>
                  </a:solidFill>
                </a:ln>
                <a:solidFill>
                  <a:srgbClr val="FFFF00"/>
                </a:solidFill>
                <a:effectLst>
                  <a:outerShdw blurRad="38100" dist="38100" dir="2700000" algn="tl">
                    <a:srgbClr val="000000">
                      <a:alpha val="43137"/>
                    </a:srgbClr>
                  </a:outerShdw>
                </a:effectLst>
              </a:rPr>
            </a:br>
            <a:r>
              <a:rPr lang="en-US" sz="9600" b="1" dirty="0" smtClean="0">
                <a:ln>
                  <a:solidFill>
                    <a:sysClr val="windowText" lastClr="000000"/>
                  </a:solidFill>
                </a:ln>
                <a:solidFill>
                  <a:srgbClr val="FFFF00"/>
                </a:solidFill>
                <a:effectLst>
                  <a:outerShdw blurRad="38100" dist="38100" dir="2700000" algn="tl">
                    <a:srgbClr val="000000">
                      <a:alpha val="43137"/>
                    </a:srgbClr>
                  </a:outerShdw>
                </a:effectLst>
              </a:rPr>
              <a:t>Parable</a:t>
            </a:r>
            <a:endParaRPr lang="en-US" sz="9600" b="1" dirty="0">
              <a:ln>
                <a:solidFill>
                  <a:sysClr val="windowText" lastClr="000000"/>
                </a:solidFill>
              </a:ln>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The Shenanigans</a:t>
            </a:r>
            <a:endParaRPr lang="en-US" sz="72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600200"/>
            <a:ext cx="9144000" cy="5257800"/>
          </a:xfrm>
        </p:spPr>
        <p:txBody>
          <a:bodyPr>
            <a:normAutofit fontScale="92500" lnSpcReduction="10000"/>
          </a:bodyPr>
          <a:lstStyle/>
          <a:p>
            <a:r>
              <a:rPr lang="en-US" sz="4800" b="1" u="sng" dirty="0" smtClean="0">
                <a:ln>
                  <a:solidFill>
                    <a:sysClr val="windowText" lastClr="000000"/>
                  </a:solidFill>
                </a:ln>
                <a:solidFill>
                  <a:srgbClr val="FFFF00"/>
                </a:solidFill>
                <a:effectLst>
                  <a:outerShdw blurRad="38100" dist="38100" dir="2700000" algn="tl">
                    <a:srgbClr val="000000">
                      <a:alpha val="43137"/>
                    </a:srgbClr>
                  </a:outerShdw>
                </a:effectLst>
              </a:rPr>
              <a:t>The owner</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received a distressing </a:t>
            </a:r>
            <a:r>
              <a:rPr lang="en-US" sz="4800" b="1" dirty="0" smtClean="0">
                <a:ln>
                  <a:solidFill>
                    <a:sysClr val="windowText" lastClr="000000"/>
                  </a:solidFill>
                </a:ln>
                <a:solidFill>
                  <a:srgbClr val="FF0000"/>
                </a:solidFill>
                <a:effectLst>
                  <a:outerShdw blurRad="38100" dist="38100" dir="2700000" algn="tl">
                    <a:srgbClr val="000000">
                      <a:alpha val="43137"/>
                    </a:srgbClr>
                  </a:outerShdw>
                </a:effectLst>
              </a:rPr>
              <a:t>“</a:t>
            </a:r>
            <a:r>
              <a:rPr lang="en-US" sz="4800" b="1" i="1" dirty="0" smtClean="0">
                <a:ln>
                  <a:solidFill>
                    <a:sysClr val="windowText" lastClr="000000"/>
                  </a:solidFill>
                </a:ln>
                <a:solidFill>
                  <a:srgbClr val="FF0000"/>
                </a:solidFill>
                <a:effectLst>
                  <a:outerShdw blurRad="38100" dist="38100" dir="2700000" algn="tl">
                    <a:srgbClr val="000000">
                      <a:alpha val="43137"/>
                    </a:srgbClr>
                  </a:outerShdw>
                </a:effectLst>
              </a:rPr>
              <a:t>report”</a:t>
            </a:r>
            <a:r>
              <a:rPr lang="en-US" sz="4800" b="1" dirty="0" smtClean="0">
                <a:ln>
                  <a:solidFill>
                    <a:sysClr val="windowText" lastClr="000000"/>
                  </a:solidFill>
                </a:ln>
                <a:solidFill>
                  <a:srgbClr val="FF0000"/>
                </a:solidFill>
                <a:effectLst>
                  <a:outerShdw blurRad="38100" dist="38100" dir="2700000" algn="tl">
                    <a:srgbClr val="000000">
                      <a:alpha val="43137"/>
                    </a:srgbClr>
                  </a:outerShdw>
                </a:effectLst>
              </a:rPr>
              <a:t> (</a:t>
            </a:r>
            <a:r>
              <a:rPr lang="en-US" sz="4800" b="1" dirty="0" err="1" smtClean="0">
                <a:ln>
                  <a:solidFill>
                    <a:sysClr val="windowText" lastClr="000000"/>
                  </a:solidFill>
                </a:ln>
                <a:solidFill>
                  <a:srgbClr val="FF0000"/>
                </a:solidFill>
                <a:effectLst>
                  <a:outerShdw blurRad="38100" dist="38100" dir="2700000" algn="tl">
                    <a:srgbClr val="000000">
                      <a:alpha val="43137"/>
                    </a:srgbClr>
                  </a:outerShdw>
                </a:effectLst>
              </a:rPr>
              <a:t>dieblēthē</a:t>
            </a:r>
            <a:r>
              <a:rPr lang="en-US" sz="4800" b="1" dirty="0" smtClean="0">
                <a:ln>
                  <a:solidFill>
                    <a:sysClr val="windowText" lastClr="000000"/>
                  </a:solidFill>
                </a:ln>
                <a:solidFill>
                  <a:srgbClr val="FF0000"/>
                </a:solidFill>
                <a:effectLst>
                  <a:outerShdw blurRad="38100" dist="38100" dir="2700000" algn="tl">
                    <a:srgbClr val="000000">
                      <a:alpha val="43137"/>
                    </a:srgbClr>
                  </a:outerShdw>
                </a:effectLst>
              </a:rPr>
              <a:t> from </a:t>
            </a:r>
            <a:r>
              <a:rPr lang="en-US" sz="4800" b="1" dirty="0" err="1" smtClean="0">
                <a:ln>
                  <a:solidFill>
                    <a:sysClr val="windowText" lastClr="000000"/>
                  </a:solidFill>
                </a:ln>
                <a:solidFill>
                  <a:srgbClr val="FF0000"/>
                </a:solidFill>
                <a:effectLst>
                  <a:outerShdw blurRad="38100" dist="38100" dir="2700000" algn="tl">
                    <a:srgbClr val="000000">
                      <a:alpha val="43137"/>
                    </a:srgbClr>
                  </a:outerShdw>
                </a:effectLst>
              </a:rPr>
              <a:t>diabolos</a:t>
            </a:r>
            <a:r>
              <a:rPr lang="en-US" sz="4800" b="1" dirty="0" smtClean="0">
                <a:ln>
                  <a:solidFill>
                    <a:sysClr val="windowText" lastClr="000000"/>
                  </a:solidFill>
                </a:ln>
                <a:solidFill>
                  <a:srgbClr val="FF0000"/>
                </a:solidFill>
                <a:effectLst>
                  <a:outerShdw blurRad="38100" dist="38100" dir="2700000" algn="tl">
                    <a:srgbClr val="000000">
                      <a:alpha val="43137"/>
                    </a:srgbClr>
                  </a:outerShdw>
                </a:effectLst>
              </a:rPr>
              <a:t>)</a:t>
            </a:r>
            <a:endParaRPr lang="en-US" sz="4800" b="1" i="1" dirty="0" smtClean="0">
              <a:ln>
                <a:solidFill>
                  <a:sysClr val="windowText" lastClr="000000"/>
                </a:solidFill>
              </a:ln>
              <a:solidFill>
                <a:srgbClr val="FF0000"/>
              </a:solidFill>
              <a:effectLst>
                <a:outerShdw blurRad="38100" dist="38100" dir="2700000" algn="tl">
                  <a:srgbClr val="000000">
                    <a:alpha val="43137"/>
                  </a:srgbClr>
                </a:outerShdw>
              </a:effectLst>
            </a:endParaRPr>
          </a:p>
          <a:p>
            <a:pPr>
              <a:buNone/>
            </a:pPr>
            <a:endParaRPr lang="en-US" sz="1400" b="1" i="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The false report was that the steward was </a:t>
            </a:r>
            <a:r>
              <a:rPr lang="en-US" sz="4800" b="1" i="1" dirty="0" smtClean="0">
                <a:ln>
                  <a:solidFill>
                    <a:sysClr val="windowText" lastClr="000000"/>
                  </a:solidFill>
                </a:ln>
                <a:solidFill>
                  <a:srgbClr val="FF0000"/>
                </a:solidFill>
                <a:effectLst>
                  <a:outerShdw blurRad="38100" dist="38100" dir="2700000" algn="tl">
                    <a:srgbClr val="000000">
                      <a:alpha val="43137"/>
                    </a:srgbClr>
                  </a:outerShdw>
                </a:effectLst>
              </a:rPr>
              <a:t>“winnowing”</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his estate</a:t>
            </a:r>
          </a:p>
          <a:p>
            <a:pPr>
              <a:buNone/>
            </a:pPr>
            <a:endParaRPr lang="en-US" sz="1300" b="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So, the owner fired the steward and  demanded an audit of the estate’s books</a:t>
            </a:r>
          </a:p>
          <a:p>
            <a:endParaRPr lang="en-US" dirty="0"/>
          </a:p>
        </p:txBody>
      </p:sp>
      <p:sp>
        <p:nvSpPr>
          <p:cNvPr id="4" name="TextBox 3"/>
          <p:cNvSpPr txBox="1"/>
          <p:nvPr/>
        </p:nvSpPr>
        <p:spPr>
          <a:xfrm>
            <a:off x="0" y="6539552"/>
            <a:ext cx="9144000" cy="369332"/>
          </a:xfrm>
          <a:prstGeom prst="rect">
            <a:avLst/>
          </a:prstGeom>
          <a:noFill/>
        </p:spPr>
        <p:txBody>
          <a:bodyPr wrap="square" rtlCol="0">
            <a:spAutoFit/>
          </a:bodyPr>
          <a:lstStyle/>
          <a:p>
            <a:r>
              <a:rPr lang="en-US" dirty="0" err="1" smtClean="0"/>
              <a:t>Diaskorpizo</a:t>
            </a:r>
            <a:r>
              <a:rPr lang="en-US" dirty="0" smtClean="0"/>
              <a:t> – dissipating, squandering, wasting or scattering.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The Shenanigans</a:t>
            </a:r>
            <a:endParaRPr lang="en-US" sz="72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600200"/>
            <a:ext cx="9144000" cy="5257800"/>
          </a:xfrm>
        </p:spPr>
        <p:txBody>
          <a:bodyPr>
            <a:normAutofit lnSpcReduction="10000"/>
          </a:bodyPr>
          <a:lstStyle/>
          <a:p>
            <a:r>
              <a:rPr lang="en-US" sz="4800" b="1" u="sng" dirty="0" smtClean="0">
                <a:ln>
                  <a:solidFill>
                    <a:sysClr val="windowText" lastClr="000000"/>
                  </a:solidFill>
                </a:ln>
                <a:solidFill>
                  <a:srgbClr val="FFFF00"/>
                </a:solidFill>
                <a:effectLst>
                  <a:outerShdw blurRad="38100" dist="38100" dir="2700000" algn="tl">
                    <a:srgbClr val="000000">
                      <a:alpha val="43137"/>
                    </a:srgbClr>
                  </a:outerShdw>
                </a:effectLst>
              </a:rPr>
              <a:t>The steward</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was afraid</a:t>
            </a:r>
            <a:endParaRPr lang="en-US" sz="4800" b="1" i="1" dirty="0" smtClean="0">
              <a:ln>
                <a:solidFill>
                  <a:sysClr val="windowText" lastClr="000000"/>
                </a:solidFill>
              </a:ln>
              <a:solidFill>
                <a:srgbClr val="FF0000"/>
              </a:solidFill>
              <a:effectLst>
                <a:outerShdw blurRad="38100" dist="38100" dir="2700000" algn="tl">
                  <a:srgbClr val="000000">
                    <a:alpha val="43137"/>
                  </a:srgbClr>
                </a:outerShdw>
              </a:effectLst>
            </a:endParaRPr>
          </a:p>
          <a:p>
            <a:pPr>
              <a:buNone/>
            </a:pPr>
            <a:endParaRPr lang="en-US" sz="1400" b="1" i="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W/o the stewardship he would have no home or food!</a:t>
            </a:r>
          </a:p>
          <a:p>
            <a:pPr>
              <a:buNone/>
            </a:pPr>
            <a:endParaRPr lang="en-US" sz="1300" b="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He ingratiated himself with the tenants via debt forgiveness IOT be welcomed into their homes</a:t>
            </a:r>
          </a:p>
          <a:p>
            <a:endParaRPr lang="en-US" dirty="0"/>
          </a:p>
        </p:txBody>
      </p:sp>
      <p:sp>
        <p:nvSpPr>
          <p:cNvPr id="4" name="TextBox 3"/>
          <p:cNvSpPr txBox="1"/>
          <p:nvPr/>
        </p:nvSpPr>
        <p:spPr>
          <a:xfrm>
            <a:off x="0" y="6477000"/>
            <a:ext cx="9144000" cy="381000"/>
          </a:xfrm>
          <a:prstGeom prst="rect">
            <a:avLst/>
          </a:prstGeom>
          <a:noFill/>
        </p:spPr>
        <p:txBody>
          <a:bodyPr wrap="square" rtlCol="0">
            <a:spAutoFit/>
          </a:bodyPr>
          <a:lstStyle/>
          <a:p>
            <a:r>
              <a:rPr lang="en-US" dirty="0" err="1" smtClean="0"/>
              <a:t>Methistēmi</a:t>
            </a:r>
            <a:r>
              <a:rPr lang="en-US" dirty="0" smtClean="0"/>
              <a:t> – to remove someone from his place.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The Shenanigans</a:t>
            </a:r>
            <a:endParaRPr lang="en-US" sz="72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600200"/>
            <a:ext cx="9144000" cy="5257800"/>
          </a:xfrm>
        </p:spPr>
        <p:txBody>
          <a:bodyPr>
            <a:normAutofit fontScale="92500"/>
          </a:bodyPr>
          <a:lstStyle/>
          <a:p>
            <a:r>
              <a:rPr lang="en-US" sz="4800" b="1" u="sng" dirty="0" smtClean="0">
                <a:ln>
                  <a:solidFill>
                    <a:sysClr val="windowText" lastClr="000000"/>
                  </a:solidFill>
                </a:ln>
                <a:solidFill>
                  <a:srgbClr val="FFFF00"/>
                </a:solidFill>
                <a:effectLst>
                  <a:outerShdw blurRad="38100" dist="38100" dir="2700000" algn="tl">
                    <a:srgbClr val="000000">
                      <a:alpha val="43137"/>
                    </a:srgbClr>
                  </a:outerShdw>
                </a:effectLst>
              </a:rPr>
              <a:t>The tenants</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came expecting to have to pay their debts in full</a:t>
            </a:r>
          </a:p>
          <a:p>
            <a:pPr>
              <a:buNone/>
            </a:pPr>
            <a:endParaRPr lang="en-US" sz="1200" b="1" i="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Instead, they received a 20-50% reduction of their debt</a:t>
            </a:r>
          </a:p>
          <a:p>
            <a:pPr>
              <a:buNone/>
            </a:pP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The steward’s unexpected generosity opened their hearts to him</a:t>
            </a:r>
            <a:endParaRPr lang="en-US" dirty="0">
              <a:solidFill>
                <a:srgbClr val="FFFF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u="sng" dirty="0" smtClean="0">
                <a:ln>
                  <a:solidFill>
                    <a:sysClr val="windowText" lastClr="000000"/>
                  </a:solidFill>
                </a:ln>
                <a:solidFill>
                  <a:srgbClr val="FFFF00"/>
                </a:solidFill>
                <a:effectLst>
                  <a:outerShdw blurRad="38100" dist="38100" dir="2700000" algn="tl">
                    <a:srgbClr val="000000">
                      <a:alpha val="43137"/>
                    </a:srgbClr>
                  </a:outerShdw>
                </a:effectLst>
              </a:rPr>
              <a:t>The Results</a:t>
            </a:r>
            <a:endParaRPr lang="en-US" sz="7200" b="1" u="sng"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52400" y="1600200"/>
            <a:ext cx="8839200" cy="5257800"/>
          </a:xfrm>
        </p:spPr>
        <p:txBody>
          <a:bodyPr>
            <a:noAutofit/>
          </a:bodyPr>
          <a:lstStyle/>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The tenants paid their debts off at a discount</a:t>
            </a:r>
          </a:p>
          <a:p>
            <a:pPr>
              <a:buNone/>
            </a:pP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The landowner received </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rent</a:t>
            </a:r>
            <a:endParaRPr lang="en-US" sz="48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buNone/>
            </a:pP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The steward was removed, but now had new friends to help him survive</a:t>
            </a:r>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u="sng" dirty="0" smtClean="0">
                <a:ln>
                  <a:solidFill>
                    <a:sysClr val="windowText" lastClr="000000"/>
                  </a:solidFill>
                </a:ln>
                <a:solidFill>
                  <a:srgbClr val="FFFF00"/>
                </a:solidFill>
                <a:effectLst>
                  <a:outerShdw blurRad="38100" dist="38100" dir="2700000" algn="tl">
                    <a:srgbClr val="000000">
                      <a:alpha val="43137"/>
                    </a:srgbClr>
                  </a:outerShdw>
                </a:effectLst>
              </a:rPr>
              <a:t>The Results</a:t>
            </a:r>
            <a:endParaRPr lang="en-US" sz="7200" b="1" u="sng"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52400" y="1600200"/>
            <a:ext cx="8839200" cy="5257800"/>
          </a:xfrm>
        </p:spPr>
        <p:txBody>
          <a:bodyPr>
            <a:noAutofit/>
          </a:bodyPr>
          <a:lstStyle/>
          <a:p>
            <a:pPr algn="ctr">
              <a:buNone/>
            </a:pP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The </a:t>
            </a:r>
            <a:r>
              <a:rPr lang="en-US" sz="4800" b="1" dirty="0" smtClean="0">
                <a:ln>
                  <a:solidFill>
                    <a:sysClr val="windowText" lastClr="000000"/>
                  </a:solidFill>
                </a:ln>
                <a:solidFill>
                  <a:srgbClr val="FF0000"/>
                </a:solidFill>
                <a:effectLst>
                  <a:outerShdw blurRad="38100" dist="38100" dir="2700000" algn="tl">
                    <a:srgbClr val="000000">
                      <a:alpha val="43137"/>
                    </a:srgbClr>
                  </a:outerShdw>
                </a:effectLst>
              </a:rPr>
              <a:t>Lord</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(o </a:t>
            </a:r>
            <a:r>
              <a:rPr lang="en-US" sz="4800" b="1" dirty="0" err="1" smtClean="0">
                <a:ln>
                  <a:solidFill>
                    <a:sysClr val="windowText" lastClr="000000"/>
                  </a:solidFill>
                </a:ln>
                <a:solidFill>
                  <a:srgbClr val="FFFF00"/>
                </a:solidFill>
                <a:effectLst>
                  <a:outerShdw blurRad="38100" dist="38100" dir="2700000" algn="tl">
                    <a:srgbClr val="000000">
                      <a:alpha val="43137"/>
                    </a:srgbClr>
                  </a:outerShdw>
                </a:effectLst>
              </a:rPr>
              <a:t>kurios</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praised the </a:t>
            </a:r>
            <a:r>
              <a:rPr lang="en-US" sz="4800" b="1" dirty="0" smtClean="0">
                <a:ln>
                  <a:solidFill>
                    <a:sysClr val="windowText" lastClr="000000"/>
                  </a:solidFill>
                </a:ln>
                <a:solidFill>
                  <a:srgbClr val="FF0000"/>
                </a:solidFill>
                <a:effectLst>
                  <a:outerShdw blurRad="38100" dist="38100" dir="2700000" algn="tl">
                    <a:srgbClr val="000000">
                      <a:alpha val="43137"/>
                    </a:srgbClr>
                  </a:outerShdw>
                </a:effectLst>
              </a:rPr>
              <a:t>steward of unrighteousness</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because he </a:t>
            </a:r>
            <a:r>
              <a:rPr lang="en-US" sz="4800" b="1" dirty="0" smtClean="0">
                <a:ln>
                  <a:solidFill>
                    <a:sysClr val="windowText" lastClr="000000"/>
                  </a:solidFill>
                </a:ln>
                <a:solidFill>
                  <a:srgbClr val="FF0000"/>
                </a:solidFill>
                <a:effectLst>
                  <a:outerShdw blurRad="38100" dist="38100" dir="2700000" algn="tl">
                    <a:srgbClr val="000000">
                      <a:alpha val="43137"/>
                    </a:srgbClr>
                  </a:outerShdw>
                </a:effectLst>
              </a:rPr>
              <a:t>demonstrated practical wisdom in relationships  with other people </a:t>
            </a:r>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0" y="6172200"/>
            <a:ext cx="9144000" cy="923330"/>
          </a:xfrm>
          <a:prstGeom prst="rect">
            <a:avLst/>
          </a:prstGeom>
          <a:noFill/>
        </p:spPr>
        <p:txBody>
          <a:bodyPr wrap="square" rtlCol="0">
            <a:spAutoFit/>
          </a:bodyPr>
          <a:lstStyle/>
          <a:p>
            <a:pPr algn="ctr"/>
            <a:r>
              <a:rPr lang="en-US" b="1" dirty="0" smtClean="0">
                <a:ln>
                  <a:solidFill>
                    <a:sysClr val="windowText" lastClr="000000"/>
                  </a:solidFill>
                </a:ln>
                <a:effectLst>
                  <a:outerShdw blurRad="38100" dist="38100" dir="2700000" algn="tl">
                    <a:srgbClr val="000000">
                      <a:alpha val="43137"/>
                    </a:srgbClr>
                  </a:outerShdw>
                </a:effectLst>
              </a:rPr>
              <a:t>Steward of unrighteousness (mammon), not unrighteous steward - </a:t>
            </a:r>
            <a:r>
              <a:rPr lang="en-US" b="1" i="1" dirty="0" smtClean="0">
                <a:ln>
                  <a:solidFill>
                    <a:sysClr val="windowText" lastClr="000000"/>
                  </a:solidFill>
                </a:ln>
                <a:effectLst>
                  <a:outerShdw blurRad="38100" dist="38100" dir="2700000" algn="tl">
                    <a:srgbClr val="000000">
                      <a:alpha val="43137"/>
                    </a:srgbClr>
                  </a:outerShdw>
                </a:effectLst>
              </a:rPr>
              <a:t>ton </a:t>
            </a:r>
            <a:r>
              <a:rPr lang="en-US" b="1" i="1" dirty="0" err="1" smtClean="0">
                <a:ln>
                  <a:solidFill>
                    <a:sysClr val="windowText" lastClr="000000"/>
                  </a:solidFill>
                </a:ln>
                <a:effectLst>
                  <a:outerShdw blurRad="38100" dist="38100" dir="2700000" algn="tl">
                    <a:srgbClr val="000000">
                      <a:alpha val="43137"/>
                    </a:srgbClr>
                  </a:outerShdw>
                </a:effectLst>
              </a:rPr>
              <a:t>oikonomon</a:t>
            </a:r>
            <a:r>
              <a:rPr lang="en-US" b="1" i="1" dirty="0" smtClean="0">
                <a:ln>
                  <a:solidFill>
                    <a:sysClr val="windowText" lastClr="000000"/>
                  </a:solidFill>
                </a:ln>
                <a:effectLst>
                  <a:outerShdw blurRad="38100" dist="38100" dir="2700000" algn="tl">
                    <a:srgbClr val="000000">
                      <a:alpha val="43137"/>
                    </a:srgbClr>
                  </a:outerShdw>
                </a:effectLst>
              </a:rPr>
              <a:t> </a:t>
            </a:r>
            <a:r>
              <a:rPr lang="en-US" b="1" i="1" dirty="0" err="1" smtClean="0">
                <a:ln>
                  <a:solidFill>
                    <a:sysClr val="windowText" lastClr="000000"/>
                  </a:solidFill>
                </a:ln>
                <a:effectLst>
                  <a:outerShdw blurRad="38100" dist="38100" dir="2700000" algn="tl">
                    <a:srgbClr val="000000">
                      <a:alpha val="43137"/>
                    </a:srgbClr>
                  </a:outerShdw>
                </a:effectLst>
              </a:rPr>
              <a:t>tns</a:t>
            </a:r>
            <a:r>
              <a:rPr lang="en-US" b="1" i="1" dirty="0" smtClean="0">
                <a:ln>
                  <a:solidFill>
                    <a:sysClr val="windowText" lastClr="000000"/>
                  </a:solidFill>
                </a:ln>
                <a:effectLst>
                  <a:outerShdw blurRad="38100" dist="38100" dir="2700000" algn="tl">
                    <a:srgbClr val="000000">
                      <a:alpha val="43137"/>
                    </a:srgbClr>
                  </a:outerShdw>
                </a:effectLst>
              </a:rPr>
              <a:t> </a:t>
            </a:r>
            <a:r>
              <a:rPr lang="en-US" b="1" i="1" dirty="0" err="1" smtClean="0">
                <a:ln>
                  <a:solidFill>
                    <a:sysClr val="windowText" lastClr="000000"/>
                  </a:solidFill>
                </a:ln>
                <a:effectLst>
                  <a:outerShdw blurRad="38100" dist="38100" dir="2700000" algn="tl">
                    <a:srgbClr val="000000">
                      <a:alpha val="43137"/>
                    </a:srgbClr>
                  </a:outerShdw>
                </a:effectLst>
              </a:rPr>
              <a:t>adikias</a:t>
            </a:r>
            <a:r>
              <a:rPr lang="en-US" b="1" i="1" dirty="0" smtClean="0">
                <a:ln>
                  <a:solidFill>
                    <a:sysClr val="windowText" lastClr="000000"/>
                  </a:solidFill>
                </a:ln>
                <a:effectLst>
                  <a:outerShdw blurRad="38100" dist="38100" dir="2700000" algn="tl">
                    <a:srgbClr val="000000">
                      <a:alpha val="43137"/>
                    </a:srgbClr>
                  </a:outerShdw>
                </a:effectLst>
              </a:rPr>
              <a:t>.  </a:t>
            </a:r>
            <a:r>
              <a:rPr lang="en-US" b="1" dirty="0" smtClean="0">
                <a:ln>
                  <a:solidFill>
                    <a:sysClr val="windowText" lastClr="000000"/>
                  </a:solidFill>
                </a:ln>
                <a:effectLst>
                  <a:outerShdw blurRad="38100" dist="38100" dir="2700000" algn="tl">
                    <a:srgbClr val="000000">
                      <a:alpha val="43137"/>
                    </a:srgbClr>
                  </a:outerShdw>
                </a:effectLst>
              </a:rPr>
              <a:t>Prudence or wisdom in relationships is </a:t>
            </a:r>
            <a:r>
              <a:rPr lang="en-US" b="1" i="1" dirty="0" err="1" smtClean="0">
                <a:ln>
                  <a:solidFill>
                    <a:sysClr val="windowText" lastClr="000000"/>
                  </a:solidFill>
                </a:ln>
                <a:effectLst>
                  <a:outerShdw blurRad="38100" dist="38100" dir="2700000" algn="tl">
                    <a:srgbClr val="000000">
                      <a:alpha val="43137"/>
                    </a:srgbClr>
                  </a:outerShdw>
                </a:effectLst>
              </a:rPr>
              <a:t>phronimos</a:t>
            </a:r>
            <a:r>
              <a:rPr lang="en-US" b="1" i="1" dirty="0" smtClean="0">
                <a:ln>
                  <a:solidFill>
                    <a:sysClr val="windowText" lastClr="000000"/>
                  </a:solidFill>
                </a:ln>
                <a:effectLst>
                  <a:outerShdw blurRad="38100" dist="38100" dir="2700000" algn="tl">
                    <a:srgbClr val="000000">
                      <a:alpha val="43137"/>
                    </a:srgbClr>
                  </a:outerShdw>
                </a:effectLst>
              </a:rPr>
              <a:t>.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Jesus Then Teaches</a:t>
            </a:r>
            <a:endParaRPr lang="en-US" sz="72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600200"/>
            <a:ext cx="8686800" cy="5257800"/>
          </a:xfrm>
        </p:spPr>
        <p:txBody>
          <a:bodyPr>
            <a:normAutofit/>
          </a:bodyPr>
          <a:lstStyle/>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He encourages his disciples as children of light to emulate the children of this age by being </a:t>
            </a:r>
            <a:r>
              <a:rPr lang="en-US" sz="4800" b="1" i="1" dirty="0" err="1" smtClean="0">
                <a:ln>
                  <a:solidFill>
                    <a:sysClr val="windowText" lastClr="000000"/>
                  </a:solidFill>
                </a:ln>
                <a:solidFill>
                  <a:srgbClr val="FF0000"/>
                </a:solidFill>
                <a:effectLst>
                  <a:outerShdw blurRad="38100" dist="38100" dir="2700000" algn="tl">
                    <a:srgbClr val="000000">
                      <a:alpha val="43137"/>
                    </a:srgbClr>
                  </a:outerShdw>
                </a:effectLst>
              </a:rPr>
              <a:t>phronimos</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in our relationships with each other</a:t>
            </a:r>
          </a:p>
          <a:p>
            <a:pPr>
              <a:buNone/>
            </a:pP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What does this mean?</a:t>
            </a:r>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Jesus Then Teaches</a:t>
            </a:r>
            <a:endParaRPr lang="en-US" sz="72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828800"/>
            <a:ext cx="8686800" cy="5257800"/>
          </a:xfrm>
        </p:spPr>
        <p:txBody>
          <a:bodyPr>
            <a:normAutofit/>
          </a:bodyPr>
          <a:lstStyle/>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Use </a:t>
            </a:r>
            <a:r>
              <a:rPr lang="en-US" sz="4800" b="1" dirty="0" smtClean="0">
                <a:ln>
                  <a:solidFill>
                    <a:sysClr val="windowText" lastClr="000000"/>
                  </a:solidFill>
                </a:ln>
                <a:solidFill>
                  <a:srgbClr val="FF0000"/>
                </a:solidFill>
                <a:effectLst>
                  <a:outerShdw blurRad="38100" dist="38100" dir="2700000" algn="tl">
                    <a:srgbClr val="000000">
                      <a:alpha val="43137"/>
                    </a:srgbClr>
                  </a:outerShdw>
                </a:effectLst>
              </a:rPr>
              <a:t>mammon</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to make </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friends (via forgiveness of debts/sins)</a:t>
            </a:r>
            <a:endParaRPr lang="en-US" sz="48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buNone/>
            </a:pP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So when you are </a:t>
            </a:r>
            <a:r>
              <a:rPr lang="en-US" sz="4800" b="1" dirty="0" smtClean="0">
                <a:ln>
                  <a:solidFill>
                    <a:sysClr val="windowText" lastClr="000000"/>
                  </a:solidFill>
                </a:ln>
                <a:solidFill>
                  <a:srgbClr val="FF0000"/>
                </a:solidFill>
                <a:effectLst>
                  <a:outerShdw blurRad="38100" dist="38100" dir="2700000" algn="tl">
                    <a:srgbClr val="000000">
                      <a:alpha val="43137"/>
                    </a:srgbClr>
                  </a:outerShdw>
                </a:effectLst>
              </a:rPr>
              <a:t>eclipsed</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a:t>
            </a:r>
          </a:p>
          <a:p>
            <a:pPr>
              <a:buNone/>
            </a:pP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They will </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receive/welcome </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you into the eternal dwellings</a:t>
            </a:r>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0" y="6477000"/>
            <a:ext cx="9144000" cy="381000"/>
          </a:xfrm>
          <a:prstGeom prst="rect">
            <a:avLst/>
          </a:prstGeom>
          <a:noFill/>
        </p:spPr>
        <p:txBody>
          <a:bodyPr wrap="square" rtlCol="0">
            <a:spAutoFit/>
          </a:bodyPr>
          <a:lstStyle/>
          <a:p>
            <a:r>
              <a:rPr lang="en-US" dirty="0" err="1" smtClean="0"/>
              <a:t>Hotan</a:t>
            </a:r>
            <a:r>
              <a:rPr lang="en-US" dirty="0" smtClean="0"/>
              <a:t> </a:t>
            </a:r>
            <a:r>
              <a:rPr lang="en-US" dirty="0" err="1" smtClean="0"/>
              <a:t>eklipete</a:t>
            </a:r>
            <a:r>
              <a:rPr lang="en-US" dirty="0" smtClean="0"/>
              <a:t> – when you “are eclipsed” that is, when you die.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Jesus Then Teaches</a:t>
            </a:r>
            <a:endParaRPr lang="en-US" sz="72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828800"/>
            <a:ext cx="8686800" cy="5257800"/>
          </a:xfrm>
        </p:spPr>
        <p:txBody>
          <a:bodyPr>
            <a:normAutofit/>
          </a:bodyPr>
          <a:lstStyle/>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Faithfulness in a very little thing forecasts faithfulness in much</a:t>
            </a:r>
          </a:p>
          <a:p>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Unrighteousness in a very little thing forecasts unrighteousness in much</a:t>
            </a: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buNone/>
            </a:pPr>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0" y="6477000"/>
            <a:ext cx="9144000" cy="381000"/>
          </a:xfrm>
          <a:prstGeom prst="rect">
            <a:avLst/>
          </a:prstGeom>
          <a:noFill/>
        </p:spPr>
        <p:txBody>
          <a:bodyPr wrap="square" rtlCol="0">
            <a:spAutoFit/>
          </a:bodyPr>
          <a:lstStyle/>
          <a:p>
            <a:r>
              <a:rPr lang="en-US" dirty="0" smtClean="0"/>
              <a:t>Our use of mammon is the barometer Jesus uses to measure our faithfulness to use true riches.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Jesus Then Teaches</a:t>
            </a:r>
            <a:endParaRPr lang="en-US" sz="72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676400"/>
            <a:ext cx="8686800" cy="5257800"/>
          </a:xfrm>
        </p:spPr>
        <p:txBody>
          <a:bodyPr>
            <a:normAutofit/>
          </a:bodyPr>
          <a:lstStyle/>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Faithful use of mammon is the prerequisite for being entrusted with genuine riches</a:t>
            </a:r>
          </a:p>
          <a:p>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Faithful use of the mammon of another is the prerequisite receiving that of your own </a:t>
            </a: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buNone/>
            </a:pPr>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Jesus’ Culmination</a:t>
            </a:r>
            <a:endParaRPr lang="en-US" sz="72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676400"/>
            <a:ext cx="8686800" cy="5257800"/>
          </a:xfrm>
        </p:spPr>
        <p:txBody>
          <a:bodyPr>
            <a:normAutofit/>
          </a:bodyPr>
          <a:lstStyle/>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No </a:t>
            </a:r>
            <a:r>
              <a:rPr lang="en-US" sz="4800" b="1" dirty="0" smtClean="0">
                <a:ln>
                  <a:solidFill>
                    <a:sysClr val="windowText" lastClr="000000"/>
                  </a:solidFill>
                </a:ln>
                <a:solidFill>
                  <a:srgbClr val="FF0000"/>
                </a:solidFill>
                <a:effectLst>
                  <a:outerShdw blurRad="38100" dist="38100" dir="2700000" algn="tl">
                    <a:srgbClr val="000000">
                      <a:alpha val="43137"/>
                    </a:srgbClr>
                  </a:outerShdw>
                </a:effectLst>
              </a:rPr>
              <a:t>servant</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can serve 2 </a:t>
            </a:r>
            <a:r>
              <a:rPr lang="en-US" sz="4800" b="1" dirty="0" err="1" smtClean="0">
                <a:ln>
                  <a:solidFill>
                    <a:sysClr val="windowText" lastClr="000000"/>
                  </a:solidFill>
                </a:ln>
                <a:solidFill>
                  <a:srgbClr val="FF0000"/>
                </a:solidFill>
                <a:effectLst>
                  <a:outerShdw blurRad="38100" dist="38100" dir="2700000" algn="tl">
                    <a:srgbClr val="000000">
                      <a:alpha val="43137"/>
                    </a:srgbClr>
                  </a:outerShdw>
                </a:effectLst>
              </a:rPr>
              <a:t>kuriois</a:t>
            </a:r>
            <a:endParaRPr lang="en-US" sz="4800" b="1" dirty="0" smtClean="0">
              <a:ln>
                <a:solidFill>
                  <a:sysClr val="windowText" lastClr="000000"/>
                </a:solidFill>
              </a:ln>
              <a:solidFill>
                <a:srgbClr val="FF0000"/>
              </a:solidFill>
              <a:effectLst>
                <a:outerShdw blurRad="38100" dist="38100" dir="2700000" algn="tl">
                  <a:srgbClr val="000000">
                    <a:alpha val="43137"/>
                  </a:srgbClr>
                </a:outerShdw>
              </a:effectLst>
            </a:endParaRPr>
          </a:p>
          <a:p>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One </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lord will </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be held to and loved; while the other will be hated and despised.</a:t>
            </a:r>
          </a:p>
          <a:p>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You cannot </a:t>
            </a:r>
            <a:r>
              <a:rPr lang="en-US" sz="4800" b="1" dirty="0" smtClean="0">
                <a:ln>
                  <a:solidFill>
                    <a:sysClr val="windowText" lastClr="000000"/>
                  </a:solidFill>
                </a:ln>
                <a:solidFill>
                  <a:srgbClr val="FF0000"/>
                </a:solidFill>
                <a:effectLst>
                  <a:outerShdw blurRad="38100" dist="38100" dir="2700000" algn="tl">
                    <a:srgbClr val="000000">
                      <a:alpha val="43137"/>
                    </a:srgbClr>
                  </a:outerShdw>
                </a:effectLst>
              </a:rPr>
              <a:t>serve</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a:t>
            </a:r>
            <a:r>
              <a:rPr lang="en-US" sz="4800" b="1" dirty="0" err="1" smtClean="0">
                <a:ln>
                  <a:solidFill>
                    <a:sysClr val="windowText" lastClr="000000"/>
                  </a:solidFill>
                </a:ln>
                <a:solidFill>
                  <a:srgbClr val="FFFF00"/>
                </a:solidFill>
                <a:effectLst>
                  <a:outerShdw blurRad="38100" dist="38100" dir="2700000" algn="tl">
                    <a:srgbClr val="000000">
                      <a:alpha val="43137"/>
                    </a:srgbClr>
                  </a:outerShdw>
                </a:effectLst>
              </a:rPr>
              <a:t>doulouein</a:t>
            </a:r>
            <a:r>
              <a:rPr lang="en-US" sz="4800" b="1" dirty="0" smtClean="0">
                <a:ln>
                  <a:solidFill>
                    <a:sysClr val="windowText" lastClr="000000"/>
                  </a:solidFill>
                </a:ln>
                <a:solidFill>
                  <a:srgbClr val="FFFF00"/>
                </a:solidFill>
                <a:effectLst>
                  <a:outerShdw blurRad="38100" dist="38100" dir="2700000" algn="tl">
                    <a:srgbClr val="000000">
                      <a:alpha val="43137"/>
                    </a:srgbClr>
                  </a:outerShdw>
                </a:effectLst>
              </a:rPr>
              <a:t>) God and mammon</a:t>
            </a:r>
          </a:p>
          <a:p>
            <a:endParaRPr lang="en-US" sz="48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buNone/>
            </a:pP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buNone/>
            </a:pPr>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0" y="6553200"/>
            <a:ext cx="9144000" cy="369332"/>
          </a:xfrm>
          <a:prstGeom prst="rect">
            <a:avLst/>
          </a:prstGeom>
          <a:noFill/>
        </p:spPr>
        <p:txBody>
          <a:bodyPr wrap="square" rtlCol="0">
            <a:spAutoFit/>
          </a:bodyPr>
          <a:lstStyle/>
          <a:p>
            <a:pPr algn="ctr"/>
            <a:r>
              <a:rPr lang="en-US" dirty="0" smtClean="0"/>
              <a:t>Here the word for servant is </a:t>
            </a:r>
            <a:r>
              <a:rPr lang="en-US" i="1" dirty="0" err="1" smtClean="0"/>
              <a:t>oikete</a:t>
            </a:r>
            <a:r>
              <a:rPr lang="en-US" dirty="0" smtClean="0"/>
              <a:t> meaning a servant who is a member of the household.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Autofit/>
          </a:bodyPr>
          <a:lstStyle/>
          <a:p>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What’s a Parable?</a:t>
            </a:r>
            <a:endParaRPr lang="en-US" sz="72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676400"/>
            <a:ext cx="9144000" cy="6019800"/>
          </a:xfrm>
        </p:spPr>
        <p:txBody>
          <a:bodyPr>
            <a:normAutofit fontScale="62500" lnSpcReduction="20000"/>
          </a:bodyPr>
          <a:lstStyle/>
          <a:p>
            <a:pPr algn="ctr">
              <a:buNone/>
            </a:pPr>
            <a:r>
              <a:rPr lang="en-US" sz="10600" b="1" dirty="0" err="1" smtClean="0">
                <a:ln>
                  <a:solidFill>
                    <a:sysClr val="windowText" lastClr="000000"/>
                  </a:solidFill>
                </a:ln>
                <a:solidFill>
                  <a:srgbClr val="FF0000"/>
                </a:solidFill>
                <a:effectLst>
                  <a:outerShdw blurRad="38100" dist="38100" dir="2700000" algn="tl">
                    <a:srgbClr val="000000">
                      <a:alpha val="43137"/>
                    </a:srgbClr>
                  </a:outerShdw>
                </a:effectLst>
              </a:rPr>
              <a:t>Parabŏlē</a:t>
            </a:r>
            <a:r>
              <a:rPr lang="en-US" sz="10600" dirty="0" smtClean="0"/>
              <a:t> </a:t>
            </a:r>
          </a:p>
          <a:p>
            <a:pPr algn="ctr">
              <a:buNone/>
            </a:pPr>
            <a:r>
              <a:rPr lang="en-US" sz="9800" b="1" dirty="0" smtClean="0">
                <a:ln>
                  <a:solidFill>
                    <a:sysClr val="windowText" lastClr="000000"/>
                  </a:solidFill>
                </a:ln>
                <a:solidFill>
                  <a:srgbClr val="FFFF00"/>
                </a:solidFill>
                <a:effectLst>
                  <a:outerShdw blurRad="38100" dist="38100" dir="2700000" algn="tl">
                    <a:srgbClr val="000000">
                      <a:alpha val="43137"/>
                    </a:srgbClr>
                  </a:outerShdw>
                </a:effectLst>
              </a:rPr>
              <a:t>“to cast, throw or put along-side of or near”</a:t>
            </a:r>
          </a:p>
          <a:p>
            <a:pPr>
              <a:buNone/>
            </a:pPr>
            <a:endParaRPr lang="en-US" sz="14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lgn="ctr">
              <a:buNone/>
            </a:pPr>
            <a:r>
              <a:rPr lang="en-US" sz="9800" b="1" dirty="0" smtClean="0">
                <a:ln>
                  <a:solidFill>
                    <a:sysClr val="windowText" lastClr="000000"/>
                  </a:solidFill>
                </a:ln>
                <a:solidFill>
                  <a:srgbClr val="FFFF00"/>
                </a:solidFill>
                <a:effectLst>
                  <a:outerShdw blurRad="38100" dist="38100" dir="2700000" algn="tl">
                    <a:srgbClr val="000000">
                      <a:alpha val="43137"/>
                    </a:srgbClr>
                  </a:outerShdw>
                </a:effectLst>
              </a:rPr>
              <a:t>A story from everyday life that lays 2 things side by side to compare them</a:t>
            </a:r>
          </a:p>
          <a:p>
            <a:pPr>
              <a:buNone/>
            </a:pPr>
            <a:endParaRPr lang="en-US" sz="17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buNone/>
            </a:pPr>
            <a:endParaRPr lang="en-US" dirty="0" smtClean="0"/>
          </a:p>
          <a:p>
            <a:pPr>
              <a:buNone/>
            </a:pPr>
            <a:r>
              <a:rPr lang="en-US" dirty="0" smtClean="0"/>
              <a:t>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Autofit/>
          </a:bodyPr>
          <a:lstStyle/>
          <a:p>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Key Takeaways</a:t>
            </a:r>
            <a:endParaRPr lang="en-US" sz="72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143000"/>
            <a:ext cx="9144000" cy="5867400"/>
          </a:xfrm>
        </p:spPr>
        <p:txBody>
          <a:bodyPr>
            <a:normAutofit/>
          </a:bodyPr>
          <a:lstStyle/>
          <a:p>
            <a:r>
              <a:rPr lang="en-US" sz="4300" b="1" dirty="0" smtClean="0">
                <a:ln>
                  <a:solidFill>
                    <a:sysClr val="windowText" lastClr="000000"/>
                  </a:solidFill>
                </a:ln>
                <a:solidFill>
                  <a:srgbClr val="FFFF00"/>
                </a:solidFill>
                <a:effectLst>
                  <a:outerShdw blurRad="38100" dist="38100" dir="2700000" algn="tl">
                    <a:srgbClr val="000000">
                      <a:alpha val="43137"/>
                    </a:srgbClr>
                  </a:outerShdw>
                </a:effectLst>
              </a:rPr>
              <a:t>Remember that we are stewards of the mammon God has </a:t>
            </a:r>
            <a:r>
              <a:rPr lang="en-US" sz="4300" b="1" dirty="0" smtClean="0">
                <a:ln>
                  <a:solidFill>
                    <a:sysClr val="windowText" lastClr="000000"/>
                  </a:solidFill>
                </a:ln>
                <a:solidFill>
                  <a:srgbClr val="FFFF00"/>
                </a:solidFill>
                <a:effectLst>
                  <a:outerShdw blurRad="38100" dist="38100" dir="2700000" algn="tl">
                    <a:srgbClr val="000000">
                      <a:alpha val="43137"/>
                    </a:srgbClr>
                  </a:outerShdw>
                </a:effectLst>
              </a:rPr>
              <a:t>provided us</a:t>
            </a:r>
            <a:endParaRPr lang="en-US" sz="43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buNone/>
            </a:pPr>
            <a:endParaRPr lang="en-US" sz="1200" dirty="0" smtClean="0"/>
          </a:p>
          <a:p>
            <a:r>
              <a:rPr lang="en-US" sz="4000" b="1" dirty="0" smtClean="0">
                <a:ln>
                  <a:solidFill>
                    <a:sysClr val="windowText" lastClr="000000"/>
                  </a:solidFill>
                </a:ln>
                <a:solidFill>
                  <a:srgbClr val="FFFF00"/>
                </a:solidFill>
                <a:effectLst>
                  <a:outerShdw blurRad="38100" dist="38100" dir="2700000" algn="tl">
                    <a:srgbClr val="000000">
                      <a:alpha val="43137"/>
                    </a:srgbClr>
                  </a:outerShdw>
                </a:effectLst>
              </a:rPr>
              <a:t>We should use mammon to help declare the forgiveness of debts </a:t>
            </a:r>
            <a:r>
              <a:rPr lang="en-US" sz="4000" b="1" dirty="0" smtClean="0">
                <a:ln>
                  <a:solidFill>
                    <a:sysClr val="windowText" lastClr="000000"/>
                  </a:solidFill>
                </a:ln>
                <a:solidFill>
                  <a:srgbClr val="FF0000"/>
                </a:solidFill>
                <a:effectLst>
                  <a:outerShdw blurRad="38100" dist="38100" dir="2700000" algn="tl">
                    <a:srgbClr val="000000">
                      <a:alpha val="43137"/>
                    </a:srgbClr>
                  </a:outerShdw>
                </a:effectLst>
              </a:rPr>
              <a:t>(sin)</a:t>
            </a:r>
          </a:p>
          <a:p>
            <a:pPr>
              <a:buNone/>
            </a:pPr>
            <a:endParaRPr lang="en-US" sz="1200" dirty="0" smtClean="0"/>
          </a:p>
          <a:p>
            <a:r>
              <a:rPr lang="en-US" sz="4000" b="1" dirty="0" smtClean="0">
                <a:ln>
                  <a:solidFill>
                    <a:sysClr val="windowText" lastClr="000000"/>
                  </a:solidFill>
                </a:ln>
                <a:solidFill>
                  <a:srgbClr val="FFFF00"/>
                </a:solidFill>
                <a:effectLst>
                  <a:outerShdw blurRad="38100" dist="38100" dir="2700000" algn="tl">
                    <a:srgbClr val="000000">
                      <a:alpha val="43137"/>
                    </a:srgbClr>
                  </a:outerShdw>
                </a:effectLst>
              </a:rPr>
              <a:t>Those whom we win to Jesus via the use of mammon will be our welcoming committee in heaven when we die</a:t>
            </a:r>
            <a:endParaRPr lang="en-US" sz="40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0" y="6477000"/>
            <a:ext cx="9144000" cy="381000"/>
          </a:xfrm>
          <a:prstGeom prst="rect">
            <a:avLst/>
          </a:prstGeom>
          <a:noFill/>
        </p:spPr>
        <p:txBody>
          <a:bodyPr wrap="square" rtlCol="0">
            <a:spAutoFit/>
          </a:bodyPr>
          <a:lstStyle/>
          <a:p>
            <a:r>
              <a:rPr lang="en-US" dirty="0" smtClean="0"/>
              <a:t>Parable of the Rich Fool in Luke 12:16-21 illustrates the misuse of possessions and mammon.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692289"/>
            <a:ext cx="8534400" cy="5632311"/>
          </a:xfrm>
          <a:prstGeom prst="rect">
            <a:avLst/>
          </a:prstGeom>
          <a:noFill/>
        </p:spPr>
        <p:txBody>
          <a:bodyPr wrap="square" rtlCol="0">
            <a:spAutoFit/>
          </a:bodyPr>
          <a:lstStyle/>
          <a:p>
            <a:pPr algn="ctr"/>
            <a:r>
              <a:rPr lang="en-US" sz="6000" b="1" dirty="0" smtClean="0">
                <a:ln>
                  <a:solidFill>
                    <a:sysClr val="windowText" lastClr="000000"/>
                  </a:solidFill>
                </a:ln>
                <a:solidFill>
                  <a:srgbClr val="FFFF00"/>
                </a:solidFill>
                <a:effectLst>
                  <a:outerShdw blurRad="38100" dist="38100" dir="2700000" algn="tl">
                    <a:srgbClr val="000000">
                      <a:alpha val="43137"/>
                    </a:srgbClr>
                  </a:outerShdw>
                </a:effectLst>
              </a:rPr>
              <a:t>The bosoms of the poor, the houses of the widows, the mouths of children are the barns which last forever.</a:t>
            </a:r>
          </a:p>
          <a:p>
            <a:pPr algn="ct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lgn="ctr"/>
            <a:r>
              <a:rPr lang="en-US" sz="4800" b="1" dirty="0" smtClean="0">
                <a:ln>
                  <a:solidFill>
                    <a:sysClr val="windowText" lastClr="000000"/>
                  </a:solidFill>
                </a:ln>
                <a:solidFill>
                  <a:srgbClr val="FFFF00"/>
                </a:solidFill>
              </a:rPr>
              <a:t>Ambrose of Milan</a:t>
            </a:r>
            <a:endParaRPr lang="en-US" sz="4800" b="1" dirty="0">
              <a:ln>
                <a:solidFill>
                  <a:sysClr val="windowText" lastClr="000000"/>
                </a:solidFill>
              </a:ln>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Autofit/>
          </a:bodyPr>
          <a:lstStyle/>
          <a:p>
            <a:r>
              <a:rPr lang="en-US" sz="7200" b="1" u="sng" dirty="0" smtClean="0">
                <a:ln>
                  <a:solidFill>
                    <a:sysClr val="windowText" lastClr="000000"/>
                  </a:solidFill>
                </a:ln>
                <a:solidFill>
                  <a:srgbClr val="FFFF00"/>
                </a:solidFill>
                <a:effectLst>
                  <a:outerShdw blurRad="38100" dist="38100" dir="2700000" algn="tl">
                    <a:srgbClr val="000000">
                      <a:alpha val="43137"/>
                    </a:srgbClr>
                  </a:outerShdw>
                </a:effectLst>
              </a:rPr>
              <a:t>What’s a Parable?</a:t>
            </a:r>
            <a:endParaRPr lang="en-US" sz="7200" b="1" u="sng"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676400"/>
            <a:ext cx="8686800" cy="6019800"/>
          </a:xfrm>
        </p:spPr>
        <p:txBody>
          <a:bodyPr>
            <a:normAutofit fontScale="70000" lnSpcReduction="20000"/>
          </a:bodyPr>
          <a:lstStyle/>
          <a:p>
            <a:pPr algn="ctr">
              <a:buNone/>
            </a:pPr>
            <a:r>
              <a:rPr lang="en-US" sz="10600" b="1" dirty="0" smtClean="0">
                <a:ln>
                  <a:solidFill>
                    <a:sysClr val="windowText" lastClr="000000"/>
                  </a:solidFill>
                </a:ln>
                <a:solidFill>
                  <a:srgbClr val="FF0000"/>
                </a:solidFill>
                <a:effectLst>
                  <a:outerShdw blurRad="38100" dist="38100" dir="2700000" algn="tl">
                    <a:srgbClr val="000000">
                      <a:alpha val="43137"/>
                    </a:srgbClr>
                  </a:outerShdw>
                </a:effectLst>
              </a:rPr>
              <a:t>Jesus’ main teaching tool/method</a:t>
            </a:r>
            <a:r>
              <a:rPr lang="en-US" sz="10600" dirty="0" smtClean="0"/>
              <a:t> </a:t>
            </a:r>
          </a:p>
          <a:p>
            <a:pPr>
              <a:buNone/>
            </a:pPr>
            <a:endParaRPr lang="en-US" sz="14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lgn="ctr">
              <a:buNone/>
            </a:pPr>
            <a:r>
              <a:rPr lang="en-US" sz="9800" b="1" dirty="0" smtClean="0">
                <a:ln>
                  <a:solidFill>
                    <a:sysClr val="windowText" lastClr="000000"/>
                  </a:solidFill>
                </a:ln>
                <a:solidFill>
                  <a:srgbClr val="FFFF00"/>
                </a:solidFill>
                <a:effectLst>
                  <a:outerShdw blurRad="38100" dist="38100" dir="2700000" algn="tl">
                    <a:srgbClr val="000000">
                      <a:alpha val="43137"/>
                    </a:srgbClr>
                  </a:outerShdw>
                </a:effectLst>
              </a:rPr>
              <a:t>Jesus used parables to compare spiritual </a:t>
            </a:r>
            <a:r>
              <a:rPr lang="en-US" sz="9800" b="1" dirty="0" smtClean="0">
                <a:ln>
                  <a:solidFill>
                    <a:sysClr val="windowText" lastClr="000000"/>
                  </a:solidFill>
                </a:ln>
                <a:solidFill>
                  <a:srgbClr val="FFFF00"/>
                </a:solidFill>
                <a:effectLst>
                  <a:outerShdw blurRad="38100" dist="38100" dir="2700000" algn="tl">
                    <a:srgbClr val="000000">
                      <a:alpha val="43137"/>
                    </a:srgbClr>
                  </a:outerShdw>
                </a:effectLst>
              </a:rPr>
              <a:t>&amp; </a:t>
            </a:r>
            <a:r>
              <a:rPr lang="en-US" sz="9800" b="1" dirty="0" smtClean="0">
                <a:ln>
                  <a:solidFill>
                    <a:sysClr val="windowText" lastClr="000000"/>
                  </a:solidFill>
                </a:ln>
                <a:solidFill>
                  <a:srgbClr val="FFFF00"/>
                </a:solidFill>
                <a:effectLst>
                  <a:outerShdw blurRad="38100" dist="38100" dir="2700000" algn="tl">
                    <a:srgbClr val="000000">
                      <a:alpha val="43137"/>
                    </a:srgbClr>
                  </a:outerShdw>
                </a:effectLst>
              </a:rPr>
              <a:t>worldly things</a:t>
            </a:r>
          </a:p>
          <a:p>
            <a:pPr>
              <a:buNone/>
            </a:pPr>
            <a:endParaRPr lang="en-US" sz="17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buNone/>
            </a:pPr>
            <a:endParaRPr lang="en-US" dirty="0" smtClean="0"/>
          </a:p>
          <a:p>
            <a:pPr>
              <a:buNone/>
            </a:pPr>
            <a:r>
              <a:rPr lang="en-US"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sz="7200" b="1" u="sng" dirty="0" smtClean="0">
                <a:ln>
                  <a:solidFill>
                    <a:sysClr val="windowText" lastClr="000000"/>
                  </a:solidFill>
                </a:ln>
                <a:solidFill>
                  <a:srgbClr val="FFFF00"/>
                </a:solidFill>
                <a:effectLst>
                  <a:outerShdw blurRad="38100" dist="38100" dir="2700000" algn="tl">
                    <a:srgbClr val="000000">
                      <a:alpha val="43137"/>
                    </a:srgbClr>
                  </a:outerShdw>
                </a:effectLst>
              </a:rPr>
              <a:t>Goals of a Parable</a:t>
            </a:r>
            <a:endParaRPr lang="en-US" sz="7200" b="1" u="sng"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447800"/>
            <a:ext cx="9144000" cy="6019800"/>
          </a:xfrm>
        </p:spPr>
        <p:txBody>
          <a:bodyPr>
            <a:normAutofit fontScale="92500" lnSpcReduction="20000"/>
          </a:bodyPr>
          <a:lstStyle/>
          <a:p>
            <a:pPr algn="ctr">
              <a:buNone/>
            </a:pPr>
            <a:r>
              <a:rPr lang="en-US" sz="5800" b="1" dirty="0" smtClean="0">
                <a:ln>
                  <a:solidFill>
                    <a:sysClr val="windowText" lastClr="000000"/>
                  </a:solidFill>
                </a:ln>
                <a:solidFill>
                  <a:srgbClr val="00B0F0"/>
                </a:solidFill>
                <a:effectLst>
                  <a:outerShdw blurRad="38100" dist="38100" dir="2700000" algn="tl">
                    <a:srgbClr val="000000">
                      <a:alpha val="43137"/>
                    </a:srgbClr>
                  </a:outerShdw>
                </a:effectLst>
              </a:rPr>
              <a:t>To make spiritual things clearer</a:t>
            </a:r>
            <a:r>
              <a:rPr lang="en-US" sz="5800" b="1" dirty="0" smtClean="0">
                <a:ln>
                  <a:solidFill>
                    <a:sysClr val="windowText" lastClr="000000"/>
                  </a:solidFill>
                </a:ln>
                <a:solidFill>
                  <a:srgbClr val="FFFF00"/>
                </a:solidFill>
                <a:effectLst>
                  <a:outerShdw blurRad="38100" dist="38100" dir="2700000" algn="tl">
                    <a:srgbClr val="000000">
                      <a:alpha val="43137"/>
                    </a:srgbClr>
                  </a:outerShdw>
                </a:effectLst>
              </a:rPr>
              <a:t> to and better understood by an honest and attentive listener</a:t>
            </a:r>
          </a:p>
          <a:p>
            <a:pPr>
              <a:buNone/>
            </a:pPr>
            <a:endParaRPr lang="en-US" sz="14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lgn="ctr">
              <a:buNone/>
            </a:pPr>
            <a:r>
              <a:rPr lang="en-US" sz="5800" b="1" dirty="0" smtClean="0">
                <a:ln>
                  <a:solidFill>
                    <a:sysClr val="windowText" lastClr="000000"/>
                  </a:solidFill>
                </a:ln>
                <a:solidFill>
                  <a:srgbClr val="FF0000"/>
                </a:solidFill>
                <a:effectLst>
                  <a:outerShdw blurRad="38100" dist="38100" dir="2700000" algn="tl">
                    <a:srgbClr val="000000">
                      <a:alpha val="43137"/>
                    </a:srgbClr>
                  </a:outerShdw>
                </a:effectLst>
              </a:rPr>
              <a:t>To hide the meaning of spiritual things</a:t>
            </a:r>
            <a:r>
              <a:rPr lang="en-US" sz="5800" b="1" dirty="0" smtClean="0">
                <a:ln>
                  <a:solidFill>
                    <a:sysClr val="windowText" lastClr="000000"/>
                  </a:solidFill>
                </a:ln>
                <a:solidFill>
                  <a:srgbClr val="FFFF00"/>
                </a:solidFill>
                <a:effectLst>
                  <a:outerShdw blurRad="38100" dist="38100" dir="2700000" algn="tl">
                    <a:srgbClr val="000000">
                      <a:alpha val="43137"/>
                    </a:srgbClr>
                  </a:outerShdw>
                </a:effectLst>
              </a:rPr>
              <a:t> from the carnal, gross and inattentive</a:t>
            </a:r>
          </a:p>
          <a:p>
            <a:pPr>
              <a:buNone/>
            </a:pPr>
            <a:r>
              <a:rPr lang="en-US" sz="5800" dirty="0" smtClean="0"/>
              <a:t> </a:t>
            </a:r>
            <a:endParaRPr lang="en-US" sz="5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334625"/>
            <a:ext cx="9144000" cy="6370975"/>
          </a:xfrm>
          <a:prstGeom prst="rect">
            <a:avLst/>
          </a:prstGeom>
          <a:noFill/>
        </p:spPr>
        <p:txBody>
          <a:bodyPr wrap="square" rtlCol="0">
            <a:spAutoFit/>
          </a:bodyPr>
          <a:lstStyle/>
          <a:p>
            <a:pPr algn="ctr"/>
            <a:r>
              <a:rPr lang="en-US" sz="3400" b="1" i="1" dirty="0" smtClean="0"/>
              <a:t>And the disciples came and said to Him, “Why do You speak to them in parables?”  And He answered and said to them, “To you it has been granted to know the mysteries of the kingdom of heaven, but to them it has not been granted.  For whoever has, to him shall more be given, and he shall have an abundance; but whoever does not have, even what he has shall be taken away from him.  Therefore, I speak to them in parables, because while seeing they do not see, and while hearing they do not hear, nor do they understand.</a:t>
            </a:r>
            <a:r>
              <a:rPr lang="en-US" sz="3400" dirty="0" smtClean="0"/>
              <a:t>”</a:t>
            </a:r>
            <a:endParaRPr lang="en-US" sz="3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9144000" cy="6863417"/>
          </a:xfrm>
          <a:prstGeom prst="rect">
            <a:avLst/>
          </a:prstGeom>
          <a:noFill/>
        </p:spPr>
        <p:txBody>
          <a:bodyPr wrap="square" rtlCol="0">
            <a:spAutoFit/>
          </a:bodyPr>
          <a:lstStyle/>
          <a:p>
            <a:pPr algn="ctr"/>
            <a:r>
              <a:rPr lang="en-US" sz="4000" b="1" i="1" dirty="0" smtClean="0"/>
              <a:t>And in their case, the prophesy of Isaiah is being fulfilled, which says, “You will keep on hearing, but will not understand.  And you will keep on seeing, but will not perceive.  For the heart of this people has become dull, and with their ears they scarcely hear, and they have closed their eyes lest they should see with their eyes, and hear with their ears, and understand with their heart and return, and I should heal them.”</a:t>
            </a:r>
            <a:endParaRPr lang="en-US" sz="4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334624"/>
            <a:ext cx="9144000" cy="6186309"/>
          </a:xfrm>
          <a:prstGeom prst="rect">
            <a:avLst/>
          </a:prstGeom>
          <a:noFill/>
        </p:spPr>
        <p:txBody>
          <a:bodyPr wrap="square" rtlCol="0">
            <a:spAutoFit/>
          </a:bodyPr>
          <a:lstStyle/>
          <a:p>
            <a:pPr algn="ctr"/>
            <a:r>
              <a:rPr lang="en-US" sz="4800" b="1" i="1" dirty="0" smtClean="0"/>
              <a:t>But blessed are your eyes, because they see; and your ears because they hear.  For truly I say to you, that many prophets and righteous men desired to see what you see, and did not see it; and to hear what you hear, and did not hear it.</a:t>
            </a:r>
          </a:p>
          <a:p>
            <a:pPr algn="ctr"/>
            <a:endParaRPr lang="en-US" sz="1200" b="1" i="1" dirty="0" smtClean="0"/>
          </a:p>
          <a:p>
            <a:pPr algn="ctr"/>
            <a:r>
              <a:rPr lang="en-US" sz="4800" dirty="0" smtClean="0"/>
              <a:t>  </a:t>
            </a:r>
            <a:r>
              <a:rPr lang="en-US" sz="4000" dirty="0" smtClean="0"/>
              <a:t>(Matthew 13:10-17)</a:t>
            </a:r>
            <a:endParaRPr lang="en-US"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r>
              <a:rPr lang="en-US" sz="7200" b="1" u="sng" dirty="0" smtClean="0">
                <a:ln>
                  <a:solidFill>
                    <a:sysClr val="windowText" lastClr="000000"/>
                  </a:solidFill>
                </a:ln>
                <a:solidFill>
                  <a:srgbClr val="FFFF00"/>
                </a:solidFill>
                <a:effectLst>
                  <a:outerShdw blurRad="38100" dist="38100" dir="2700000" algn="tl">
                    <a:srgbClr val="000000">
                      <a:alpha val="43137"/>
                    </a:srgbClr>
                  </a:outerShdw>
                </a:effectLst>
              </a:rPr>
              <a:t>In Today’s Parable…</a:t>
            </a:r>
            <a:endParaRPr lang="en-US" sz="7200" b="1" u="sng"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524000"/>
            <a:ext cx="8915400" cy="6019800"/>
          </a:xfrm>
        </p:spPr>
        <p:txBody>
          <a:bodyPr>
            <a:normAutofit/>
          </a:bodyPr>
          <a:lstStyle/>
          <a:p>
            <a:pPr algn="ctr">
              <a:buNone/>
            </a:pPr>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Jesus compares </a:t>
            </a:r>
          </a:p>
          <a:p>
            <a:pPr algn="ctr">
              <a:buNone/>
            </a:pPr>
            <a:r>
              <a:rPr lang="en-US" sz="7200" b="1" dirty="0" smtClean="0">
                <a:ln>
                  <a:solidFill>
                    <a:sysClr val="windowText" lastClr="000000"/>
                  </a:solidFill>
                </a:ln>
                <a:solidFill>
                  <a:srgbClr val="FF0000"/>
                </a:solidFill>
                <a:effectLst>
                  <a:outerShdw blurRad="38100" dist="38100" dir="2700000" algn="tl">
                    <a:srgbClr val="000000">
                      <a:alpha val="43137"/>
                    </a:srgbClr>
                  </a:outerShdw>
                </a:effectLst>
              </a:rPr>
              <a:t>“the sons of this age” </a:t>
            </a:r>
          </a:p>
          <a:p>
            <a:pPr algn="ctr">
              <a:buNone/>
            </a:pPr>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and </a:t>
            </a:r>
          </a:p>
          <a:p>
            <a:pPr algn="ctr">
              <a:buNone/>
            </a:pPr>
            <a:r>
              <a:rPr lang="en-US" sz="7200" b="1" dirty="0" smtClean="0">
                <a:ln>
                  <a:solidFill>
                    <a:sysClr val="windowText" lastClr="000000"/>
                  </a:solidFill>
                </a:ln>
                <a:solidFill>
                  <a:srgbClr val="00B0F0"/>
                </a:solidFill>
                <a:effectLst>
                  <a:outerShdw blurRad="38100" dist="38100" dir="2700000" algn="tl">
                    <a:srgbClr val="000000">
                      <a:alpha val="43137"/>
                    </a:srgbClr>
                  </a:outerShdw>
                </a:effectLst>
              </a:rPr>
              <a:t>“the sons of light”</a:t>
            </a:r>
            <a:endParaRPr lang="en-US" sz="7200" dirty="0">
              <a:solidFill>
                <a:srgbClr val="00B0F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u="sng" dirty="0" smtClean="0">
                <a:ln>
                  <a:solidFill>
                    <a:sysClr val="windowText" lastClr="000000"/>
                  </a:solidFill>
                </a:ln>
                <a:solidFill>
                  <a:srgbClr val="FFFF00"/>
                </a:solidFill>
                <a:effectLst>
                  <a:outerShdw blurRad="38100" dist="38100" dir="2700000" algn="tl">
                    <a:srgbClr val="000000">
                      <a:alpha val="43137"/>
                    </a:srgbClr>
                  </a:outerShdw>
                </a:effectLst>
              </a:rPr>
              <a:t>The Characters</a:t>
            </a:r>
            <a:endParaRPr lang="en-US" sz="7200" b="1" u="sng"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752600"/>
            <a:ext cx="8229600" cy="5257800"/>
          </a:xfrm>
        </p:spPr>
        <p:txBody>
          <a:bodyPr>
            <a:noAutofit/>
          </a:bodyPr>
          <a:lstStyle/>
          <a:p>
            <a:pPr algn="ctr"/>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Rich Man</a:t>
            </a:r>
          </a:p>
          <a:p>
            <a:pPr algn="ctr">
              <a:buNone/>
            </a:pP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lgn="ctr"/>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Steward</a:t>
            </a:r>
          </a:p>
          <a:p>
            <a:pPr algn="ctr">
              <a:buNone/>
            </a:pPr>
            <a:endParaRPr lang="en-US" sz="1200" b="1" dirty="0" smtClean="0">
              <a:ln>
                <a:solidFill>
                  <a:sysClr val="windowText" lastClr="000000"/>
                </a:solidFill>
              </a:ln>
              <a:solidFill>
                <a:srgbClr val="FFFF00"/>
              </a:solidFill>
              <a:effectLst>
                <a:outerShdw blurRad="38100" dist="38100" dir="2700000" algn="tl">
                  <a:srgbClr val="000000">
                    <a:alpha val="43137"/>
                  </a:srgbClr>
                </a:outerShdw>
              </a:effectLst>
            </a:endParaRPr>
          </a:p>
          <a:p>
            <a:pPr algn="ctr"/>
            <a:r>
              <a:rPr lang="en-US" sz="7200" b="1" dirty="0" smtClean="0">
                <a:ln>
                  <a:solidFill>
                    <a:sysClr val="windowText" lastClr="000000"/>
                  </a:solidFill>
                </a:ln>
                <a:solidFill>
                  <a:srgbClr val="FFFF00"/>
                </a:solidFill>
                <a:effectLst>
                  <a:outerShdw blurRad="38100" dist="38100" dir="2700000" algn="tl">
                    <a:srgbClr val="000000">
                      <a:alpha val="43137"/>
                    </a:srgbClr>
                  </a:outerShdw>
                </a:effectLst>
              </a:rPr>
              <a:t>Tenants</a:t>
            </a:r>
            <a:endParaRPr lang="en-US" sz="72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0" y="6256360"/>
            <a:ext cx="9144000" cy="646331"/>
          </a:xfrm>
          <a:prstGeom prst="rect">
            <a:avLst/>
          </a:prstGeom>
          <a:noFill/>
        </p:spPr>
        <p:txBody>
          <a:bodyPr wrap="square" rtlCol="0">
            <a:spAutoFit/>
          </a:bodyPr>
          <a:lstStyle/>
          <a:p>
            <a:pPr algn="ctr"/>
            <a:r>
              <a:rPr lang="en-US" i="1" dirty="0" err="1" smtClean="0"/>
              <a:t>Oikonomos</a:t>
            </a:r>
            <a:r>
              <a:rPr lang="en-US" dirty="0" smtClean="0"/>
              <a:t> -  house administrator or steward who is the absent landowner’s representative.  He is the steward of his lord’s mammon of unrighteousness (Luke 16:9 &amp; 11)</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TotalTime>
  <Words>909</Words>
  <Application>Microsoft Office PowerPoint</Application>
  <PresentationFormat>On-screen Show (4:3)</PresentationFormat>
  <Paragraphs>104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A  Difficult  Parable</vt:lpstr>
      <vt:lpstr>What’s a Parable?</vt:lpstr>
      <vt:lpstr>What’s a Parable?</vt:lpstr>
      <vt:lpstr>Goals of a Parable</vt:lpstr>
      <vt:lpstr>Slide 5</vt:lpstr>
      <vt:lpstr>Slide 6</vt:lpstr>
      <vt:lpstr>Slide 7</vt:lpstr>
      <vt:lpstr>In Today’s Parable…</vt:lpstr>
      <vt:lpstr>The Characters</vt:lpstr>
      <vt:lpstr>The Shenanigans</vt:lpstr>
      <vt:lpstr>The Shenanigans</vt:lpstr>
      <vt:lpstr>The Shenanigans</vt:lpstr>
      <vt:lpstr>The Results</vt:lpstr>
      <vt:lpstr>The Results</vt:lpstr>
      <vt:lpstr>Jesus Then Teaches</vt:lpstr>
      <vt:lpstr>Jesus Then Teaches</vt:lpstr>
      <vt:lpstr>Jesus Then Teaches</vt:lpstr>
      <vt:lpstr>Jesus Then Teaches</vt:lpstr>
      <vt:lpstr>Jesus’ Culmination</vt:lpstr>
      <vt:lpstr>Key Takeaways</vt:lpstr>
      <vt:lpstr>Slide 21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Difficult  Parable</dc:title>
  <dc:creator>Travis M Phillips</dc:creator>
  <cp:lastModifiedBy>Travis M Phillips</cp:lastModifiedBy>
  <cp:revision>52</cp:revision>
  <dcterms:created xsi:type="dcterms:W3CDTF">2025-08-05T18:20:14Z</dcterms:created>
  <dcterms:modified xsi:type="dcterms:W3CDTF">2025-08-10T13:16:05Z</dcterms:modified>
</cp:coreProperties>
</file>