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4" r:id="rId7"/>
    <p:sldId id="265" r:id="rId8"/>
    <p:sldId id="260" r:id="rId9"/>
    <p:sldId id="277" r:id="rId10"/>
    <p:sldId id="269" r:id="rId11"/>
    <p:sldId id="263" r:id="rId12"/>
    <p:sldId id="262" r:id="rId13"/>
    <p:sldId id="267" r:id="rId14"/>
    <p:sldId id="266" r:id="rId15"/>
    <p:sldId id="268" r:id="rId16"/>
    <p:sldId id="270" r:id="rId17"/>
    <p:sldId id="271" r:id="rId18"/>
    <p:sldId id="272" r:id="rId19"/>
    <p:sldId id="274" r:id="rId20"/>
    <p:sldId id="273" r:id="rId21"/>
    <p:sldId id="275" r:id="rId22"/>
    <p:sldId id="27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6"/>
  </p:normalViewPr>
  <p:slideViewPr>
    <p:cSldViewPr>
      <p:cViewPr varScale="1">
        <p:scale>
          <a:sx n="112" d="100"/>
          <a:sy n="112" d="100"/>
        </p:scale>
        <p:origin x="672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9008A-310B-4496-A72B-5C871B8BBDC6}" type="datetimeFigureOut">
              <a:rPr lang="en-US" smtClean="0"/>
              <a:pPr/>
              <a:t>8/3/25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4B339-1AE9-4A5B-99BB-6AA6A90F3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339976"/>
            <a:ext cx="7772400" cy="1470025"/>
          </a:xfrm>
        </p:spPr>
        <p:txBody>
          <a:bodyPr>
            <a:noAutofit/>
          </a:bodyPr>
          <a:lstStyle/>
          <a:p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Possessed </a:t>
            </a:r>
            <a:b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</a:t>
            </a:r>
            <a:b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Does SERVE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5400" b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Dŏulĕuō</a:t>
            </a: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dirty="0"/>
              <a:t>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condition of being a slave or to be in bondage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you think Jesus chose a word derived from </a:t>
            </a:r>
            <a:r>
              <a:rPr lang="en-US" sz="5400" b="1" i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doulos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chance?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76201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/>
              <a:t>And I say to you, make friends for yourselves by means of the </a:t>
            </a: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mammon</a:t>
            </a:r>
            <a:r>
              <a:rPr lang="en-US" sz="5400" b="1" i="1" dirty="0"/>
              <a:t> of unrighteousness; that when it fails they may receive you into eternal dwellings. He who is faithful in a very little thing is faithful also in much;</a:t>
            </a:r>
            <a:endParaRPr lang="en-US" sz="5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70558"/>
            <a:ext cx="9144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/>
              <a:t>and he who is unrighteous in a very little thing is unrighteous also in much.  If, therefore, you have not been faithful in the use of unrighteous </a:t>
            </a: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mammon</a:t>
            </a:r>
            <a:r>
              <a:rPr lang="en-US" sz="5400" b="1" i="1" dirty="0"/>
              <a:t>, who will entrust the true riches to you?</a:t>
            </a:r>
          </a:p>
          <a:p>
            <a:pPr algn="ctr"/>
            <a:r>
              <a:rPr lang="en-US" sz="4000" dirty="0"/>
              <a:t>(Luke 16:9 &amp; 11)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Warnings!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Divided Loyalty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Impossible to split one’s allegiance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 will hate the one and love the other…” </a:t>
            </a:r>
            <a:r>
              <a:rPr lang="en-US" sz="4000" dirty="0">
                <a:ln>
                  <a:solidFill>
                    <a:sysClr val="windowText" lastClr="000000"/>
                  </a:solidFill>
                </a:ln>
              </a:rPr>
              <a:t>(Matthew 16:24)</a:t>
            </a:r>
            <a:endParaRPr lang="en-US" sz="5400" b="1" i="1" dirty="0">
              <a:ln>
                <a:solidFill>
                  <a:sysClr val="windowText" lastClr="000000"/>
                </a:solidFill>
              </a:ln>
            </a:endParaRPr>
          </a:p>
          <a:p>
            <a:pPr algn="ctr">
              <a:buNone/>
            </a:pP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Warnings!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Origin of Many Evils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of money is the primary motivator for myriad evils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“For the love of money…”</a:t>
            </a: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706934"/>
            <a:ext cx="8458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root of all sorts of evil, and some by longing for it have wandered away from the faith, and pierced themselves with many a pang.” </a:t>
            </a:r>
          </a:p>
          <a:p>
            <a:pPr algn="ctr">
              <a:buNone/>
            </a:pPr>
            <a:r>
              <a:rPr lang="en-US" sz="4000" dirty="0">
                <a:ln>
                  <a:solidFill>
                    <a:sysClr val="windowText" lastClr="000000"/>
                  </a:solidFill>
                </a:ln>
              </a:rPr>
              <a:t>(I Timothy 6:10)</a:t>
            </a:r>
            <a:endParaRPr lang="en-US" sz="4000" b="1" i="1" dirty="0">
              <a:ln>
                <a:solidFill>
                  <a:sysClr val="windowText" lastClr="000000"/>
                </a:solidFill>
              </a:ln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Warnings!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6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False Security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Mammon gives false security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wicked earns </a:t>
            </a:r>
            <a:r>
              <a:rPr lang="en-US" sz="5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deceptive</a:t>
            </a: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wages, but he who sows righteousness receives a true reward” </a:t>
            </a:r>
            <a:r>
              <a:rPr lang="en-US" sz="4300" dirty="0"/>
              <a:t>(Proverbs 11:28)</a:t>
            </a:r>
            <a:endParaRPr lang="en-US" sz="43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475357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/>
              <a:t>But do not lay up for yourselves treasures upon earth, where moth and rust destroy, and where thieves break in and steal.  But lay up for yourselves treasures in heaven…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852130"/>
            <a:ext cx="91440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/>
              <a:t>where neither moth nor rust destroys, and where thieves do not break in or steal.   </a:t>
            </a:r>
          </a:p>
          <a:p>
            <a:pPr algn="ctr"/>
            <a:r>
              <a:rPr lang="en-US" sz="5400" b="1" i="1" dirty="0"/>
              <a:t>for where your treasure is, there your heart will be also.</a:t>
            </a:r>
          </a:p>
          <a:p>
            <a:pPr algn="ctr"/>
            <a:r>
              <a:rPr lang="en-US" sz="4000" dirty="0"/>
              <a:t>(Matthew 6:19-21)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6000" b="1" u="sng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Points to Ponder/Practice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9144000" cy="5715000"/>
          </a:xfrm>
        </p:spPr>
        <p:txBody>
          <a:bodyPr>
            <a:normAutofit lnSpcReduction="10000"/>
          </a:bodyPr>
          <a:lstStyle/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am I placing my trust?</a:t>
            </a:r>
          </a:p>
          <a:p>
            <a:pPr>
              <a:buNone/>
            </a:pPr>
            <a:endParaRPr lang="en-US" sz="1300" b="1" dirty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I see “my material things” as the product of my efforts?</a:t>
            </a:r>
          </a:p>
          <a:p>
            <a:pPr>
              <a:buNone/>
            </a:pPr>
            <a:endParaRPr lang="en-US" sz="1300" b="1" dirty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I see mammon through the lens of being a steward of “God’s things”?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Disclaimer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Non-pejorative</a:t>
            </a:r>
          </a:p>
          <a:p>
            <a:pPr>
              <a:buNone/>
            </a:pPr>
            <a:endParaRPr lang="en-US" sz="13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pointed at anyone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Seeks to reveal what the Bible says about material possessions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6000" b="1" u="sng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Points to Ponder/Practice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9144000" cy="5715000"/>
          </a:xfrm>
        </p:spPr>
        <p:txBody>
          <a:bodyPr>
            <a:normAutofit lnSpcReduction="10000"/>
          </a:bodyPr>
          <a:lstStyle/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I generous?</a:t>
            </a:r>
          </a:p>
          <a:p>
            <a:endParaRPr lang="en-US" sz="1300" b="1" dirty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I use resources allotted to me to further God’s plans and purposes?</a:t>
            </a:r>
          </a:p>
          <a:p>
            <a:endParaRPr lang="en-US" sz="1300" b="1" dirty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I use resources allotted to me to help those in need?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6000" b="1" u="sng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Putting It Into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9144000" cy="5715000"/>
          </a:xfrm>
        </p:spPr>
        <p:txBody>
          <a:bodyPr>
            <a:normAutofit lnSpcReduction="10000"/>
          </a:bodyPr>
          <a:lstStyle/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I eschew financial fraud?</a:t>
            </a:r>
          </a:p>
          <a:p>
            <a:endParaRPr lang="en-US" sz="1300" b="1" dirty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I model integrity &amp; honesty in my finances?</a:t>
            </a:r>
          </a:p>
          <a:p>
            <a:pPr>
              <a:buNone/>
            </a:pPr>
            <a:endParaRPr lang="en-US" sz="1300" b="1" dirty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I approach wealth as an opportunity to serve God rather than serve myself?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BIG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Money/mammon is NOT evil</a:t>
            </a:r>
          </a:p>
          <a:p>
            <a:pPr>
              <a:buNone/>
            </a:pPr>
            <a:endParaRPr lang="en-US" sz="1200" dirty="0"/>
          </a:p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Things must not rule our lives</a:t>
            </a:r>
          </a:p>
          <a:p>
            <a:pPr>
              <a:buNone/>
            </a:pPr>
            <a:endParaRPr lang="en-US" sz="1200" b="1" dirty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greed</a:t>
            </a:r>
          </a:p>
          <a:p>
            <a:pPr>
              <a:buNone/>
            </a:pPr>
            <a:endParaRPr lang="en-US" sz="1300" b="1" dirty="0">
              <a:ln>
                <a:solidFill>
                  <a:schemeClr val="bg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Embrace being a steward of God’s things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Earthly Possessions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Wealth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Property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72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 Goods</a:t>
            </a:r>
          </a:p>
          <a:p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Mammon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Mainly via Jesus’ teaching</a:t>
            </a:r>
          </a:p>
          <a:p>
            <a:pPr>
              <a:buNone/>
            </a:pPr>
            <a:endParaRPr lang="en-US" sz="1200" dirty="0"/>
          </a:p>
          <a:p>
            <a:pPr algn="ctr"/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Aramaic for riches and all kinds of material possessions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Personified as a potential spiritual master by Jesus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Mammon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5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Chaldean origin</a:t>
            </a:r>
          </a:p>
          <a:p>
            <a:pPr>
              <a:buNone/>
            </a:pPr>
            <a:endParaRPr lang="en-US" sz="1200" dirty="0"/>
          </a:p>
          <a:p>
            <a:pPr algn="ctr"/>
            <a:r>
              <a:rPr lang="en-US" sz="5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Akin to Hebrew word meaning “to be firm or steadfast” – whence “Amen”</a:t>
            </a:r>
          </a:p>
          <a:p>
            <a:pPr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58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Hence, “that which is trustworthy or to be trusted”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Jesus’ Caveats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Mammon can become an idol that displaces God from His rightful place in our lives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generosity w/material things is a direct reflection of our relationship with God</a:t>
            </a:r>
          </a:p>
          <a:p>
            <a:pPr algn="ctr">
              <a:buNone/>
            </a:pP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Mammon can coax us to shift our trust from God to fleeting material gain</a:t>
            </a: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Mammon can pull us into bondage, ethical compromise, and/or the insatiable pursuit of comfort at the expense of our relationship with God.</a:t>
            </a:r>
          </a:p>
          <a:p>
            <a:pPr algn="ctr"/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70094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/>
              <a:t>No one can serve two masters; for either he will hate the one and love the other, or he will </a:t>
            </a:r>
            <a:r>
              <a:rPr lang="en-US" sz="5400" b="1" i="1" u="sng" dirty="0"/>
              <a:t>hold</a:t>
            </a:r>
            <a:r>
              <a:rPr lang="en-US" sz="5400" b="1" i="1" dirty="0"/>
              <a:t> to one and despise the other.</a:t>
            </a:r>
          </a:p>
          <a:p>
            <a:pPr algn="ctr"/>
            <a:r>
              <a:rPr lang="en-US" sz="5400" b="1" i="1" dirty="0"/>
              <a:t>You cannot </a:t>
            </a:r>
            <a:r>
              <a:rPr lang="en-US" sz="5400" b="1" i="1" u="sng" dirty="0"/>
              <a:t>serve</a:t>
            </a:r>
            <a:r>
              <a:rPr lang="en-US" sz="5400" b="1" i="1" dirty="0"/>
              <a:t> God and </a:t>
            </a:r>
            <a:r>
              <a:rPr lang="en-US" sz="5400" b="1" i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</a:rPr>
              <a:t>mammon</a:t>
            </a:r>
            <a:r>
              <a:rPr lang="en-US" sz="5400" b="1" i="1" dirty="0"/>
              <a:t>.</a:t>
            </a:r>
          </a:p>
          <a:p>
            <a:pPr algn="ctr"/>
            <a:r>
              <a:rPr lang="en-US" sz="4000" dirty="0"/>
              <a:t>(Matthew 6:24)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Does HOLD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Antĕchŏmai</a:t>
            </a:r>
            <a:endParaRPr lang="en-US" sz="5400" b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dirty="0"/>
              <a:t>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cling to, to hold fast to</a:t>
            </a:r>
          </a:p>
          <a:p>
            <a:pPr algn="ctr">
              <a:buNone/>
            </a:pPr>
            <a:endParaRPr lang="en-US" sz="1200" b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</a:t>
            </a:r>
            <a:r>
              <a:rPr lang="en-US" sz="5400" b="1" dirty="0" err="1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antĕchŏmai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imply that a person chooses who/what they are allegiant to?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47700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“He </a:t>
            </a:r>
            <a:r>
              <a:rPr lang="en-US" dirty="0" err="1"/>
              <a:t>ia</a:t>
            </a:r>
            <a:r>
              <a:rPr lang="en-US" dirty="0"/>
              <a:t> make ka </a:t>
            </a:r>
            <a:r>
              <a:rPr lang="en-US" dirty="0" err="1"/>
              <a:t>opihi</a:t>
            </a:r>
            <a:r>
              <a:rPr lang="en-US" dirty="0"/>
              <a:t>” – Hawaiian proverb “</a:t>
            </a:r>
            <a:r>
              <a:rPr lang="en-US" dirty="0" err="1"/>
              <a:t>Opihi</a:t>
            </a:r>
            <a:r>
              <a:rPr lang="en-US" dirty="0"/>
              <a:t> is the fish of death.”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688</Words>
  <Application>Microsoft Macintosh PowerPoint</Application>
  <PresentationFormat>Widescreen</PresentationFormat>
  <Paragraphs>99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Possessed  by  Possessions</vt:lpstr>
      <vt:lpstr>Disclaimer</vt:lpstr>
      <vt:lpstr>Earthly Possessions</vt:lpstr>
      <vt:lpstr>Mammon</vt:lpstr>
      <vt:lpstr>Mammon</vt:lpstr>
      <vt:lpstr>Jesus’ Caveats</vt:lpstr>
      <vt:lpstr>PowerPoint Presentation</vt:lpstr>
      <vt:lpstr>PowerPoint Presentation</vt:lpstr>
      <vt:lpstr>What Does HOLD Mean?</vt:lpstr>
      <vt:lpstr>What Does SERVE Mean?</vt:lpstr>
      <vt:lpstr>PowerPoint Presentation</vt:lpstr>
      <vt:lpstr>PowerPoint Presentation</vt:lpstr>
      <vt:lpstr>Bible Warnings!</vt:lpstr>
      <vt:lpstr>Bible Warnings!</vt:lpstr>
      <vt:lpstr>PowerPoint Presentation</vt:lpstr>
      <vt:lpstr>Bible Warnings!</vt:lpstr>
      <vt:lpstr>PowerPoint Presentation</vt:lpstr>
      <vt:lpstr>PowerPoint Presentation</vt:lpstr>
      <vt:lpstr>Points to Ponder/Practice</vt:lpstr>
      <vt:lpstr>Points to Ponder/Practice</vt:lpstr>
      <vt:lpstr>Putting It Into Practice</vt:lpstr>
      <vt:lpstr>The BIG Takeaways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Possessed  by  Possessions</dc:title>
  <dc:creator>Travis M Phillips</dc:creator>
  <cp:lastModifiedBy>Philip String</cp:lastModifiedBy>
  <cp:revision>39</cp:revision>
  <dcterms:created xsi:type="dcterms:W3CDTF">2025-07-29T14:18:33Z</dcterms:created>
  <dcterms:modified xsi:type="dcterms:W3CDTF">2025-08-03T13:52:49Z</dcterms:modified>
</cp:coreProperties>
</file>