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8" r:id="rId4"/>
    <p:sldId id="264" r:id="rId5"/>
    <p:sldId id="263" r:id="rId6"/>
    <p:sldId id="265" r:id="rId7"/>
    <p:sldId id="282" r:id="rId8"/>
    <p:sldId id="283" r:id="rId9"/>
    <p:sldId id="267" r:id="rId10"/>
    <p:sldId id="268" r:id="rId11"/>
    <p:sldId id="266" r:id="rId12"/>
    <p:sldId id="271" r:id="rId13"/>
    <p:sldId id="272" r:id="rId14"/>
    <p:sldId id="270" r:id="rId15"/>
    <p:sldId id="281" r:id="rId16"/>
    <p:sldId id="274" r:id="rId17"/>
    <p:sldId id="276" r:id="rId18"/>
    <p:sldId id="275" r:id="rId19"/>
    <p:sldId id="277" r:id="rId20"/>
    <p:sldId id="273" r:id="rId21"/>
    <p:sldId id="278" r:id="rId22"/>
    <p:sldId id="279" r:id="rId23"/>
    <p:sldId id="280" r:id="rId24"/>
    <p:sldId id="262" r:id="rId25"/>
    <p:sldId id="259" r:id="rId26"/>
    <p:sldId id="260" r:id="rId27"/>
    <p:sldId id="25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6"/>
  </p:normalViewPr>
  <p:slideViewPr>
    <p:cSldViewPr>
      <p:cViewPr varScale="1">
        <p:scale>
          <a:sx n="112" d="100"/>
          <a:sy n="112" d="100"/>
        </p:scale>
        <p:origin x="672" y="17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C86F62D-C759-468E-B4A7-14952F25EA49}" type="datetimeFigureOut">
              <a:rPr lang="en-US" smtClean="0"/>
              <a:pPr/>
              <a:t>7/27/25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86F62D-C759-468E-B4A7-14952F25EA49}" type="datetimeFigureOut">
              <a:rPr lang="en-US" smtClean="0"/>
              <a:pPr/>
              <a:t>7/27/25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86F62D-C759-468E-B4A7-14952F25EA49}" type="datetimeFigureOut">
              <a:rPr lang="en-US" smtClean="0"/>
              <a:pPr/>
              <a:t>7/27/25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86F62D-C759-468E-B4A7-14952F25EA49}" type="datetimeFigureOut">
              <a:rPr lang="en-US" smtClean="0"/>
              <a:pPr/>
              <a:t>7/27/25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86F62D-C759-468E-B4A7-14952F25EA49}" type="datetimeFigureOut">
              <a:rPr lang="en-US" smtClean="0"/>
              <a:pPr/>
              <a:t>7/27/25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C86F62D-C759-468E-B4A7-14952F25EA49}" type="datetimeFigureOut">
              <a:rPr lang="en-US" smtClean="0"/>
              <a:pPr/>
              <a:t>7/27/25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86F62D-C759-468E-B4A7-14952F25EA49}" type="datetimeFigureOut">
              <a:rPr lang="en-US" smtClean="0"/>
              <a:pPr/>
              <a:t>7/27/25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86F62D-C759-468E-B4A7-14952F25EA49}" type="datetimeFigureOut">
              <a:rPr lang="en-US" smtClean="0"/>
              <a:pPr/>
              <a:t>7/27/25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86F62D-C759-468E-B4A7-14952F25EA49}" type="datetimeFigureOut">
              <a:rPr lang="en-US" smtClean="0"/>
              <a:pPr/>
              <a:t>7/27/25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86F62D-C759-468E-B4A7-14952F25EA49}" type="datetimeFigureOut">
              <a:rPr lang="en-US" smtClean="0"/>
              <a:pPr/>
              <a:t>7/27/25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86F62D-C759-468E-B4A7-14952F25EA49}" type="datetimeFigureOut">
              <a:rPr lang="en-US" smtClean="0"/>
              <a:pPr/>
              <a:t>7/27/25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499C6-51F4-42D2-91DF-B5CD7FD1506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6F62D-C759-468E-B4A7-14952F25EA49}" type="datetimeFigureOut">
              <a:rPr lang="en-US" smtClean="0"/>
              <a:pPr/>
              <a:t>7/27/25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499C6-51F4-42D2-91DF-B5CD7FD1506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
            <a:ext cx="7772400" cy="6857999"/>
          </a:xfrm>
        </p:spPr>
        <p:txBody>
          <a:bodyPr>
            <a:normAutofit/>
          </a:bodyPr>
          <a:lstStyle/>
          <a:p>
            <a:r>
              <a:rPr lang="en-US" sz="9600" b="1" dirty="0">
                <a:ln>
                  <a:solidFill>
                    <a:sysClr val="windowText" lastClr="000000"/>
                  </a:solidFill>
                </a:ln>
                <a:solidFill>
                  <a:srgbClr val="FFFF00"/>
                </a:solidFill>
                <a:effectLst>
                  <a:outerShdw blurRad="38100" dist="38100" dir="2700000" algn="tl">
                    <a:srgbClr val="000000">
                      <a:alpha val="43137"/>
                    </a:srgbClr>
                  </a:outerShdw>
                </a:effectLst>
              </a:rPr>
              <a:t>A Teaching</a:t>
            </a:r>
            <a:br>
              <a:rPr lang="en-US" sz="9600" b="1" dirty="0">
                <a:ln>
                  <a:solidFill>
                    <a:sysClr val="windowText" lastClr="000000"/>
                  </a:solidFill>
                </a:ln>
                <a:solidFill>
                  <a:srgbClr val="FFFF00"/>
                </a:solidFill>
                <a:effectLst>
                  <a:outerShdw blurRad="38100" dist="38100" dir="2700000" algn="tl">
                    <a:srgbClr val="000000">
                      <a:alpha val="43137"/>
                    </a:srgbClr>
                  </a:outerShdw>
                </a:effectLst>
              </a:rPr>
            </a:br>
            <a:r>
              <a:rPr lang="en-US" sz="9600" b="1" dirty="0">
                <a:ln>
                  <a:solidFill>
                    <a:sysClr val="windowText" lastClr="000000"/>
                  </a:solidFill>
                </a:ln>
                <a:solidFill>
                  <a:srgbClr val="FFFF00"/>
                </a:solidFill>
                <a:effectLst>
                  <a:outerShdw blurRad="38100" dist="38100" dir="2700000" algn="tl">
                    <a:srgbClr val="000000">
                      <a:alpha val="43137"/>
                    </a:srgbClr>
                  </a:outerShdw>
                </a:effectLst>
              </a:rPr>
              <a:t> on </a:t>
            </a:r>
            <a:br>
              <a:rPr lang="en-US" sz="9600" b="1" dirty="0">
                <a:ln>
                  <a:solidFill>
                    <a:sysClr val="windowText" lastClr="000000"/>
                  </a:solidFill>
                </a:ln>
                <a:solidFill>
                  <a:srgbClr val="FFFF00"/>
                </a:solidFill>
                <a:effectLst>
                  <a:outerShdw blurRad="38100" dist="38100" dir="2700000" algn="tl">
                    <a:srgbClr val="000000">
                      <a:alpha val="43137"/>
                    </a:srgbClr>
                  </a:outerShdw>
                </a:effectLst>
              </a:rPr>
            </a:br>
            <a:r>
              <a:rPr lang="en-US" sz="9600" b="1" dirty="0">
                <a:ln>
                  <a:solidFill>
                    <a:sysClr val="windowText" lastClr="000000"/>
                  </a:solidFill>
                </a:ln>
                <a:solidFill>
                  <a:srgbClr val="FFFF00"/>
                </a:solidFill>
                <a:effectLst>
                  <a:outerShdw blurRad="38100" dist="38100" dir="2700000" algn="tl">
                    <a:srgbClr val="000000">
                      <a:alpha val="43137"/>
                    </a:srgbClr>
                  </a:outerShdw>
                </a:effectLst>
              </a:rPr>
              <a:t>Prayer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Jesus’ Response</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Addresses God 3 Times</a:t>
            </a:r>
          </a:p>
          <a:p>
            <a:pPr algn="ctr">
              <a:buNone/>
            </a:pPr>
            <a:r>
              <a:rPr lang="en-US" sz="6000" b="1" i="1" dirty="0"/>
              <a:t>Your name is holy…</a:t>
            </a:r>
            <a:r>
              <a:rPr lang="en-US" sz="4400" b="1" i="1" dirty="0"/>
              <a:t> </a:t>
            </a:r>
            <a:r>
              <a:rPr lang="en-US" sz="4400" dirty="0"/>
              <a:t>(L</a:t>
            </a:r>
            <a:r>
              <a:rPr lang="en-US" dirty="0"/>
              <a:t>uke 1:2)</a:t>
            </a:r>
          </a:p>
          <a:p>
            <a:pPr algn="ctr">
              <a:buNone/>
            </a:pPr>
            <a:endParaRPr lang="en-US" sz="1200" dirty="0"/>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Jesus calls God’s name holy</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God is pure and w/o sin</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God is not like people</a:t>
            </a:r>
          </a:p>
        </p:txBody>
      </p:sp>
      <p:sp>
        <p:nvSpPr>
          <p:cNvPr id="4" name="TextBox 3"/>
          <p:cNvSpPr txBox="1"/>
          <p:nvPr/>
        </p:nvSpPr>
        <p:spPr>
          <a:xfrm>
            <a:off x="1524000" y="6553200"/>
            <a:ext cx="9144000" cy="369332"/>
          </a:xfrm>
          <a:prstGeom prst="rect">
            <a:avLst/>
          </a:prstGeom>
          <a:noFill/>
        </p:spPr>
        <p:txBody>
          <a:bodyPr wrap="square" rtlCol="0">
            <a:spAutoFit/>
          </a:bodyPr>
          <a:lstStyle/>
          <a:p>
            <a:pPr algn="ctr"/>
            <a:r>
              <a:rPr lang="en-US" dirty="0"/>
              <a:t>“Those who know Your name [character] put their faith in You.”  (Psalm 9:10)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Jesus’ Response</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Addresses God 3 Times</a:t>
            </a:r>
          </a:p>
          <a:p>
            <a:pPr algn="ctr">
              <a:buNone/>
            </a:pPr>
            <a:r>
              <a:rPr lang="en-US" sz="6000" b="1" i="1" dirty="0"/>
              <a:t>Thy kingdom come…</a:t>
            </a:r>
            <a:r>
              <a:rPr lang="en-US" sz="4400" b="1" i="1" dirty="0"/>
              <a:t> </a:t>
            </a:r>
            <a:r>
              <a:rPr lang="en-US" sz="4400" dirty="0"/>
              <a:t>(L</a:t>
            </a:r>
            <a:r>
              <a:rPr lang="en-US" dirty="0"/>
              <a:t>uke 1:2)</a:t>
            </a:r>
          </a:p>
          <a:p>
            <a:pPr algn="ctr">
              <a:buNone/>
            </a:pPr>
            <a:endParaRPr lang="en-US" sz="1200" dirty="0"/>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Jesus prays for God to be revered on earth as He is in Heaven above</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It’s a confession of God as our King</a:t>
            </a:r>
          </a:p>
        </p:txBody>
      </p:sp>
      <p:sp>
        <p:nvSpPr>
          <p:cNvPr id="4" name="TextBox 3"/>
          <p:cNvSpPr txBox="1"/>
          <p:nvPr/>
        </p:nvSpPr>
        <p:spPr>
          <a:xfrm>
            <a:off x="1524000" y="6553200"/>
            <a:ext cx="9144000" cy="369332"/>
          </a:xfrm>
          <a:prstGeom prst="rect">
            <a:avLst/>
          </a:prstGeom>
          <a:noFill/>
        </p:spPr>
        <p:txBody>
          <a:bodyPr wrap="square" rtlCol="0">
            <a:spAutoFit/>
          </a:bodyPr>
          <a:lstStyle/>
          <a:p>
            <a:pPr algn="ctr"/>
            <a:r>
              <a:rPr lang="en-US" dirty="0"/>
              <a:t>For God is the King of all the earth!  Sing praises with a skillful psalm!.  (Psalm 47:7)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Jesus’ Response</a:t>
            </a:r>
          </a:p>
        </p:txBody>
      </p:sp>
      <p:sp>
        <p:nvSpPr>
          <p:cNvPr id="3" name="Content Placeholder 2"/>
          <p:cNvSpPr>
            <a:spLocks noGrp="1"/>
          </p:cNvSpPr>
          <p:nvPr>
            <p:ph idx="1"/>
          </p:nvPr>
        </p:nvSpPr>
        <p:spPr>
          <a:xfrm>
            <a:off x="1524000" y="1600200"/>
            <a:ext cx="9144000" cy="5257800"/>
          </a:xfrm>
        </p:spPr>
        <p:txBody>
          <a:bodyPr>
            <a:normAutofit lnSpcReduction="10000"/>
          </a:bodyPr>
          <a:lstStyle/>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Addresses Our Needs 3 Times</a:t>
            </a:r>
          </a:p>
          <a:p>
            <a:pPr algn="ctr">
              <a:buNone/>
            </a:pPr>
            <a:r>
              <a:rPr lang="en-US" sz="6000" b="1" i="1" dirty="0"/>
              <a:t>Give us each day our daily bread…</a:t>
            </a:r>
            <a:r>
              <a:rPr lang="en-US" sz="4400" b="1" i="1" dirty="0"/>
              <a:t> </a:t>
            </a:r>
            <a:r>
              <a:rPr lang="en-US" sz="4400" dirty="0"/>
              <a:t>(L</a:t>
            </a:r>
            <a:r>
              <a:rPr lang="en-US" dirty="0"/>
              <a:t>uke 1:3)</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We must rely on God for what we need for our daily life (manna)</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God is the Creator/Sustainer of life</a:t>
            </a:r>
          </a:p>
        </p:txBody>
      </p:sp>
      <p:sp>
        <p:nvSpPr>
          <p:cNvPr id="4" name="TextBox 3"/>
          <p:cNvSpPr txBox="1"/>
          <p:nvPr/>
        </p:nvSpPr>
        <p:spPr>
          <a:xfrm>
            <a:off x="1524000" y="6488668"/>
            <a:ext cx="9144000" cy="369332"/>
          </a:xfrm>
          <a:prstGeom prst="rect">
            <a:avLst/>
          </a:prstGeom>
          <a:noFill/>
        </p:spPr>
        <p:txBody>
          <a:bodyPr wrap="square" rtlCol="0">
            <a:spAutoFit/>
          </a:bodyPr>
          <a:lstStyle/>
          <a:p>
            <a:pPr algn="ctr"/>
            <a:r>
              <a:rPr lang="en-US" dirty="0"/>
              <a:t>Don’t be anxious… your heavenly Father knows you have need of these things.  (Matthew 6:32)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Jesus’ Response</a:t>
            </a:r>
          </a:p>
        </p:txBody>
      </p:sp>
      <p:sp>
        <p:nvSpPr>
          <p:cNvPr id="3" name="Content Placeholder 2"/>
          <p:cNvSpPr>
            <a:spLocks noGrp="1"/>
          </p:cNvSpPr>
          <p:nvPr>
            <p:ph idx="1"/>
          </p:nvPr>
        </p:nvSpPr>
        <p:spPr>
          <a:xfrm>
            <a:off x="1524000" y="1600200"/>
            <a:ext cx="9144000" cy="5257800"/>
          </a:xfrm>
        </p:spPr>
        <p:txBody>
          <a:bodyPr>
            <a:normAutofit fontScale="92500" lnSpcReduction="20000"/>
          </a:bodyPr>
          <a:lstStyle/>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Addresses Our Needs 3 Times</a:t>
            </a:r>
          </a:p>
          <a:p>
            <a:pPr algn="ctr">
              <a:buNone/>
            </a:pPr>
            <a:r>
              <a:rPr lang="en-US" sz="6000" b="1" i="1" dirty="0"/>
              <a:t>And forgive our sins, as we ourselves also forgive everyone who is indebted to us</a:t>
            </a:r>
            <a:r>
              <a:rPr lang="en-US" sz="4400" b="1" i="1" dirty="0"/>
              <a:t> </a:t>
            </a:r>
            <a:r>
              <a:rPr lang="en-US" sz="4400" dirty="0"/>
              <a:t>(L</a:t>
            </a:r>
            <a:r>
              <a:rPr lang="en-US" dirty="0"/>
              <a:t>uke 1:4a)</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Only God can/will forgive our sins</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God requires that we forgive others</a:t>
            </a:r>
          </a:p>
        </p:txBody>
      </p:sp>
      <p:sp>
        <p:nvSpPr>
          <p:cNvPr id="4" name="TextBox 3"/>
          <p:cNvSpPr txBox="1"/>
          <p:nvPr/>
        </p:nvSpPr>
        <p:spPr>
          <a:xfrm>
            <a:off x="1524000" y="6488668"/>
            <a:ext cx="9144000" cy="369332"/>
          </a:xfrm>
          <a:prstGeom prst="rect">
            <a:avLst/>
          </a:prstGeom>
          <a:noFill/>
        </p:spPr>
        <p:txBody>
          <a:bodyPr wrap="square" rtlCol="0">
            <a:spAutoFit/>
          </a:bodyPr>
          <a:lstStyle/>
          <a:p>
            <a:pPr algn="ctr"/>
            <a:r>
              <a:rPr lang="en-US" dirty="0"/>
              <a:t>Be kind to one another, tender-hearted, forgiving one another as Christ forgave you. (Eph. 4:32)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Jesus’ Response</a:t>
            </a:r>
          </a:p>
        </p:txBody>
      </p:sp>
      <p:sp>
        <p:nvSpPr>
          <p:cNvPr id="3" name="Content Placeholder 2"/>
          <p:cNvSpPr>
            <a:spLocks noGrp="1"/>
          </p:cNvSpPr>
          <p:nvPr>
            <p:ph idx="1"/>
          </p:nvPr>
        </p:nvSpPr>
        <p:spPr>
          <a:xfrm>
            <a:off x="1524000" y="1600200"/>
            <a:ext cx="9144000" cy="5257800"/>
          </a:xfrm>
        </p:spPr>
        <p:txBody>
          <a:bodyPr>
            <a:normAutofit lnSpcReduction="10000"/>
          </a:bodyPr>
          <a:lstStyle/>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Addresses Our Needs 3 Times</a:t>
            </a:r>
          </a:p>
          <a:p>
            <a:pPr algn="ctr">
              <a:buNone/>
            </a:pPr>
            <a:r>
              <a:rPr lang="en-US" sz="6000" b="1" i="1" dirty="0"/>
              <a:t>And lead us not into </a:t>
            </a:r>
            <a:r>
              <a:rPr lang="en-US" sz="6000" b="1" i="1" u="sng" dirty="0"/>
              <a:t>temptation</a:t>
            </a:r>
            <a:r>
              <a:rPr lang="en-US" sz="4400" b="1" i="1" dirty="0"/>
              <a:t>  </a:t>
            </a:r>
            <a:r>
              <a:rPr lang="en-US" dirty="0"/>
              <a:t>(Luke 1:4b)</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Pray not to be put to the test </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Such trials are of beneficial purpose &amp; effect</a:t>
            </a:r>
          </a:p>
        </p:txBody>
      </p:sp>
      <p:sp>
        <p:nvSpPr>
          <p:cNvPr id="4" name="TextBox 3"/>
          <p:cNvSpPr txBox="1"/>
          <p:nvPr/>
        </p:nvSpPr>
        <p:spPr>
          <a:xfrm>
            <a:off x="1524000" y="6488668"/>
            <a:ext cx="9144000" cy="369332"/>
          </a:xfrm>
          <a:prstGeom prst="rect">
            <a:avLst/>
          </a:prstGeom>
          <a:noFill/>
        </p:spPr>
        <p:txBody>
          <a:bodyPr wrap="square" rtlCol="0">
            <a:spAutoFit/>
          </a:bodyPr>
          <a:lstStyle/>
          <a:p>
            <a:pPr algn="ctr"/>
            <a:r>
              <a:rPr lang="en-US" dirty="0" err="1"/>
              <a:t>Peirasmos</a:t>
            </a:r>
            <a:r>
              <a:rPr lang="en-US" dirty="0"/>
              <a:t>  - put to the test.  Illustration:  XO/MHG earning his black belt in judo in Okinawa.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524000" y="76200"/>
            <a:ext cx="9144000" cy="1143000"/>
          </a:xfrm>
        </p:spPr>
        <p:txBody>
          <a:bodyPr>
            <a:noAutofit/>
          </a:bodyPr>
          <a:lstStyle/>
          <a:p>
            <a:r>
              <a:rPr lang="en-US" sz="6000" b="1" dirty="0">
                <a:ln>
                  <a:solidFill>
                    <a:schemeClr val="bg1"/>
                  </a:solidFill>
                </a:ln>
                <a:solidFill>
                  <a:srgbClr val="FFFF00"/>
                </a:solidFill>
                <a:effectLst>
                  <a:outerShdw blurRad="38100" dist="38100" dir="2700000" algn="tl">
                    <a:srgbClr val="000000">
                      <a:alpha val="43137"/>
                    </a:srgbClr>
                  </a:outerShdw>
                </a:effectLst>
              </a:rPr>
              <a:t>Adoration &amp; Supplication</a:t>
            </a:r>
          </a:p>
        </p:txBody>
      </p:sp>
      <p:sp>
        <p:nvSpPr>
          <p:cNvPr id="8" name="Text Placeholder 7"/>
          <p:cNvSpPr>
            <a:spLocks noGrp="1"/>
          </p:cNvSpPr>
          <p:nvPr>
            <p:ph type="body" idx="1"/>
          </p:nvPr>
        </p:nvSpPr>
        <p:spPr/>
        <p:txBody>
          <a:bodyPr>
            <a:noAutofit/>
          </a:bodyPr>
          <a:lstStyle/>
          <a:p>
            <a:pPr algn="ctr"/>
            <a:r>
              <a:rPr lang="en-US" sz="6000" u="sng" dirty="0">
                <a:ln>
                  <a:solidFill>
                    <a:schemeClr val="bg1"/>
                  </a:solidFill>
                </a:ln>
                <a:solidFill>
                  <a:srgbClr val="FFFF00"/>
                </a:solidFill>
                <a:effectLst>
                  <a:outerShdw blurRad="38100" dist="38100" dir="2700000" algn="tl">
                    <a:srgbClr val="000000">
                      <a:alpha val="43137"/>
                    </a:srgbClr>
                  </a:outerShdw>
                </a:effectLst>
              </a:rPr>
              <a:t>GOD</a:t>
            </a:r>
          </a:p>
        </p:txBody>
      </p:sp>
      <p:sp>
        <p:nvSpPr>
          <p:cNvPr id="5" name="Content Placeholder 4"/>
          <p:cNvSpPr>
            <a:spLocks noGrp="1"/>
          </p:cNvSpPr>
          <p:nvPr>
            <p:ph sz="half" idx="2"/>
          </p:nvPr>
        </p:nvSpPr>
        <p:spPr>
          <a:xfrm>
            <a:off x="1981200" y="2174875"/>
            <a:ext cx="4040188" cy="4683125"/>
          </a:xfrm>
        </p:spPr>
        <p:txBody>
          <a:bodyPr>
            <a:normAutofit fontScale="85000" lnSpcReduction="10000"/>
          </a:bodyPr>
          <a:lstStyle/>
          <a:p>
            <a:r>
              <a:rPr lang="en-US" sz="5600" b="1" dirty="0">
                <a:ln>
                  <a:solidFill>
                    <a:schemeClr val="bg1"/>
                  </a:solidFill>
                </a:ln>
                <a:solidFill>
                  <a:srgbClr val="FFFF00"/>
                </a:solidFill>
                <a:effectLst>
                  <a:outerShdw blurRad="38100" dist="38100" dir="2700000" algn="tl">
                    <a:srgbClr val="000000">
                      <a:alpha val="43137"/>
                    </a:srgbClr>
                  </a:outerShdw>
                </a:effectLst>
              </a:rPr>
              <a:t>Father</a:t>
            </a:r>
          </a:p>
          <a:p>
            <a:endParaRPr lang="en-US" b="1" dirty="0">
              <a:ln>
                <a:solidFill>
                  <a:schemeClr val="bg1"/>
                </a:solidFill>
              </a:ln>
              <a:solidFill>
                <a:srgbClr val="FFFF00"/>
              </a:solidFill>
              <a:effectLst>
                <a:outerShdw blurRad="38100" dist="38100" dir="2700000" algn="tl">
                  <a:srgbClr val="000000">
                    <a:alpha val="43137"/>
                  </a:srgbClr>
                </a:outerShdw>
              </a:effectLst>
            </a:endParaRPr>
          </a:p>
          <a:p>
            <a:r>
              <a:rPr lang="en-US" sz="5600" b="1" dirty="0">
                <a:ln>
                  <a:solidFill>
                    <a:schemeClr val="bg1"/>
                  </a:solidFill>
                </a:ln>
                <a:solidFill>
                  <a:srgbClr val="FFFF00"/>
                </a:solidFill>
                <a:effectLst>
                  <a:outerShdw blurRad="38100" dist="38100" dir="2700000" algn="tl">
                    <a:srgbClr val="000000">
                      <a:alpha val="43137"/>
                    </a:srgbClr>
                  </a:outerShdw>
                </a:effectLst>
              </a:rPr>
              <a:t>Your name is holy</a:t>
            </a:r>
          </a:p>
          <a:p>
            <a:endParaRPr lang="en-US" b="1" dirty="0">
              <a:ln>
                <a:solidFill>
                  <a:schemeClr val="bg1"/>
                </a:solidFill>
              </a:ln>
              <a:solidFill>
                <a:srgbClr val="FFFF00"/>
              </a:solidFill>
              <a:effectLst>
                <a:outerShdw blurRad="38100" dist="38100" dir="2700000" algn="tl">
                  <a:srgbClr val="000000">
                    <a:alpha val="43137"/>
                  </a:srgbClr>
                </a:outerShdw>
              </a:effectLst>
            </a:endParaRPr>
          </a:p>
          <a:p>
            <a:r>
              <a:rPr lang="en-US" sz="5600" b="1" dirty="0">
                <a:ln>
                  <a:solidFill>
                    <a:schemeClr val="bg1"/>
                  </a:solidFill>
                </a:ln>
                <a:solidFill>
                  <a:srgbClr val="FFFF00"/>
                </a:solidFill>
                <a:effectLst>
                  <a:outerShdw blurRad="38100" dist="38100" dir="2700000" algn="tl">
                    <a:srgbClr val="000000">
                      <a:alpha val="43137"/>
                    </a:srgbClr>
                  </a:outerShdw>
                </a:effectLst>
              </a:rPr>
              <a:t>Your kingdom come</a:t>
            </a:r>
          </a:p>
          <a:p>
            <a:endParaRPr lang="en-US" dirty="0"/>
          </a:p>
          <a:p>
            <a:endParaRPr lang="en-US" dirty="0"/>
          </a:p>
        </p:txBody>
      </p:sp>
      <p:sp>
        <p:nvSpPr>
          <p:cNvPr id="9" name="Text Placeholder 8"/>
          <p:cNvSpPr>
            <a:spLocks noGrp="1"/>
          </p:cNvSpPr>
          <p:nvPr>
            <p:ph type="body" sz="quarter" idx="3"/>
          </p:nvPr>
        </p:nvSpPr>
        <p:spPr/>
        <p:txBody>
          <a:bodyPr>
            <a:noAutofit/>
          </a:bodyPr>
          <a:lstStyle/>
          <a:p>
            <a:pPr algn="ctr"/>
            <a:r>
              <a:rPr lang="en-US" sz="6000" u="sng" dirty="0">
                <a:ln>
                  <a:solidFill>
                    <a:schemeClr val="bg1"/>
                  </a:solidFill>
                </a:ln>
                <a:solidFill>
                  <a:srgbClr val="FFFF00"/>
                </a:solidFill>
                <a:effectLst>
                  <a:outerShdw blurRad="38100" dist="38100" dir="2700000" algn="tl">
                    <a:srgbClr val="000000">
                      <a:alpha val="43137"/>
                    </a:srgbClr>
                  </a:outerShdw>
                </a:effectLst>
              </a:rPr>
              <a:t>US</a:t>
            </a:r>
          </a:p>
        </p:txBody>
      </p:sp>
      <p:sp>
        <p:nvSpPr>
          <p:cNvPr id="6" name="Content Placeholder 5"/>
          <p:cNvSpPr>
            <a:spLocks noGrp="1"/>
          </p:cNvSpPr>
          <p:nvPr>
            <p:ph sz="quarter" idx="4"/>
          </p:nvPr>
        </p:nvSpPr>
        <p:spPr>
          <a:xfrm>
            <a:off x="6169026" y="2216440"/>
            <a:ext cx="4498975" cy="4683125"/>
          </a:xfrm>
        </p:spPr>
        <p:txBody>
          <a:bodyPr>
            <a:normAutofit fontScale="77500" lnSpcReduction="20000"/>
          </a:bodyPr>
          <a:lstStyle/>
          <a:p>
            <a:r>
              <a:rPr lang="en-US" sz="6900" b="1" dirty="0">
                <a:ln>
                  <a:solidFill>
                    <a:schemeClr val="bg1"/>
                  </a:solidFill>
                </a:ln>
                <a:solidFill>
                  <a:srgbClr val="FFFF00"/>
                </a:solidFill>
                <a:effectLst>
                  <a:outerShdw blurRad="38100" dist="38100" dir="2700000" algn="tl">
                    <a:srgbClr val="000000">
                      <a:alpha val="43137"/>
                    </a:srgbClr>
                  </a:outerShdw>
                </a:effectLst>
              </a:rPr>
              <a:t>Daily bread</a:t>
            </a:r>
          </a:p>
          <a:p>
            <a:pPr>
              <a:buNone/>
            </a:pPr>
            <a:endParaRPr lang="en-US" sz="3100" b="1" dirty="0">
              <a:ln>
                <a:solidFill>
                  <a:schemeClr val="bg1"/>
                </a:solidFill>
              </a:ln>
              <a:solidFill>
                <a:srgbClr val="FFFF00"/>
              </a:solidFill>
              <a:effectLst>
                <a:outerShdw blurRad="38100" dist="38100" dir="2700000" algn="tl">
                  <a:srgbClr val="000000">
                    <a:alpha val="43137"/>
                  </a:srgbClr>
                </a:outerShdw>
              </a:effectLst>
            </a:endParaRPr>
          </a:p>
          <a:p>
            <a:r>
              <a:rPr lang="en-US" sz="6200" b="1" dirty="0">
                <a:ln>
                  <a:solidFill>
                    <a:schemeClr val="bg1"/>
                  </a:solidFill>
                </a:ln>
                <a:solidFill>
                  <a:srgbClr val="FFFF00"/>
                </a:solidFill>
                <a:effectLst>
                  <a:outerShdw blurRad="38100" dist="38100" dir="2700000" algn="tl">
                    <a:srgbClr val="000000">
                      <a:alpha val="43137"/>
                    </a:srgbClr>
                  </a:outerShdw>
                </a:effectLst>
              </a:rPr>
              <a:t>Forgive our sins</a:t>
            </a:r>
          </a:p>
          <a:p>
            <a:pPr>
              <a:buNone/>
            </a:pPr>
            <a:endParaRPr lang="en-US" sz="3600" b="1" dirty="0">
              <a:ln>
                <a:solidFill>
                  <a:schemeClr val="bg1"/>
                </a:solidFill>
              </a:ln>
              <a:solidFill>
                <a:srgbClr val="FFFF00"/>
              </a:solidFill>
              <a:effectLst>
                <a:outerShdw blurRad="38100" dist="38100" dir="2700000" algn="tl">
                  <a:srgbClr val="000000">
                    <a:alpha val="43137"/>
                  </a:srgbClr>
                </a:outerShdw>
              </a:effectLst>
            </a:endParaRPr>
          </a:p>
          <a:p>
            <a:r>
              <a:rPr lang="en-US" sz="6200" b="1" dirty="0">
                <a:ln>
                  <a:solidFill>
                    <a:schemeClr val="bg1"/>
                  </a:solidFill>
                </a:ln>
                <a:solidFill>
                  <a:srgbClr val="FFFF00"/>
                </a:solidFill>
                <a:effectLst>
                  <a:outerShdw blurRad="38100" dist="38100" dir="2700000" algn="tl">
                    <a:srgbClr val="000000">
                      <a:alpha val="43137"/>
                    </a:srgbClr>
                  </a:outerShdw>
                </a:effectLst>
              </a:rPr>
              <a:t>Lead us not into temptation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Prayer Synopsis</a:t>
            </a:r>
          </a:p>
        </p:txBody>
      </p:sp>
      <p:sp>
        <p:nvSpPr>
          <p:cNvPr id="3" name="Content Placeholder 2"/>
          <p:cNvSpPr>
            <a:spLocks noGrp="1"/>
          </p:cNvSpPr>
          <p:nvPr>
            <p:ph idx="1"/>
          </p:nvPr>
        </p:nvSpPr>
        <p:spPr>
          <a:xfrm>
            <a:off x="1524000" y="1600200"/>
            <a:ext cx="9144000" cy="5257800"/>
          </a:xfrm>
        </p:spPr>
        <p:txBody>
          <a:bodyPr>
            <a:normAutofit lnSpcReduction="10000"/>
          </a:bodyPr>
          <a:lstStyle/>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Knowing the character, heart and mind of God, helps us gladly trust Him</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God must come first in our prayers; and once God is in His rightful place all else falls into its proper place &amp; priority</a:t>
            </a:r>
          </a:p>
        </p:txBody>
      </p:sp>
      <p:sp>
        <p:nvSpPr>
          <p:cNvPr id="4" name="TextBox 3"/>
          <p:cNvSpPr txBox="1"/>
          <p:nvPr/>
        </p:nvSpPr>
        <p:spPr>
          <a:xfrm>
            <a:off x="1524000" y="6488668"/>
            <a:ext cx="9144000" cy="369332"/>
          </a:xfrm>
          <a:prstGeom prst="rect">
            <a:avLst/>
          </a:prstGeom>
          <a:noFill/>
        </p:spPr>
        <p:txBody>
          <a:bodyPr wrap="square" rtlCol="0">
            <a:spAutoFit/>
          </a:bodyPr>
          <a:lstStyle/>
          <a:p>
            <a:pPr algn="ctr"/>
            <a:r>
              <a:rPr lang="en-US" dirty="0"/>
              <a:t>P.</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Past, Present &amp; Future</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4800" b="1" u="sng" dirty="0">
                <a:ln>
                  <a:solidFill>
                    <a:schemeClr val="bg1"/>
                  </a:solidFill>
                </a:ln>
                <a:solidFill>
                  <a:srgbClr val="FFFF00"/>
                </a:solidFill>
                <a:effectLst>
                  <a:outerShdw blurRad="38100" dist="38100" dir="2700000" algn="tl">
                    <a:srgbClr val="000000">
                      <a:alpha val="43137"/>
                    </a:srgbClr>
                  </a:outerShdw>
                </a:effectLst>
              </a:rPr>
              <a:t>Present Needs</a:t>
            </a:r>
          </a:p>
          <a:p>
            <a:pPr marL="914400" indent="-914400"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 Our daily bread, like the manna in Exodus 16:11-21</a:t>
            </a:r>
          </a:p>
          <a:p>
            <a:pPr marL="914400" indent="-914400">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marL="914400" indent="-914400"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Enough for today, focus on it and not worry about the future</a:t>
            </a:r>
          </a:p>
          <a:p>
            <a:pPr>
              <a:buNone/>
            </a:pPr>
            <a:endParaRPr lang="en-US" sz="4800" b="1" dirty="0">
              <a:ln>
                <a:solidFill>
                  <a:schemeClr val="bg1"/>
                </a:solidFill>
              </a:ln>
              <a:solidFill>
                <a:srgbClr val="FFFF00"/>
              </a:solidFill>
              <a:effectLst>
                <a:outerShdw blurRad="38100" dist="38100" dir="2700000" algn="tl">
                  <a:srgbClr val="000000">
                    <a:alpha val="43137"/>
                  </a:srgbClr>
                </a:outerShdw>
              </a:effectLst>
            </a:endParaRPr>
          </a:p>
        </p:txBody>
      </p:sp>
      <p:sp>
        <p:nvSpPr>
          <p:cNvPr id="5" name="TextBox 4"/>
          <p:cNvSpPr txBox="1"/>
          <p:nvPr/>
        </p:nvSpPr>
        <p:spPr>
          <a:xfrm>
            <a:off x="1524000" y="6211670"/>
            <a:ext cx="9144000" cy="646331"/>
          </a:xfrm>
          <a:prstGeom prst="rect">
            <a:avLst/>
          </a:prstGeom>
          <a:noFill/>
        </p:spPr>
        <p:txBody>
          <a:bodyPr wrap="square" rtlCol="0">
            <a:spAutoFit/>
          </a:bodyPr>
          <a:lstStyle/>
          <a:p>
            <a:pPr algn="ctr"/>
            <a:r>
              <a:rPr lang="en-US" dirty="0"/>
              <a:t>So do not worry about tomorrow; tomorrow will care for itself.  Each day has enough trouble of its own.  (Matthew 6:34)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Past, Present &amp; Future</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4800" b="1" u="sng" dirty="0">
                <a:ln>
                  <a:solidFill>
                    <a:schemeClr val="bg1"/>
                  </a:solidFill>
                </a:ln>
                <a:solidFill>
                  <a:srgbClr val="FFFF00"/>
                </a:solidFill>
                <a:effectLst>
                  <a:outerShdw blurRad="38100" dist="38100" dir="2700000" algn="tl">
                    <a:srgbClr val="000000">
                      <a:alpha val="43137"/>
                    </a:srgbClr>
                  </a:outerShdw>
                </a:effectLst>
              </a:rPr>
              <a:t>Past Needs</a:t>
            </a:r>
          </a:p>
          <a:p>
            <a:pPr marL="914400" indent="-914400"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We all sin &amp; break relationships with God and others</a:t>
            </a:r>
          </a:p>
          <a:p>
            <a:pPr marL="914400" indent="-914400"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God, though sinless, forgives us when we repent of our sins</a:t>
            </a:r>
          </a:p>
          <a:p>
            <a:pPr marL="914400" indent="-914400"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Thus, we too must forgive others</a:t>
            </a:r>
          </a:p>
          <a:p>
            <a:pPr>
              <a:buNone/>
            </a:pPr>
            <a:endParaRPr lang="en-US" sz="4800" b="1" dirty="0">
              <a:ln>
                <a:solidFill>
                  <a:schemeClr val="bg1"/>
                </a:solidFill>
              </a:ln>
              <a:solidFill>
                <a:srgbClr val="FFFF00"/>
              </a:solidFill>
              <a:effectLst>
                <a:outerShdw blurRad="38100" dist="38100" dir="2700000" algn="tl">
                  <a:srgbClr val="000000">
                    <a:alpha val="43137"/>
                  </a:srgbClr>
                </a:outerShdw>
              </a:effectLst>
            </a:endParaRPr>
          </a:p>
        </p:txBody>
      </p:sp>
      <p:sp>
        <p:nvSpPr>
          <p:cNvPr id="5" name="TextBox 4"/>
          <p:cNvSpPr txBox="1"/>
          <p:nvPr/>
        </p:nvSpPr>
        <p:spPr>
          <a:xfrm>
            <a:off x="1524000" y="6530233"/>
            <a:ext cx="9144000" cy="369332"/>
          </a:xfrm>
          <a:prstGeom prst="rect">
            <a:avLst/>
          </a:prstGeom>
          <a:noFill/>
        </p:spPr>
        <p:txBody>
          <a:bodyPr wrap="square" rtlCol="0">
            <a:spAutoFit/>
          </a:bodyPr>
          <a:lstStyle/>
          <a:p>
            <a:pPr algn="ctr"/>
            <a:r>
              <a:rPr lang="en-US" dirty="0"/>
              <a:t>For if you forgive others their sins, your Heavenly Father will also forgive you. (Matthew 6:14)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143000"/>
          </a:xfrm>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Past, Present &amp; Future</a:t>
            </a:r>
          </a:p>
        </p:txBody>
      </p:sp>
      <p:sp>
        <p:nvSpPr>
          <p:cNvPr id="3" name="Content Placeholder 2"/>
          <p:cNvSpPr>
            <a:spLocks noGrp="1"/>
          </p:cNvSpPr>
          <p:nvPr>
            <p:ph idx="1"/>
          </p:nvPr>
        </p:nvSpPr>
        <p:spPr>
          <a:xfrm>
            <a:off x="1524000" y="1143000"/>
            <a:ext cx="9144000" cy="5257800"/>
          </a:xfrm>
        </p:spPr>
        <p:txBody>
          <a:bodyPr>
            <a:normAutofit lnSpcReduction="10000"/>
          </a:bodyPr>
          <a:lstStyle/>
          <a:p>
            <a:pPr algn="ctr">
              <a:buNone/>
            </a:pPr>
            <a:r>
              <a:rPr lang="en-US" sz="4800" b="1" u="sng" dirty="0">
                <a:ln>
                  <a:solidFill>
                    <a:schemeClr val="bg1"/>
                  </a:solidFill>
                </a:ln>
                <a:solidFill>
                  <a:srgbClr val="FFFF00"/>
                </a:solidFill>
                <a:effectLst>
                  <a:outerShdw blurRad="38100" dist="38100" dir="2700000" algn="tl">
                    <a:srgbClr val="000000">
                      <a:alpha val="43137"/>
                    </a:srgbClr>
                  </a:outerShdw>
                </a:effectLst>
              </a:rPr>
              <a:t>Future Needs</a:t>
            </a:r>
          </a:p>
          <a:p>
            <a:pPr marL="914400" indent="-914400"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We will all experience trials</a:t>
            </a:r>
          </a:p>
          <a:p>
            <a:pPr marL="914400" indent="-914400"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marL="914400" indent="-914400"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Testing proves we are of God</a:t>
            </a:r>
          </a:p>
          <a:p>
            <a:pPr marL="914400" indent="-914400"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marL="914400" indent="-914400"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Trials won’t destroy us, but will help us to become mature and complete</a:t>
            </a:r>
          </a:p>
          <a:p>
            <a:pPr>
              <a:buNone/>
            </a:pPr>
            <a:endParaRPr lang="en-US" sz="4800" b="1" dirty="0">
              <a:ln>
                <a:solidFill>
                  <a:schemeClr val="bg1"/>
                </a:solidFill>
              </a:ln>
              <a:solidFill>
                <a:srgbClr val="FFFF00"/>
              </a:solidFill>
              <a:effectLst>
                <a:outerShdw blurRad="38100" dist="38100" dir="2700000" algn="tl">
                  <a:srgbClr val="000000">
                    <a:alpha val="43137"/>
                  </a:srgbClr>
                </a:outerShdw>
              </a:effectLst>
            </a:endParaRPr>
          </a:p>
        </p:txBody>
      </p:sp>
      <p:sp>
        <p:nvSpPr>
          <p:cNvPr id="5" name="TextBox 4"/>
          <p:cNvSpPr txBox="1"/>
          <p:nvPr/>
        </p:nvSpPr>
        <p:spPr>
          <a:xfrm>
            <a:off x="1524000" y="6135470"/>
            <a:ext cx="9144000" cy="646331"/>
          </a:xfrm>
          <a:prstGeom prst="rect">
            <a:avLst/>
          </a:prstGeom>
          <a:noFill/>
        </p:spPr>
        <p:txBody>
          <a:bodyPr wrap="square" rtlCol="0">
            <a:spAutoFit/>
          </a:bodyPr>
          <a:lstStyle/>
          <a:p>
            <a:pPr algn="ctr"/>
            <a:r>
              <a:rPr lang="en-US" dirty="0"/>
              <a:t>Consider it all joy when you face trials… testing… produces perseverance…  Let perseverance finish its work so that you may be mature &amp; complete, lacking nothing.  (James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04800"/>
            <a:ext cx="82296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What is Prayer?</a:t>
            </a:r>
          </a:p>
        </p:txBody>
      </p:sp>
      <p:sp>
        <p:nvSpPr>
          <p:cNvPr id="3" name="Content Placeholder 2"/>
          <p:cNvSpPr>
            <a:spLocks noGrp="1"/>
          </p:cNvSpPr>
          <p:nvPr>
            <p:ph idx="1"/>
          </p:nvPr>
        </p:nvSpPr>
        <p:spPr>
          <a:xfrm>
            <a:off x="1524000" y="1905000"/>
            <a:ext cx="9144000" cy="5562600"/>
          </a:xfrm>
        </p:spPr>
        <p:txBody>
          <a:bodyPr>
            <a:normAutofit/>
          </a:bodyPr>
          <a:lstStyle/>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Talking to God</a:t>
            </a:r>
          </a:p>
          <a:p>
            <a:pPr>
              <a:buNone/>
            </a:pPr>
            <a:endParaRPr lang="en-US" sz="1200" dirty="0">
              <a:ln>
                <a:solidFill>
                  <a:sysClr val="windowText" lastClr="000000"/>
                </a:solidFill>
              </a:ln>
            </a:endParaRP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Listening to  God</a:t>
            </a:r>
            <a:endParaRPr lang="en-US" sz="7200" dirty="0">
              <a:ln>
                <a:solidFill>
                  <a:sysClr val="windowText" lastClr="000000"/>
                </a:solidFill>
              </a:ln>
            </a:endParaRPr>
          </a:p>
          <a:p>
            <a:pPr>
              <a:buNone/>
            </a:pPr>
            <a:endParaRPr lang="en-US" sz="1200" dirty="0">
              <a:ln>
                <a:solidFill>
                  <a:sysClr val="windowText" lastClr="000000"/>
                </a:solidFill>
              </a:ln>
            </a:endParaRPr>
          </a:p>
          <a:p>
            <a:pPr algn="ctr">
              <a:buNone/>
            </a:pPr>
            <a:r>
              <a:rPr lang="en-US" sz="7200" b="1" dirty="0">
                <a:ln>
                  <a:solidFill>
                    <a:sysClr val="windowText" lastClr="000000"/>
                  </a:solidFill>
                </a:ln>
                <a:solidFill>
                  <a:srgbClr val="FFFF00"/>
                </a:solidFill>
                <a:effectLst>
                  <a:outerShdw blurRad="38100" dist="38100" dir="2700000" algn="tl">
                    <a:srgbClr val="000000">
                      <a:alpha val="43137"/>
                    </a:srgbClr>
                  </a:outerShdw>
                </a:effectLst>
              </a:rPr>
              <a:t>Waiting upon God</a:t>
            </a:r>
            <a:endParaRPr lang="en-US" sz="7200" b="1" dirty="0">
              <a:ln>
                <a:solidFill>
                  <a:sysClr val="windowText" lastClr="000000"/>
                </a:solidFill>
              </a:ln>
              <a:solidFill>
                <a:srgbClr val="FF0000"/>
              </a:solidFill>
              <a:effectLst>
                <a:outerShdw blurRad="38100" dist="38100" dir="2700000" algn="tl">
                  <a:srgbClr val="000000">
                    <a:alpha val="43137"/>
                  </a:srgbClr>
                </a:outerShdw>
              </a:effectLst>
            </a:endParaRPr>
          </a:p>
        </p:txBody>
      </p:sp>
      <p:sp>
        <p:nvSpPr>
          <p:cNvPr id="4" name="TextBox 3"/>
          <p:cNvSpPr txBox="1"/>
          <p:nvPr/>
        </p:nvSpPr>
        <p:spPr>
          <a:xfrm>
            <a:off x="1524000" y="6248401"/>
            <a:ext cx="9144000" cy="646331"/>
          </a:xfrm>
          <a:prstGeom prst="rect">
            <a:avLst/>
          </a:prstGeom>
          <a:noFill/>
        </p:spPr>
        <p:txBody>
          <a:bodyPr wrap="square" rtlCol="0">
            <a:spAutoFit/>
          </a:bodyPr>
          <a:lstStyle/>
          <a:p>
            <a:pPr algn="ctr"/>
            <a:r>
              <a:rPr lang="en-US" dirty="0" err="1"/>
              <a:t>Qâvâh</a:t>
            </a:r>
            <a:r>
              <a:rPr lang="en-US" dirty="0"/>
              <a:t> means to focus the mind in a specific direction with an expectant attitude.  It also reflects the attitude of the bond-servant of God: the </a:t>
            </a:r>
            <a:r>
              <a:rPr lang="en-US" i="1" dirty="0" err="1"/>
              <a:t>doulos</a:t>
            </a:r>
            <a:r>
              <a:rPr lang="en-US" i="1" dirty="0"/>
              <a:t>.  </a:t>
            </a:r>
            <a:r>
              <a:rPr lang="en-US" dirty="0"/>
              <a:t>Also see Isaiah 40:28-31</a:t>
            </a:r>
          </a:p>
        </p:txBody>
      </p:sp>
      <p:sp>
        <p:nvSpPr>
          <p:cNvPr id="5" name="Isosceles Triangle 4"/>
          <p:cNvSpPr/>
          <p:nvPr/>
        </p:nvSpPr>
        <p:spPr>
          <a:xfrm>
            <a:off x="1752600" y="1524000"/>
            <a:ext cx="8610600" cy="4724400"/>
          </a:xfrm>
          <a:prstGeom prst="triangle">
            <a:avLst>
              <a:gd name="adj" fmla="val 46667"/>
            </a:avLst>
          </a:prstGeom>
          <a:solidFill>
            <a:srgbClr val="92D05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143000"/>
          </a:xfrm>
        </p:spPr>
        <p:txBody>
          <a:bodyPr>
            <a:normAutofit/>
          </a:bodyPr>
          <a:lstStyle/>
          <a:p>
            <a:r>
              <a:rPr lang="en-US" sz="4800" b="1" dirty="0">
                <a:ln>
                  <a:solidFill>
                    <a:schemeClr val="bg1"/>
                  </a:solidFill>
                </a:ln>
                <a:solidFill>
                  <a:srgbClr val="FFFF00"/>
                </a:solidFill>
                <a:effectLst>
                  <a:outerShdw blurRad="38100" dist="38100" dir="2700000" algn="tl">
                    <a:srgbClr val="000000">
                      <a:alpha val="43137"/>
                    </a:srgbClr>
                  </a:outerShdw>
                </a:effectLst>
              </a:rPr>
              <a:t>Parable of the Shameless Neighbor</a:t>
            </a:r>
          </a:p>
        </p:txBody>
      </p:sp>
      <p:sp>
        <p:nvSpPr>
          <p:cNvPr id="3" name="Content Placeholder 2"/>
          <p:cNvSpPr>
            <a:spLocks noGrp="1"/>
          </p:cNvSpPr>
          <p:nvPr>
            <p:ph idx="1"/>
          </p:nvPr>
        </p:nvSpPr>
        <p:spPr>
          <a:xfrm>
            <a:off x="1524000" y="990600"/>
            <a:ext cx="9144000" cy="5867400"/>
          </a:xfrm>
        </p:spPr>
        <p:txBody>
          <a:bodyPr>
            <a:normAutofit fontScale="92500" lnSpcReduction="10000"/>
          </a:bodyPr>
          <a:lstStyle/>
          <a:p>
            <a:pPr algn="ctr"/>
            <a:r>
              <a:rPr lang="en-US" sz="5400" b="1" dirty="0">
                <a:ln>
                  <a:solidFill>
                    <a:schemeClr val="bg1"/>
                  </a:solidFill>
                </a:ln>
                <a:solidFill>
                  <a:srgbClr val="FFFF00"/>
                </a:solidFill>
                <a:effectLst>
                  <a:outerShdw blurRad="38100" dist="38100" dir="2700000" algn="tl">
                    <a:srgbClr val="000000">
                      <a:alpha val="43137"/>
                    </a:srgbClr>
                  </a:outerShdw>
                </a:effectLst>
              </a:rPr>
              <a:t>A midnight visitor</a:t>
            </a:r>
          </a:p>
          <a:p>
            <a:pPr algn="ctr"/>
            <a:r>
              <a:rPr lang="en-US" sz="5400" b="1" dirty="0">
                <a:ln>
                  <a:solidFill>
                    <a:schemeClr val="bg1"/>
                  </a:solidFill>
                </a:ln>
                <a:solidFill>
                  <a:srgbClr val="FFFF00"/>
                </a:solidFill>
                <a:effectLst>
                  <a:outerShdw blurRad="38100" dist="38100" dir="2700000" algn="tl">
                    <a:srgbClr val="000000">
                      <a:alpha val="43137"/>
                    </a:srgbClr>
                  </a:outerShdw>
                </a:effectLst>
              </a:rPr>
              <a:t>An ill-prepared host</a:t>
            </a:r>
          </a:p>
          <a:p>
            <a:pPr algn="ctr"/>
            <a:r>
              <a:rPr lang="en-US" sz="5400" b="1" dirty="0">
                <a:ln>
                  <a:solidFill>
                    <a:schemeClr val="bg1"/>
                  </a:solidFill>
                </a:ln>
                <a:solidFill>
                  <a:srgbClr val="FFFF00"/>
                </a:solidFill>
                <a:effectLst>
                  <a:outerShdw blurRad="38100" dist="38100" dir="2700000" algn="tl">
                    <a:srgbClr val="000000">
                      <a:alpha val="43137"/>
                    </a:srgbClr>
                  </a:outerShdw>
                </a:effectLst>
              </a:rPr>
              <a:t>A reluctant neighbor</a:t>
            </a:r>
          </a:p>
          <a:p>
            <a:pPr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algn="ctr">
              <a:buNone/>
            </a:pPr>
            <a:r>
              <a:rPr lang="en-US" sz="4400" b="1" i="1" dirty="0"/>
              <a:t>I tell you, although he will not rise and give it to him because he is a friend, yet because of his </a:t>
            </a:r>
            <a:r>
              <a:rPr lang="en-US" sz="4400" b="1" i="1" u="sng" dirty="0"/>
              <a:t>persistence</a:t>
            </a:r>
            <a:r>
              <a:rPr lang="en-US" sz="4400" b="1" i="1" dirty="0"/>
              <a:t>, he will get up and give him as much as he needs.</a:t>
            </a:r>
          </a:p>
          <a:p>
            <a:pPr algn="ctr">
              <a:buNone/>
            </a:pPr>
            <a:r>
              <a:rPr lang="en-US" sz="4300" dirty="0"/>
              <a:t>(Luke 11:8)</a:t>
            </a:r>
          </a:p>
          <a:p>
            <a:pPr algn="ctr">
              <a:buNone/>
            </a:pPr>
            <a:endParaRPr lang="en-US" sz="5400" b="1" dirty="0">
              <a:ln>
                <a:solidFill>
                  <a:schemeClr val="bg1"/>
                </a:solidFill>
              </a:ln>
              <a:solidFill>
                <a:srgbClr val="FFFF00"/>
              </a:solidFill>
              <a:effectLst>
                <a:outerShdw blurRad="38100" dist="38100" dir="2700000" algn="tl">
                  <a:srgbClr val="000000">
                    <a:alpha val="43137"/>
                  </a:srgbClr>
                </a:outerShdw>
              </a:effectLst>
            </a:endParaRPr>
          </a:p>
          <a:p>
            <a:endParaRPr lang="en-US" dirty="0"/>
          </a:p>
        </p:txBody>
      </p:sp>
      <p:sp>
        <p:nvSpPr>
          <p:cNvPr id="4" name="TextBox 3"/>
          <p:cNvSpPr txBox="1"/>
          <p:nvPr/>
        </p:nvSpPr>
        <p:spPr>
          <a:xfrm>
            <a:off x="1524000" y="6553200"/>
            <a:ext cx="9144000" cy="381000"/>
          </a:xfrm>
          <a:prstGeom prst="rect">
            <a:avLst/>
          </a:prstGeom>
          <a:noFill/>
        </p:spPr>
        <p:txBody>
          <a:bodyPr wrap="square" rtlCol="0">
            <a:spAutoFit/>
          </a:bodyPr>
          <a:lstStyle/>
          <a:p>
            <a:r>
              <a:rPr lang="en-US" i="1" dirty="0" err="1"/>
              <a:t>Anaideian</a:t>
            </a:r>
            <a:r>
              <a:rPr lang="en-US" dirty="0"/>
              <a:t> – shameless persistence.  Also see the Parable of the Persistent Widow  (Luke 18:1-8)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chemeClr val="bg1"/>
                  </a:solidFill>
                </a:ln>
                <a:solidFill>
                  <a:srgbClr val="FFFF00"/>
                </a:solidFill>
                <a:effectLst>
                  <a:outerShdw blurRad="38100" dist="38100" dir="2700000" algn="tl">
                    <a:srgbClr val="000000">
                      <a:alpha val="43137"/>
                    </a:srgbClr>
                  </a:outerShdw>
                </a:effectLst>
              </a:rPr>
              <a:t>Keep on Keeping on</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Jesus commands us to continually</a:t>
            </a:r>
          </a:p>
          <a:p>
            <a:pPr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algn="ctr">
              <a:buNone/>
            </a:pPr>
            <a:r>
              <a:rPr lang="en-US" sz="4800" b="1" dirty="0">
                <a:ln>
                  <a:solidFill>
                    <a:schemeClr val="bg1"/>
                  </a:solidFill>
                </a:ln>
                <a:solidFill>
                  <a:srgbClr val="FF0000"/>
                </a:solidFill>
                <a:effectLst>
                  <a:outerShdw blurRad="38100" dist="38100" dir="2700000" algn="tl">
                    <a:srgbClr val="000000">
                      <a:alpha val="43137"/>
                    </a:srgbClr>
                  </a:outerShdw>
                </a:effectLst>
              </a:rPr>
              <a:t>KEEP ASKING</a:t>
            </a:r>
            <a:r>
              <a:rPr lang="en-US" sz="4800" b="1" dirty="0">
                <a:ln>
                  <a:solidFill>
                    <a:schemeClr val="bg1"/>
                  </a:solidFill>
                </a:ln>
                <a:solidFill>
                  <a:srgbClr val="FFFF00"/>
                </a:solidFill>
                <a:effectLst>
                  <a:outerShdw blurRad="38100" dist="38100" dir="2700000" algn="tl">
                    <a:srgbClr val="000000">
                      <a:alpha val="43137"/>
                    </a:srgbClr>
                  </a:outerShdw>
                </a:effectLst>
              </a:rPr>
              <a:t> – </a:t>
            </a:r>
            <a:r>
              <a:rPr lang="en-US" sz="4400" b="1" dirty="0">
                <a:ln>
                  <a:solidFill>
                    <a:schemeClr val="bg1"/>
                  </a:solidFill>
                </a:ln>
                <a:solidFill>
                  <a:srgbClr val="FFFF00"/>
                </a:solidFill>
                <a:effectLst>
                  <a:outerShdw blurRad="38100" dist="38100" dir="2700000" algn="tl">
                    <a:srgbClr val="000000">
                      <a:alpha val="43137"/>
                    </a:srgbClr>
                  </a:outerShdw>
                </a:effectLst>
              </a:rPr>
              <a:t>It’ll be given to you  </a:t>
            </a:r>
          </a:p>
          <a:p>
            <a:pPr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algn="ctr">
              <a:buNone/>
            </a:pPr>
            <a:r>
              <a:rPr lang="en-US" sz="4800" b="1" dirty="0">
                <a:ln>
                  <a:solidFill>
                    <a:schemeClr val="bg1"/>
                  </a:solidFill>
                </a:ln>
                <a:solidFill>
                  <a:srgbClr val="FF0000"/>
                </a:solidFill>
                <a:effectLst>
                  <a:outerShdw blurRad="38100" dist="38100" dir="2700000" algn="tl">
                    <a:srgbClr val="000000">
                      <a:alpha val="43137"/>
                    </a:srgbClr>
                  </a:outerShdw>
                </a:effectLst>
              </a:rPr>
              <a:t>KEEP SEEKING</a:t>
            </a:r>
            <a:r>
              <a:rPr lang="en-US" sz="4800" b="1" dirty="0">
                <a:ln>
                  <a:solidFill>
                    <a:schemeClr val="bg1"/>
                  </a:solidFill>
                </a:ln>
                <a:solidFill>
                  <a:srgbClr val="FFFF00"/>
                </a:solidFill>
                <a:effectLst>
                  <a:outerShdw blurRad="38100" dist="38100" dir="2700000" algn="tl">
                    <a:srgbClr val="000000">
                      <a:alpha val="43137"/>
                    </a:srgbClr>
                  </a:outerShdw>
                </a:effectLst>
              </a:rPr>
              <a:t> – </a:t>
            </a:r>
            <a:r>
              <a:rPr lang="en-US" sz="4400" b="1" dirty="0">
                <a:ln>
                  <a:solidFill>
                    <a:schemeClr val="bg1"/>
                  </a:solidFill>
                </a:ln>
                <a:solidFill>
                  <a:srgbClr val="FFFF00"/>
                </a:solidFill>
                <a:effectLst>
                  <a:outerShdw blurRad="38100" dist="38100" dir="2700000" algn="tl">
                    <a:srgbClr val="000000">
                      <a:alpha val="43137"/>
                    </a:srgbClr>
                  </a:outerShdw>
                </a:effectLst>
              </a:rPr>
              <a:t>You’ll find</a:t>
            </a:r>
          </a:p>
          <a:p>
            <a:pPr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algn="ctr">
              <a:buNone/>
            </a:pPr>
            <a:r>
              <a:rPr lang="en-US" sz="4800" b="1" dirty="0">
                <a:ln>
                  <a:solidFill>
                    <a:schemeClr val="bg1"/>
                  </a:solidFill>
                </a:ln>
                <a:solidFill>
                  <a:srgbClr val="FF0000"/>
                </a:solidFill>
                <a:effectLst>
                  <a:outerShdw blurRad="38100" dist="38100" dir="2700000" algn="tl">
                    <a:srgbClr val="000000">
                      <a:alpha val="43137"/>
                    </a:srgbClr>
                  </a:outerShdw>
                </a:effectLst>
              </a:rPr>
              <a:t>KEEP KNOCKING</a:t>
            </a:r>
            <a:r>
              <a:rPr lang="en-US" sz="4800" b="1" dirty="0">
                <a:ln>
                  <a:solidFill>
                    <a:schemeClr val="bg1"/>
                  </a:solidFill>
                </a:ln>
                <a:solidFill>
                  <a:srgbClr val="FFFF00"/>
                </a:solidFill>
                <a:effectLst>
                  <a:outerShdw blurRad="38100" dist="38100" dir="2700000" algn="tl">
                    <a:srgbClr val="000000">
                      <a:alpha val="43137"/>
                    </a:srgbClr>
                  </a:outerShdw>
                </a:effectLst>
              </a:rPr>
              <a:t> </a:t>
            </a:r>
            <a:r>
              <a:rPr lang="en-US" sz="4400" b="1" dirty="0">
                <a:ln>
                  <a:solidFill>
                    <a:schemeClr val="bg1"/>
                  </a:solidFill>
                </a:ln>
                <a:solidFill>
                  <a:srgbClr val="FFFF00"/>
                </a:solidFill>
                <a:effectLst>
                  <a:outerShdw blurRad="38100" dist="38100" dir="2700000" algn="tl">
                    <a:srgbClr val="000000">
                      <a:alpha val="43137"/>
                    </a:srgbClr>
                  </a:outerShdw>
                </a:effectLst>
              </a:rPr>
              <a:t> - It’ll be opened to you</a:t>
            </a:r>
            <a:endParaRPr lang="en-US" sz="4800" b="1" dirty="0">
              <a:ln>
                <a:solidFill>
                  <a:schemeClr val="bg1"/>
                </a:solidFill>
              </a:ln>
              <a:solidFill>
                <a:srgbClr val="FFFF00"/>
              </a:solidFill>
              <a:effectLst>
                <a:outerShdw blurRad="38100" dist="38100" dir="2700000" algn="tl">
                  <a:srgbClr val="000000">
                    <a:alpha val="43137"/>
                  </a:srgbClr>
                </a:outerShdw>
              </a:effectLst>
            </a:endParaRPr>
          </a:p>
          <a:p>
            <a:pPr algn="ctr">
              <a:buNone/>
            </a:pPr>
            <a:endParaRPr lang="en-US" sz="4800" b="1" dirty="0">
              <a:ln>
                <a:solidFill>
                  <a:schemeClr val="bg1"/>
                </a:solidFill>
              </a:ln>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1524000" y="6488668"/>
            <a:ext cx="9144000" cy="369332"/>
          </a:xfrm>
          <a:prstGeom prst="rect">
            <a:avLst/>
          </a:prstGeom>
          <a:noFill/>
        </p:spPr>
        <p:txBody>
          <a:bodyPr wrap="square" rtlCol="0">
            <a:spAutoFit/>
          </a:bodyPr>
          <a:lstStyle/>
          <a:p>
            <a:pPr algn="ctr"/>
            <a:r>
              <a:rPr lang="en-US" dirty="0"/>
              <a:t>The present tense of these words means to do so continually.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The Big Comparison</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4800" b="1" u="sng" dirty="0">
                <a:ln>
                  <a:solidFill>
                    <a:schemeClr val="bg1"/>
                  </a:solidFill>
                </a:ln>
                <a:solidFill>
                  <a:srgbClr val="FFFF00"/>
                </a:solidFill>
                <a:effectLst>
                  <a:outerShdw blurRad="38100" dist="38100" dir="2700000" algn="tl">
                    <a:srgbClr val="000000">
                      <a:alpha val="43137"/>
                    </a:srgbClr>
                  </a:outerShdw>
                </a:effectLst>
              </a:rPr>
              <a:t>Sinful Human Fathers</a:t>
            </a:r>
          </a:p>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Won’t give a stone when asked for bread</a:t>
            </a:r>
          </a:p>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Won’t give a snake when asked for a fish</a:t>
            </a:r>
          </a:p>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Won’t give a scorpion when asked for an egg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The Big Comparison</a:t>
            </a:r>
          </a:p>
        </p:txBody>
      </p:sp>
      <p:sp>
        <p:nvSpPr>
          <p:cNvPr id="3" name="Content Placeholder 2"/>
          <p:cNvSpPr>
            <a:spLocks noGrp="1"/>
          </p:cNvSpPr>
          <p:nvPr>
            <p:ph idx="1"/>
          </p:nvPr>
        </p:nvSpPr>
        <p:spPr>
          <a:xfrm>
            <a:off x="1524000" y="1295400"/>
            <a:ext cx="9144000" cy="5562600"/>
          </a:xfrm>
        </p:spPr>
        <p:txBody>
          <a:bodyPr>
            <a:normAutofit lnSpcReduction="10000"/>
          </a:bodyPr>
          <a:lstStyle/>
          <a:p>
            <a:pPr algn="ctr">
              <a:buNone/>
            </a:pPr>
            <a:r>
              <a:rPr lang="en-US" sz="4800" b="1" u="sng" dirty="0">
                <a:ln>
                  <a:solidFill>
                    <a:schemeClr val="bg1"/>
                  </a:solidFill>
                </a:ln>
                <a:solidFill>
                  <a:srgbClr val="FFFF00"/>
                </a:solidFill>
                <a:effectLst>
                  <a:outerShdw blurRad="38100" dist="38100" dir="2700000" algn="tl">
                    <a:srgbClr val="000000">
                      <a:alpha val="43137"/>
                    </a:srgbClr>
                  </a:outerShdw>
                </a:effectLst>
              </a:rPr>
              <a:t>Our Heavenly Father</a:t>
            </a:r>
          </a:p>
          <a:p>
            <a:pPr algn="ctr">
              <a:buNone/>
            </a:pPr>
            <a:endParaRPr lang="en-US" sz="1200" b="1" u="sng" dirty="0">
              <a:ln>
                <a:solidFill>
                  <a:schemeClr val="bg1"/>
                </a:solidFill>
              </a:ln>
              <a:solidFill>
                <a:srgbClr val="FFFF00"/>
              </a:solidFill>
              <a:effectLst>
                <a:outerShdw blurRad="38100" dist="38100" dir="2700000" algn="tl">
                  <a:srgbClr val="000000">
                    <a:alpha val="43137"/>
                  </a:srgbClr>
                </a:outerShdw>
              </a:effectLst>
            </a:endParaRPr>
          </a:p>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Will give even more and better gifts to His children when they ask Him</a:t>
            </a:r>
          </a:p>
          <a:p>
            <a:pPr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Will even give the Holy Spirit to us if we simply ask and receive Him</a:t>
            </a:r>
          </a:p>
          <a:p>
            <a:pPr algn="ctr">
              <a:buNone/>
            </a:pPr>
            <a:endParaRPr lang="en-US" sz="1300" b="1" dirty="0">
              <a:ln>
                <a:solidFill>
                  <a:schemeClr val="bg1"/>
                </a:solidFill>
              </a:ln>
              <a:solidFill>
                <a:srgbClr val="FFFF00"/>
              </a:solidFill>
              <a:effectLst>
                <a:outerShdw blurRad="38100" dist="38100" dir="2700000" algn="tl">
                  <a:srgbClr val="000000">
                    <a:alpha val="43137"/>
                  </a:srgbClr>
                </a:outerShdw>
              </a:effectLst>
            </a:endParaRPr>
          </a:p>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He gives us what we need, along with boundaries &amp; discipline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1143000"/>
          </a:xfrm>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Prayer Outcomes</a:t>
            </a:r>
          </a:p>
        </p:txBody>
      </p:sp>
      <p:sp>
        <p:nvSpPr>
          <p:cNvPr id="3" name="Content Placeholder 2"/>
          <p:cNvSpPr>
            <a:spLocks noGrp="1"/>
          </p:cNvSpPr>
          <p:nvPr>
            <p:ph idx="1"/>
          </p:nvPr>
        </p:nvSpPr>
        <p:spPr>
          <a:xfrm>
            <a:off x="1524000" y="1371600"/>
            <a:ext cx="9144000" cy="5257800"/>
          </a:xfrm>
        </p:spPr>
        <p:txBody>
          <a:bodyPr>
            <a:normAutofit fontScale="92500" lnSpcReduction="20000"/>
          </a:bodyPr>
          <a:lstStyle/>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If our </a:t>
            </a:r>
            <a:r>
              <a:rPr lang="en-US" sz="4800" b="1" u="sng" dirty="0">
                <a:ln>
                  <a:solidFill>
                    <a:schemeClr val="bg1"/>
                  </a:solidFill>
                </a:ln>
                <a:solidFill>
                  <a:srgbClr val="FFFF00"/>
                </a:solidFill>
                <a:effectLst>
                  <a:outerShdw blurRad="38100" dist="38100" dir="2700000" algn="tl">
                    <a:srgbClr val="000000">
                      <a:alpha val="43137"/>
                    </a:srgbClr>
                  </a:outerShdw>
                </a:effectLst>
              </a:rPr>
              <a:t>request is wrong</a:t>
            </a:r>
            <a:r>
              <a:rPr lang="en-US" sz="4800" b="1" dirty="0">
                <a:ln>
                  <a:solidFill>
                    <a:schemeClr val="bg1"/>
                  </a:solidFill>
                </a:ln>
                <a:solidFill>
                  <a:srgbClr val="FFFF00"/>
                </a:solidFill>
                <a:effectLst>
                  <a:outerShdw blurRad="38100" dist="38100" dir="2700000" algn="tl">
                    <a:srgbClr val="000000">
                      <a:alpha val="43137"/>
                    </a:srgbClr>
                  </a:outerShdw>
                </a:effectLst>
              </a:rPr>
              <a:t>: God says, </a:t>
            </a:r>
            <a:r>
              <a:rPr lang="en-US" sz="4800" b="1" dirty="0">
                <a:ln>
                  <a:solidFill>
                    <a:schemeClr val="bg1"/>
                  </a:solidFill>
                </a:ln>
                <a:solidFill>
                  <a:srgbClr val="FF0000"/>
                </a:solidFill>
                <a:effectLst>
                  <a:outerShdw blurRad="38100" dist="38100" dir="2700000" algn="tl">
                    <a:srgbClr val="000000">
                      <a:alpha val="43137"/>
                    </a:srgbClr>
                  </a:outerShdw>
                </a:effectLst>
              </a:rPr>
              <a:t>“No”</a:t>
            </a:r>
          </a:p>
          <a:p>
            <a:pPr>
              <a:buNone/>
            </a:pPr>
            <a:endParaRPr lang="en-US" sz="1200" dirty="0"/>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If our </a:t>
            </a:r>
            <a:r>
              <a:rPr lang="en-US" sz="4800" b="1" u="sng" dirty="0">
                <a:ln>
                  <a:solidFill>
                    <a:schemeClr val="bg1"/>
                  </a:solidFill>
                </a:ln>
                <a:solidFill>
                  <a:srgbClr val="FFFF00"/>
                </a:solidFill>
                <a:effectLst>
                  <a:outerShdw blurRad="38100" dist="38100" dir="2700000" algn="tl">
                    <a:srgbClr val="000000">
                      <a:alpha val="43137"/>
                    </a:srgbClr>
                  </a:outerShdw>
                </a:effectLst>
              </a:rPr>
              <a:t>timing is wrong</a:t>
            </a:r>
            <a:r>
              <a:rPr lang="en-US" sz="4800" b="1" dirty="0">
                <a:ln>
                  <a:solidFill>
                    <a:schemeClr val="bg1"/>
                  </a:solidFill>
                </a:ln>
                <a:solidFill>
                  <a:srgbClr val="FFFF00"/>
                </a:solidFill>
                <a:effectLst>
                  <a:outerShdw blurRad="38100" dist="38100" dir="2700000" algn="tl">
                    <a:srgbClr val="000000">
                      <a:alpha val="43137"/>
                    </a:srgbClr>
                  </a:outerShdw>
                </a:effectLst>
              </a:rPr>
              <a:t>: God says, </a:t>
            </a:r>
            <a:r>
              <a:rPr lang="en-US" sz="4800" b="1" dirty="0">
                <a:ln>
                  <a:solidFill>
                    <a:schemeClr val="bg1"/>
                  </a:solidFill>
                </a:ln>
                <a:solidFill>
                  <a:srgbClr val="FF0000"/>
                </a:solidFill>
                <a:effectLst>
                  <a:outerShdw blurRad="38100" dist="38100" dir="2700000" algn="tl">
                    <a:srgbClr val="000000">
                      <a:alpha val="43137"/>
                    </a:srgbClr>
                  </a:outerShdw>
                </a:effectLst>
              </a:rPr>
              <a:t>“Slow”</a:t>
            </a:r>
          </a:p>
          <a:p>
            <a:pPr>
              <a:buNone/>
            </a:pPr>
            <a:endParaRPr lang="en-US" sz="1300" b="1" dirty="0">
              <a:ln>
                <a:solidFill>
                  <a:schemeClr val="bg1"/>
                </a:solidFill>
              </a:ln>
              <a:solidFill>
                <a:srgbClr val="FFFF00"/>
              </a:solidFill>
              <a:effectLst>
                <a:outerShdw blurRad="38100" dist="38100" dir="2700000" algn="tl">
                  <a:srgbClr val="000000">
                    <a:alpha val="43137"/>
                  </a:srgbClr>
                </a:outerShdw>
              </a:effectLst>
            </a:endParaRP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If </a:t>
            </a:r>
            <a:r>
              <a:rPr lang="en-US" sz="4800" b="1" u="sng" dirty="0">
                <a:ln>
                  <a:solidFill>
                    <a:schemeClr val="bg1"/>
                  </a:solidFill>
                </a:ln>
                <a:solidFill>
                  <a:srgbClr val="FFFF00"/>
                </a:solidFill>
                <a:effectLst>
                  <a:outerShdw blurRad="38100" dist="38100" dir="2700000" algn="tl">
                    <a:srgbClr val="000000">
                      <a:alpha val="43137"/>
                    </a:srgbClr>
                  </a:outerShdw>
                </a:effectLst>
              </a:rPr>
              <a:t>we are wrong</a:t>
            </a:r>
            <a:r>
              <a:rPr lang="en-US" sz="4800" b="1" dirty="0">
                <a:ln>
                  <a:solidFill>
                    <a:schemeClr val="bg1"/>
                  </a:solidFill>
                </a:ln>
                <a:solidFill>
                  <a:srgbClr val="FFFF00"/>
                </a:solidFill>
                <a:effectLst>
                  <a:outerShdw blurRad="38100" dist="38100" dir="2700000" algn="tl">
                    <a:srgbClr val="000000">
                      <a:alpha val="43137"/>
                    </a:srgbClr>
                  </a:outerShdw>
                </a:effectLst>
              </a:rPr>
              <a:t>: God says, </a:t>
            </a:r>
            <a:r>
              <a:rPr lang="en-US" sz="4800" b="1" dirty="0">
                <a:ln>
                  <a:solidFill>
                    <a:schemeClr val="bg1"/>
                  </a:solidFill>
                </a:ln>
                <a:solidFill>
                  <a:srgbClr val="FF0000"/>
                </a:solidFill>
                <a:effectLst>
                  <a:outerShdw blurRad="38100" dist="38100" dir="2700000" algn="tl">
                    <a:srgbClr val="000000">
                      <a:alpha val="43137"/>
                    </a:srgbClr>
                  </a:outerShdw>
                </a:effectLst>
              </a:rPr>
              <a:t>“Grow”</a:t>
            </a:r>
          </a:p>
          <a:p>
            <a:pPr>
              <a:buNone/>
            </a:pPr>
            <a:endParaRPr lang="en-US" sz="1300" b="1" dirty="0">
              <a:ln>
                <a:solidFill>
                  <a:schemeClr val="bg1"/>
                </a:solidFill>
              </a:ln>
              <a:solidFill>
                <a:srgbClr val="FFFF00"/>
              </a:solidFill>
              <a:effectLst>
                <a:outerShdw blurRad="38100" dist="38100" dir="2700000" algn="tl">
                  <a:srgbClr val="000000">
                    <a:alpha val="43137"/>
                  </a:srgbClr>
                </a:outerShdw>
              </a:effectLst>
            </a:endParaRPr>
          </a:p>
          <a:p>
            <a:pPr>
              <a:buNone/>
            </a:pPr>
            <a:endParaRPr lang="en-US" sz="1300" b="1" dirty="0">
              <a:ln>
                <a:solidFill>
                  <a:schemeClr val="bg1"/>
                </a:solidFill>
              </a:ln>
              <a:solidFill>
                <a:srgbClr val="FFFF00"/>
              </a:solidFill>
              <a:effectLst>
                <a:outerShdw blurRad="38100" dist="38100" dir="2700000" algn="tl">
                  <a:srgbClr val="000000">
                    <a:alpha val="43137"/>
                  </a:srgbClr>
                </a:outerShdw>
              </a:effectLst>
            </a:endParaRPr>
          </a:p>
          <a:p>
            <a:pPr algn="ctr">
              <a:buNone/>
            </a:pPr>
            <a:r>
              <a:rPr lang="en-US" sz="5200" b="1" dirty="0">
                <a:ln>
                  <a:solidFill>
                    <a:schemeClr val="bg1"/>
                  </a:solidFill>
                </a:ln>
                <a:solidFill>
                  <a:srgbClr val="FFFF00"/>
                </a:solidFill>
                <a:effectLst>
                  <a:outerShdw blurRad="38100" dist="38100" dir="2700000" algn="tl">
                    <a:srgbClr val="000000">
                      <a:alpha val="43137"/>
                    </a:srgbClr>
                  </a:outerShdw>
                </a:effectLst>
              </a:rPr>
              <a:t>If all these things are right: </a:t>
            </a:r>
          </a:p>
          <a:p>
            <a:pPr algn="ctr">
              <a:buNone/>
            </a:pPr>
            <a:r>
              <a:rPr lang="en-US" sz="5200" b="1" dirty="0">
                <a:ln>
                  <a:solidFill>
                    <a:schemeClr val="bg1"/>
                  </a:solidFill>
                </a:ln>
                <a:solidFill>
                  <a:srgbClr val="FFFF00"/>
                </a:solidFill>
                <a:effectLst>
                  <a:outerShdw blurRad="38100" dist="38100" dir="2700000" algn="tl">
                    <a:srgbClr val="000000">
                      <a:alpha val="43137"/>
                    </a:srgbClr>
                  </a:outerShdw>
                </a:effectLst>
              </a:rPr>
              <a:t>God (usually) says, </a:t>
            </a:r>
            <a:r>
              <a:rPr lang="en-US" sz="5200" b="1" dirty="0">
                <a:ln>
                  <a:solidFill>
                    <a:schemeClr val="bg1"/>
                  </a:solidFill>
                </a:ln>
                <a:solidFill>
                  <a:srgbClr val="FF0000"/>
                </a:solidFill>
                <a:effectLst>
                  <a:outerShdw blurRad="38100" dist="38100" dir="2700000" algn="tl">
                    <a:srgbClr val="000000">
                      <a:alpha val="43137"/>
                    </a:srgbClr>
                  </a:outerShdw>
                </a:effectLst>
              </a:rPr>
              <a:t>“Go”</a:t>
            </a:r>
          </a:p>
        </p:txBody>
      </p:sp>
      <p:sp>
        <p:nvSpPr>
          <p:cNvPr id="4" name="TextBox 3"/>
          <p:cNvSpPr txBox="1"/>
          <p:nvPr/>
        </p:nvSpPr>
        <p:spPr>
          <a:xfrm>
            <a:off x="1524000" y="6553200"/>
            <a:ext cx="9144000" cy="369332"/>
          </a:xfrm>
          <a:prstGeom prst="rect">
            <a:avLst/>
          </a:prstGeom>
          <a:noFill/>
        </p:spPr>
        <p:txBody>
          <a:bodyPr wrap="square" rtlCol="0">
            <a:spAutoFit/>
          </a:bodyPr>
          <a:lstStyle/>
          <a:p>
            <a:r>
              <a:rPr lang="en-US" dirty="0"/>
              <a:t>Borrowed from Rev. Bob </a:t>
            </a:r>
            <a:r>
              <a:rPr lang="en-US" dirty="0" err="1"/>
              <a:t>Leroe</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81200" y="0"/>
            <a:ext cx="82296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How Can I Say…</a:t>
            </a:r>
          </a:p>
        </p:txBody>
      </p:sp>
      <p:sp>
        <p:nvSpPr>
          <p:cNvPr id="5" name="Content Placeholder 4"/>
          <p:cNvSpPr>
            <a:spLocks noGrp="1"/>
          </p:cNvSpPr>
          <p:nvPr>
            <p:ph sz="half" idx="1"/>
          </p:nvPr>
        </p:nvSpPr>
        <p:spPr>
          <a:xfrm>
            <a:off x="1524000" y="1066800"/>
            <a:ext cx="4648200" cy="5791200"/>
          </a:xfrm>
        </p:spPr>
        <p:txBody>
          <a:bodyPr>
            <a:normAutofit/>
          </a:bodyPr>
          <a:lstStyle/>
          <a:p>
            <a:r>
              <a:rPr lang="en-US" sz="3200" b="1" dirty="0">
                <a:effectLst>
                  <a:outerShdw blurRad="38100" dist="38100" dir="2700000" algn="tl">
                    <a:srgbClr val="000000">
                      <a:alpha val="43137"/>
                    </a:srgbClr>
                  </a:outerShdw>
                </a:effectLst>
              </a:rPr>
              <a:t>Our</a:t>
            </a:r>
          </a:p>
          <a:p>
            <a:r>
              <a:rPr lang="en-US" sz="3200" b="1" dirty="0">
                <a:effectLst>
                  <a:outerShdw blurRad="38100" dist="38100" dir="2700000" algn="tl">
                    <a:srgbClr val="000000">
                      <a:alpha val="43137"/>
                    </a:srgbClr>
                  </a:outerShdw>
                </a:effectLst>
              </a:rPr>
              <a:t>Father</a:t>
            </a:r>
          </a:p>
          <a:p>
            <a:r>
              <a:rPr lang="en-US" sz="3200" b="1" dirty="0">
                <a:effectLst>
                  <a:outerShdw blurRad="38100" dist="38100" dir="2700000" algn="tl">
                    <a:srgbClr val="000000">
                      <a:alpha val="43137"/>
                    </a:srgbClr>
                  </a:outerShdw>
                </a:effectLst>
              </a:rPr>
              <a:t>Who art in heaven</a:t>
            </a:r>
          </a:p>
          <a:p>
            <a:r>
              <a:rPr lang="en-US" sz="3200" b="1" dirty="0">
                <a:effectLst>
                  <a:outerShdw blurRad="38100" dist="38100" dir="2700000" algn="tl">
                    <a:srgbClr val="000000">
                      <a:alpha val="43137"/>
                    </a:srgbClr>
                  </a:outerShdw>
                </a:effectLst>
              </a:rPr>
              <a:t>Hallowed be Thy name</a:t>
            </a:r>
          </a:p>
          <a:p>
            <a:pPr>
              <a:buNone/>
            </a:pPr>
            <a:endParaRPr lang="en-US" sz="2400" b="1" dirty="0">
              <a:effectLst>
                <a:outerShdw blurRad="38100" dist="38100" dir="2700000" algn="tl">
                  <a:srgbClr val="000000">
                    <a:alpha val="43137"/>
                  </a:srgbClr>
                </a:outerShdw>
              </a:effectLst>
            </a:endParaRPr>
          </a:p>
          <a:p>
            <a:r>
              <a:rPr lang="en-US" sz="3200" b="1" dirty="0">
                <a:effectLst>
                  <a:outerShdw blurRad="38100" dist="38100" dir="2700000" algn="tl">
                    <a:srgbClr val="000000">
                      <a:alpha val="43137"/>
                    </a:srgbClr>
                  </a:outerShdw>
                </a:effectLst>
              </a:rPr>
              <a:t>Thy kingdom come</a:t>
            </a:r>
          </a:p>
          <a:p>
            <a:r>
              <a:rPr lang="en-US" sz="3200" b="1" dirty="0">
                <a:effectLst>
                  <a:outerShdw blurRad="38100" dist="38100" dir="2700000" algn="tl">
                    <a:srgbClr val="000000">
                      <a:alpha val="43137"/>
                    </a:srgbClr>
                  </a:outerShdw>
                </a:effectLst>
              </a:rPr>
              <a:t>Thy will be done</a:t>
            </a:r>
          </a:p>
          <a:p>
            <a:r>
              <a:rPr lang="en-US" sz="3200" b="1" dirty="0">
                <a:effectLst>
                  <a:outerShdw blurRad="38100" dist="38100" dir="2700000" algn="tl">
                    <a:srgbClr val="000000">
                      <a:alpha val="43137"/>
                    </a:srgbClr>
                  </a:outerShdw>
                </a:effectLst>
              </a:rPr>
              <a:t>On earth as it is in heaven</a:t>
            </a:r>
          </a:p>
          <a:p>
            <a:r>
              <a:rPr lang="en-US" sz="3200" b="1" dirty="0">
                <a:effectLst>
                  <a:outerShdw blurRad="38100" dist="38100" dir="2700000" algn="tl">
                    <a:srgbClr val="000000">
                      <a:alpha val="43137"/>
                    </a:srgbClr>
                  </a:outerShdw>
                </a:effectLst>
              </a:rPr>
              <a:t>Give us… daily bread </a:t>
            </a:r>
          </a:p>
        </p:txBody>
      </p:sp>
      <p:sp>
        <p:nvSpPr>
          <p:cNvPr id="6" name="Content Placeholder 5"/>
          <p:cNvSpPr>
            <a:spLocks noGrp="1"/>
          </p:cNvSpPr>
          <p:nvPr>
            <p:ph sz="half" idx="2"/>
          </p:nvPr>
        </p:nvSpPr>
        <p:spPr>
          <a:xfrm>
            <a:off x="5867400" y="1066800"/>
            <a:ext cx="4800600" cy="5791200"/>
          </a:xfrm>
        </p:spPr>
        <p:txBody>
          <a:bodyPr>
            <a:normAutofit/>
          </a:bodyPr>
          <a:lstStyle/>
          <a:p>
            <a:r>
              <a:rPr lang="en-US" sz="3200" b="1" dirty="0">
                <a:ln>
                  <a:solidFill>
                    <a:schemeClr val="bg1"/>
                  </a:solidFill>
                </a:ln>
                <a:solidFill>
                  <a:srgbClr val="FFFF00"/>
                </a:solidFill>
                <a:effectLst>
                  <a:outerShdw blurRad="38100" dist="38100" dir="2700000" algn="tl">
                    <a:srgbClr val="000000">
                      <a:alpha val="43137"/>
                    </a:srgbClr>
                  </a:outerShdw>
                </a:effectLst>
              </a:rPr>
              <a:t>If I am living for me</a:t>
            </a:r>
          </a:p>
          <a:p>
            <a:r>
              <a:rPr lang="en-US" sz="3200" b="1" dirty="0">
                <a:ln>
                  <a:solidFill>
                    <a:schemeClr val="bg1"/>
                  </a:solidFill>
                </a:ln>
                <a:solidFill>
                  <a:srgbClr val="FFFF00"/>
                </a:solidFill>
                <a:effectLst>
                  <a:outerShdw blurRad="38100" dist="38100" dir="2700000" algn="tl">
                    <a:srgbClr val="000000">
                      <a:alpha val="43137"/>
                    </a:srgbClr>
                  </a:outerShdw>
                </a:effectLst>
              </a:rPr>
              <a:t>If I don’t act like His child</a:t>
            </a:r>
          </a:p>
          <a:p>
            <a:r>
              <a:rPr lang="en-US" sz="3200" b="1" dirty="0">
                <a:ln>
                  <a:solidFill>
                    <a:schemeClr val="bg1"/>
                  </a:solidFill>
                </a:ln>
                <a:solidFill>
                  <a:srgbClr val="FFFF00"/>
                </a:solidFill>
                <a:effectLst>
                  <a:outerShdw blurRad="38100" dist="38100" dir="2700000" algn="tl">
                    <a:srgbClr val="000000">
                      <a:alpha val="43137"/>
                    </a:srgbClr>
                  </a:outerShdw>
                </a:effectLst>
              </a:rPr>
              <a:t>I lay up no treasure there</a:t>
            </a:r>
          </a:p>
          <a:p>
            <a:r>
              <a:rPr lang="en-US" sz="3200" b="1" dirty="0">
                <a:ln>
                  <a:solidFill>
                    <a:schemeClr val="bg1"/>
                  </a:solidFill>
                </a:ln>
                <a:solidFill>
                  <a:srgbClr val="FFFF00"/>
                </a:solidFill>
                <a:effectLst>
                  <a:outerShdw blurRad="38100" dist="38100" dir="2700000" algn="tl">
                    <a:srgbClr val="000000">
                      <a:alpha val="43137"/>
                    </a:srgbClr>
                  </a:outerShdw>
                </a:effectLst>
              </a:rPr>
              <a:t>If I do not strive for holiness</a:t>
            </a:r>
          </a:p>
          <a:p>
            <a:r>
              <a:rPr lang="en-US" sz="3200" b="1" dirty="0">
                <a:ln>
                  <a:solidFill>
                    <a:schemeClr val="bg1"/>
                  </a:solidFill>
                </a:ln>
                <a:solidFill>
                  <a:srgbClr val="FFFF00"/>
                </a:solidFill>
                <a:effectLst>
                  <a:outerShdw blurRad="38100" dist="38100" dir="2700000" algn="tl">
                    <a:srgbClr val="000000">
                      <a:alpha val="43137"/>
                    </a:srgbClr>
                  </a:outerShdw>
                </a:effectLst>
              </a:rPr>
              <a:t>If I don’t work to bring it </a:t>
            </a:r>
          </a:p>
          <a:p>
            <a:r>
              <a:rPr lang="en-US" sz="3200" b="1" dirty="0">
                <a:ln>
                  <a:solidFill>
                    <a:schemeClr val="bg1"/>
                  </a:solidFill>
                </a:ln>
                <a:solidFill>
                  <a:srgbClr val="FFFF00"/>
                </a:solidFill>
                <a:effectLst>
                  <a:outerShdw blurRad="38100" dist="38100" dir="2700000" algn="tl">
                    <a:srgbClr val="000000">
                      <a:alpha val="43137"/>
                    </a:srgbClr>
                  </a:outerShdw>
                </a:effectLst>
              </a:rPr>
              <a:t>If I am disobedient</a:t>
            </a:r>
          </a:p>
          <a:p>
            <a:r>
              <a:rPr lang="en-US" sz="3200" b="1" dirty="0">
                <a:ln>
                  <a:solidFill>
                    <a:schemeClr val="bg1"/>
                  </a:solidFill>
                </a:ln>
                <a:solidFill>
                  <a:srgbClr val="FFFF00"/>
                </a:solidFill>
                <a:effectLst>
                  <a:outerShdw blurRad="38100" dist="38100" dir="2700000" algn="tl">
                    <a:srgbClr val="000000">
                      <a:alpha val="43137"/>
                    </a:srgbClr>
                  </a:outerShdw>
                </a:effectLst>
              </a:rPr>
              <a:t>If I am unwilling to serve </a:t>
            </a:r>
          </a:p>
          <a:p>
            <a:pPr>
              <a:buNone/>
            </a:pPr>
            <a:endParaRPr lang="en-US" sz="2400" b="1" dirty="0">
              <a:ln>
                <a:solidFill>
                  <a:schemeClr val="bg1"/>
                </a:solidFill>
              </a:ln>
              <a:solidFill>
                <a:srgbClr val="FFFF00"/>
              </a:solidFill>
              <a:effectLst>
                <a:outerShdw blurRad="38100" dist="38100" dir="2700000" algn="tl">
                  <a:srgbClr val="000000">
                    <a:alpha val="43137"/>
                  </a:srgbClr>
                </a:outerShdw>
              </a:effectLst>
            </a:endParaRPr>
          </a:p>
          <a:p>
            <a:r>
              <a:rPr lang="en-US" sz="3200" b="1" dirty="0">
                <a:ln>
                  <a:solidFill>
                    <a:schemeClr val="bg1"/>
                  </a:solidFill>
                </a:ln>
                <a:solidFill>
                  <a:srgbClr val="FFFF00"/>
                </a:solidFill>
                <a:effectLst>
                  <a:outerShdw blurRad="38100" dist="38100" dir="2700000" algn="tl">
                    <a:srgbClr val="000000">
                      <a:alpha val="43137"/>
                    </a:srgbClr>
                  </a:outerShdw>
                </a:effectLst>
              </a:rPr>
              <a:t>If I don’t rely on Him</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81200" y="0"/>
            <a:ext cx="8229600" cy="1143000"/>
          </a:xfrm>
        </p:spPr>
        <p:txBody>
          <a:bodyPr>
            <a:noAutofit/>
          </a:bodyPr>
          <a:lstStyle/>
          <a:p>
            <a:r>
              <a:rPr lang="en-US" sz="7200" b="1" dirty="0">
                <a:ln>
                  <a:solidFill>
                    <a:sysClr val="windowText" lastClr="000000"/>
                  </a:solidFill>
                </a:ln>
                <a:solidFill>
                  <a:srgbClr val="FFFF00"/>
                </a:solidFill>
                <a:effectLst>
                  <a:outerShdw blurRad="38100" dist="38100" dir="2700000" algn="tl">
                    <a:srgbClr val="000000">
                      <a:alpha val="43137"/>
                    </a:srgbClr>
                  </a:outerShdw>
                </a:effectLst>
              </a:rPr>
              <a:t>How Can I Say…</a:t>
            </a:r>
          </a:p>
        </p:txBody>
      </p:sp>
      <p:sp>
        <p:nvSpPr>
          <p:cNvPr id="5" name="Content Placeholder 4"/>
          <p:cNvSpPr>
            <a:spLocks noGrp="1"/>
          </p:cNvSpPr>
          <p:nvPr>
            <p:ph sz="half" idx="1"/>
          </p:nvPr>
        </p:nvSpPr>
        <p:spPr>
          <a:xfrm>
            <a:off x="1524000" y="1066800"/>
            <a:ext cx="4648200" cy="5791200"/>
          </a:xfrm>
        </p:spPr>
        <p:txBody>
          <a:bodyPr>
            <a:normAutofit/>
          </a:bodyPr>
          <a:lstStyle/>
          <a:p>
            <a:r>
              <a:rPr lang="en-US" sz="3200" b="1" dirty="0">
                <a:effectLst>
                  <a:outerShdw blurRad="38100" dist="38100" dir="2700000" algn="tl">
                    <a:srgbClr val="000000">
                      <a:alpha val="43137"/>
                    </a:srgbClr>
                  </a:outerShdw>
                </a:effectLst>
              </a:rPr>
              <a:t>Forgive us our debts</a:t>
            </a:r>
          </a:p>
          <a:p>
            <a:r>
              <a:rPr lang="en-US" sz="3200" b="1" dirty="0">
                <a:effectLst>
                  <a:outerShdw blurRad="38100" dist="38100" dir="2700000" algn="tl">
                    <a:srgbClr val="000000">
                      <a:alpha val="43137"/>
                    </a:srgbClr>
                  </a:outerShdw>
                </a:effectLst>
              </a:rPr>
              <a:t>Lead us not into temptation</a:t>
            </a:r>
          </a:p>
          <a:p>
            <a:r>
              <a:rPr lang="en-US" sz="3200" b="1" dirty="0">
                <a:effectLst>
                  <a:outerShdw blurRad="38100" dist="38100" dir="2700000" algn="tl">
                    <a:srgbClr val="000000">
                      <a:alpha val="43137"/>
                    </a:srgbClr>
                  </a:outerShdw>
                </a:effectLst>
              </a:rPr>
              <a:t>Deliver us from evil</a:t>
            </a:r>
          </a:p>
          <a:p>
            <a:r>
              <a:rPr lang="en-US" sz="3200" b="1" dirty="0" err="1">
                <a:effectLst>
                  <a:outerShdw blurRad="38100" dist="38100" dir="2700000" algn="tl">
                    <a:srgbClr val="000000">
                      <a:alpha val="43137"/>
                    </a:srgbClr>
                  </a:outerShdw>
                </a:effectLst>
              </a:rPr>
              <a:t>Thine</a:t>
            </a:r>
            <a:r>
              <a:rPr lang="en-US" sz="3200" b="1" dirty="0">
                <a:effectLst>
                  <a:outerShdw blurRad="38100" dist="38100" dir="2700000" algn="tl">
                    <a:srgbClr val="000000">
                      <a:alpha val="43137"/>
                    </a:srgbClr>
                  </a:outerShdw>
                </a:effectLst>
              </a:rPr>
              <a:t> is the kingdom</a:t>
            </a:r>
          </a:p>
          <a:p>
            <a:r>
              <a:rPr lang="en-US" sz="3200" b="1" dirty="0">
                <a:effectLst>
                  <a:outerShdw blurRad="38100" dist="38100" dir="2700000" algn="tl">
                    <a:srgbClr val="000000">
                      <a:alpha val="43137"/>
                    </a:srgbClr>
                  </a:outerShdw>
                </a:effectLst>
              </a:rPr>
              <a:t>The power</a:t>
            </a:r>
          </a:p>
          <a:p>
            <a:r>
              <a:rPr lang="en-US" sz="3200" b="1" dirty="0">
                <a:effectLst>
                  <a:outerShdw blurRad="38100" dist="38100" dir="2700000" algn="tl">
                    <a:srgbClr val="000000">
                      <a:alpha val="43137"/>
                    </a:srgbClr>
                  </a:outerShdw>
                </a:effectLst>
              </a:rPr>
              <a:t>The glory</a:t>
            </a:r>
          </a:p>
          <a:p>
            <a:r>
              <a:rPr lang="en-US" sz="3200" b="1" dirty="0">
                <a:effectLst>
                  <a:outerShdw blurRad="38100" dist="38100" dir="2700000" algn="tl">
                    <a:srgbClr val="000000">
                      <a:alpha val="43137"/>
                    </a:srgbClr>
                  </a:outerShdw>
                </a:effectLst>
              </a:rPr>
              <a:t>Forever</a:t>
            </a:r>
          </a:p>
        </p:txBody>
      </p:sp>
      <p:sp>
        <p:nvSpPr>
          <p:cNvPr id="6" name="Content Placeholder 5"/>
          <p:cNvSpPr>
            <a:spLocks noGrp="1"/>
          </p:cNvSpPr>
          <p:nvPr>
            <p:ph sz="half" idx="2"/>
          </p:nvPr>
        </p:nvSpPr>
        <p:spPr>
          <a:xfrm>
            <a:off x="5867400" y="1066800"/>
            <a:ext cx="4800600" cy="5791200"/>
          </a:xfrm>
        </p:spPr>
        <p:txBody>
          <a:bodyPr>
            <a:normAutofit/>
          </a:bodyPr>
          <a:lstStyle/>
          <a:p>
            <a:r>
              <a:rPr lang="en-US" sz="3200" b="1" dirty="0">
                <a:ln>
                  <a:solidFill>
                    <a:schemeClr val="bg1"/>
                  </a:solidFill>
                </a:ln>
                <a:solidFill>
                  <a:srgbClr val="FFFF00"/>
                </a:solidFill>
                <a:effectLst>
                  <a:outerShdw blurRad="38100" dist="38100" dir="2700000" algn="tl">
                    <a:srgbClr val="000000">
                      <a:alpha val="43137"/>
                    </a:srgbClr>
                  </a:outerShdw>
                </a:effectLst>
              </a:rPr>
              <a:t>If I harbor grudges</a:t>
            </a:r>
          </a:p>
          <a:p>
            <a:r>
              <a:rPr lang="en-US" sz="3200" b="1" dirty="0">
                <a:ln>
                  <a:solidFill>
                    <a:schemeClr val="bg1"/>
                  </a:solidFill>
                </a:ln>
                <a:solidFill>
                  <a:srgbClr val="FFFF00"/>
                </a:solidFill>
                <a:effectLst>
                  <a:outerShdw blurRad="38100" dist="38100" dir="2700000" algn="tl">
                    <a:srgbClr val="000000">
                      <a:alpha val="43137"/>
                    </a:srgbClr>
                  </a:outerShdw>
                </a:effectLst>
              </a:rPr>
              <a:t>If I seek it out</a:t>
            </a:r>
          </a:p>
          <a:p>
            <a:pPr>
              <a:buNone/>
            </a:pPr>
            <a:endParaRPr lang="en-US" sz="2400" b="1" dirty="0">
              <a:ln>
                <a:solidFill>
                  <a:schemeClr val="bg1"/>
                </a:solidFill>
              </a:ln>
              <a:solidFill>
                <a:srgbClr val="FFFF00"/>
              </a:solidFill>
              <a:effectLst>
                <a:outerShdw blurRad="38100" dist="38100" dir="2700000" algn="tl">
                  <a:srgbClr val="000000">
                    <a:alpha val="43137"/>
                  </a:srgbClr>
                </a:outerShdw>
              </a:effectLst>
            </a:endParaRPr>
          </a:p>
          <a:p>
            <a:r>
              <a:rPr lang="en-US" sz="3200" b="1" dirty="0">
                <a:ln>
                  <a:solidFill>
                    <a:schemeClr val="bg1"/>
                  </a:solidFill>
                </a:ln>
                <a:solidFill>
                  <a:srgbClr val="FFFF00"/>
                </a:solidFill>
                <a:effectLst>
                  <a:outerShdw blurRad="38100" dist="38100" dir="2700000" algn="tl">
                    <a:srgbClr val="000000">
                      <a:alpha val="43137"/>
                    </a:srgbClr>
                  </a:outerShdw>
                </a:effectLst>
              </a:rPr>
              <a:t>If  I shun God’s armor</a:t>
            </a:r>
          </a:p>
          <a:p>
            <a:r>
              <a:rPr lang="en-US" sz="3200" b="1" dirty="0">
                <a:ln>
                  <a:solidFill>
                    <a:schemeClr val="bg1"/>
                  </a:solidFill>
                </a:ln>
                <a:solidFill>
                  <a:srgbClr val="FFFF00"/>
                </a:solidFill>
                <a:effectLst>
                  <a:outerShdw blurRad="38100" dist="38100" dir="2700000" algn="tl">
                    <a:srgbClr val="000000">
                      <a:alpha val="43137"/>
                    </a:srgbClr>
                  </a:outerShdw>
                </a:effectLst>
              </a:rPr>
              <a:t>If I am not faithful </a:t>
            </a:r>
          </a:p>
          <a:p>
            <a:r>
              <a:rPr lang="en-US" sz="3200" b="1" dirty="0">
                <a:ln>
                  <a:solidFill>
                    <a:schemeClr val="bg1"/>
                  </a:solidFill>
                </a:ln>
                <a:solidFill>
                  <a:srgbClr val="FFFF00"/>
                </a:solidFill>
                <a:effectLst>
                  <a:outerShdw blurRad="38100" dist="38100" dir="2700000" algn="tl">
                    <a:srgbClr val="000000">
                      <a:alpha val="43137"/>
                    </a:srgbClr>
                  </a:outerShdw>
                </a:effectLst>
              </a:rPr>
              <a:t>If I fear others actions</a:t>
            </a:r>
          </a:p>
          <a:p>
            <a:r>
              <a:rPr lang="en-US" sz="3200" b="1" dirty="0">
                <a:ln>
                  <a:solidFill>
                    <a:schemeClr val="bg1"/>
                  </a:solidFill>
                </a:ln>
                <a:solidFill>
                  <a:srgbClr val="FFFF00"/>
                </a:solidFill>
                <a:effectLst>
                  <a:outerShdw blurRad="38100" dist="38100" dir="2700000" algn="tl">
                    <a:srgbClr val="000000">
                      <a:alpha val="43137"/>
                    </a:srgbClr>
                  </a:outerShdw>
                </a:effectLst>
              </a:rPr>
              <a:t>If I seek only my honor </a:t>
            </a:r>
          </a:p>
          <a:p>
            <a:pPr>
              <a:buNone/>
            </a:pPr>
            <a:endParaRPr lang="en-US" sz="800" b="1" dirty="0">
              <a:ln>
                <a:solidFill>
                  <a:schemeClr val="bg1"/>
                </a:solidFill>
              </a:ln>
              <a:solidFill>
                <a:srgbClr val="FFFF00"/>
              </a:solidFill>
              <a:effectLst>
                <a:outerShdw blurRad="38100" dist="38100" dir="2700000" algn="tl">
                  <a:srgbClr val="000000">
                    <a:alpha val="43137"/>
                  </a:srgbClr>
                </a:outerShdw>
              </a:effectLst>
            </a:endParaRPr>
          </a:p>
          <a:p>
            <a:r>
              <a:rPr lang="en-US" sz="3200" b="1" dirty="0">
                <a:ln>
                  <a:solidFill>
                    <a:schemeClr val="bg1"/>
                  </a:solidFill>
                </a:ln>
                <a:solidFill>
                  <a:srgbClr val="FFFF00"/>
                </a:solidFill>
                <a:effectLst>
                  <a:outerShdw blurRad="38100" dist="38100" dir="2700000" algn="tl">
                    <a:srgbClr val="000000">
                      <a:alpha val="43137"/>
                    </a:srgbClr>
                  </a:outerShdw>
                </a:effectLst>
              </a:rPr>
              <a:t>If I am bound to temporal things</a:t>
            </a:r>
          </a:p>
          <a:p>
            <a:endParaRPr lang="en-US" dirty="0"/>
          </a:p>
        </p:txBody>
      </p:sp>
      <p:sp>
        <p:nvSpPr>
          <p:cNvPr id="7" name="TextBox 6"/>
          <p:cNvSpPr txBox="1"/>
          <p:nvPr/>
        </p:nvSpPr>
        <p:spPr>
          <a:xfrm>
            <a:off x="1524000" y="6573980"/>
            <a:ext cx="9144000" cy="369332"/>
          </a:xfrm>
          <a:prstGeom prst="rect">
            <a:avLst/>
          </a:prstGeom>
          <a:noFill/>
        </p:spPr>
        <p:txBody>
          <a:bodyPr wrap="square" rtlCol="0">
            <a:spAutoFit/>
          </a:bodyPr>
          <a:lstStyle/>
          <a:p>
            <a:r>
              <a:rPr lang="en-US" dirty="0"/>
              <a:t>An homage to the late, great Dr. John Macarthur.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Prayer Synopsis</a:t>
            </a:r>
          </a:p>
        </p:txBody>
      </p:sp>
      <p:sp>
        <p:nvSpPr>
          <p:cNvPr id="3" name="Content Placeholder 2"/>
          <p:cNvSpPr>
            <a:spLocks noGrp="1"/>
          </p:cNvSpPr>
          <p:nvPr>
            <p:ph idx="1"/>
          </p:nvPr>
        </p:nvSpPr>
        <p:spPr>
          <a:xfrm>
            <a:off x="1828800" y="1981200"/>
            <a:ext cx="8839200" cy="5257800"/>
          </a:xfrm>
        </p:spPr>
        <p:txBody>
          <a:bodyPr/>
          <a:lstStyle/>
          <a:p>
            <a:r>
              <a:rPr lang="en-US" sz="5400" b="1" dirty="0">
                <a:ln>
                  <a:solidFill>
                    <a:sysClr val="windowText" lastClr="000000"/>
                  </a:solidFill>
                </a:ln>
                <a:solidFill>
                  <a:srgbClr val="FF0000"/>
                </a:solidFill>
                <a:effectLst>
                  <a:outerShdw blurRad="38100" dist="38100" dir="2700000" algn="tl">
                    <a:srgbClr val="000000">
                      <a:alpha val="43137"/>
                    </a:srgbClr>
                  </a:outerShdw>
                </a:effectLst>
              </a:rPr>
              <a:t>VITAL</a:t>
            </a:r>
            <a:r>
              <a:rPr lang="en-US" sz="5400" b="1" dirty="0">
                <a:ln>
                  <a:solidFill>
                    <a:sysClr val="windowText" lastClr="000000"/>
                  </a:solidFill>
                </a:ln>
                <a:solidFill>
                  <a:srgbClr val="FFFF00"/>
                </a:solidFill>
                <a:effectLst>
                  <a:outerShdw blurRad="38100" dist="38100" dir="2700000" algn="tl">
                    <a:srgbClr val="000000">
                      <a:alpha val="43137"/>
                    </a:srgbClr>
                  </a:outerShdw>
                </a:effectLst>
              </a:rPr>
              <a:t> for Christian life</a:t>
            </a:r>
          </a:p>
          <a:p>
            <a:pPr>
              <a:buNone/>
            </a:pPr>
            <a:endParaRPr lang="en-US" sz="1200" dirty="0">
              <a:ln>
                <a:solidFill>
                  <a:sysClr val="windowText" lastClr="000000"/>
                </a:solidFill>
              </a:ln>
            </a:endParaRPr>
          </a:p>
          <a:p>
            <a:pPr>
              <a:buNone/>
            </a:pPr>
            <a:endParaRPr lang="en-US" sz="1200" dirty="0">
              <a:ln>
                <a:solidFill>
                  <a:sysClr val="windowText" lastClr="000000"/>
                </a:solidFill>
              </a:ln>
            </a:endParaRPr>
          </a:p>
          <a:p>
            <a:r>
              <a:rPr lang="en-US" sz="5400" b="1" dirty="0">
                <a:ln>
                  <a:solidFill>
                    <a:sysClr val="windowText" lastClr="000000"/>
                  </a:solidFill>
                </a:ln>
                <a:solidFill>
                  <a:srgbClr val="FFFF00"/>
                </a:solidFill>
                <a:effectLst>
                  <a:outerShdw blurRad="38100" dist="38100" dir="2700000" algn="tl">
                    <a:srgbClr val="000000">
                      <a:alpha val="43137"/>
                    </a:srgbClr>
                  </a:outerShdw>
                </a:effectLst>
              </a:rPr>
              <a:t>Keeps us </a:t>
            </a:r>
            <a:r>
              <a:rPr lang="en-US" sz="5400" b="1" dirty="0">
                <a:ln>
                  <a:solidFill>
                    <a:sysClr val="windowText" lastClr="000000"/>
                  </a:solidFill>
                </a:ln>
                <a:solidFill>
                  <a:srgbClr val="FF0000"/>
                </a:solidFill>
                <a:effectLst>
                  <a:outerShdw blurRad="38100" dist="38100" dir="2700000" algn="tl">
                    <a:srgbClr val="000000">
                      <a:alpha val="43137"/>
                    </a:srgbClr>
                  </a:outerShdw>
                </a:effectLst>
              </a:rPr>
              <a:t>ABIDING IN</a:t>
            </a:r>
            <a:r>
              <a:rPr lang="en-US" sz="5400" b="1" dirty="0">
                <a:ln>
                  <a:solidFill>
                    <a:sysClr val="windowText" lastClr="000000"/>
                  </a:solidFill>
                </a:ln>
                <a:solidFill>
                  <a:srgbClr val="FFFF00"/>
                </a:solidFill>
                <a:effectLst>
                  <a:outerShdw blurRad="38100" dist="38100" dir="2700000" algn="tl">
                    <a:srgbClr val="000000">
                      <a:alpha val="43137"/>
                    </a:srgbClr>
                  </a:outerShdw>
                </a:effectLst>
              </a:rPr>
              <a:t> God</a:t>
            </a:r>
          </a:p>
          <a:p>
            <a:pPr>
              <a:buNone/>
            </a:pPr>
            <a:endParaRPr lang="en-US" sz="1200" dirty="0">
              <a:ln>
                <a:solidFill>
                  <a:sysClr val="windowText" lastClr="000000"/>
                </a:solidFill>
              </a:ln>
            </a:endParaRPr>
          </a:p>
          <a:p>
            <a:pPr>
              <a:buNone/>
            </a:pPr>
            <a:endParaRPr lang="en-US" sz="1200" dirty="0">
              <a:ln>
                <a:solidFill>
                  <a:sysClr val="windowText" lastClr="000000"/>
                </a:solidFill>
              </a:ln>
            </a:endParaRPr>
          </a:p>
          <a:p>
            <a:r>
              <a:rPr lang="en-US" sz="5400" b="1" dirty="0">
                <a:ln>
                  <a:solidFill>
                    <a:sysClr val="windowText" lastClr="000000"/>
                  </a:solidFill>
                </a:ln>
                <a:solidFill>
                  <a:srgbClr val="FFFF00"/>
                </a:solidFill>
                <a:effectLst>
                  <a:outerShdw blurRad="38100" dist="38100" dir="2700000" algn="tl">
                    <a:srgbClr val="000000">
                      <a:alpha val="43137"/>
                    </a:srgbClr>
                  </a:outerShdw>
                </a:effectLst>
              </a:rPr>
              <a:t>Has </a:t>
            </a:r>
            <a:r>
              <a:rPr lang="en-US" sz="5400" b="1" dirty="0">
                <a:ln>
                  <a:solidFill>
                    <a:sysClr val="windowText" lastClr="000000"/>
                  </a:solidFill>
                </a:ln>
                <a:solidFill>
                  <a:srgbClr val="FF0000"/>
                </a:solidFill>
                <a:effectLst>
                  <a:outerShdw blurRad="38100" dist="38100" dir="2700000" algn="tl">
                    <a:srgbClr val="000000">
                      <a:alpha val="43137"/>
                    </a:srgbClr>
                  </a:outerShdw>
                </a:effectLst>
              </a:rPr>
              <a:t>VARIOUS FORMS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04800"/>
            <a:ext cx="8229600" cy="1143000"/>
          </a:xfrm>
        </p:spPr>
        <p:txBody>
          <a:bodyPr>
            <a:noAutofit/>
          </a:bodyPr>
          <a:lstStyle/>
          <a:p>
            <a:r>
              <a:rPr lang="en-US" sz="7200" b="1" u="sng" dirty="0">
                <a:ln>
                  <a:solidFill>
                    <a:sysClr val="windowText" lastClr="000000"/>
                  </a:solidFill>
                </a:ln>
                <a:solidFill>
                  <a:srgbClr val="FFFF00"/>
                </a:solidFill>
                <a:effectLst>
                  <a:outerShdw blurRad="38100" dist="38100" dir="2700000" algn="tl">
                    <a:srgbClr val="000000">
                      <a:alpha val="43137"/>
                    </a:srgbClr>
                  </a:outerShdw>
                </a:effectLst>
              </a:rPr>
              <a:t>Prayer Involves…</a:t>
            </a:r>
          </a:p>
        </p:txBody>
      </p:sp>
      <p:sp>
        <p:nvSpPr>
          <p:cNvPr id="3" name="Content Placeholder 2"/>
          <p:cNvSpPr>
            <a:spLocks noGrp="1"/>
          </p:cNvSpPr>
          <p:nvPr>
            <p:ph idx="1"/>
          </p:nvPr>
        </p:nvSpPr>
        <p:spPr>
          <a:xfrm>
            <a:off x="1524000" y="1828800"/>
            <a:ext cx="9144000" cy="5562600"/>
          </a:xfrm>
        </p:spPr>
        <p:txBody>
          <a:bodyPr>
            <a:normAutofit/>
          </a:bodyPr>
          <a:lstStyle/>
          <a:p>
            <a:pPr algn="ctr">
              <a:buNone/>
            </a:pPr>
            <a:r>
              <a:rPr lang="en-US" sz="5400" b="1" dirty="0">
                <a:ln>
                  <a:solidFill>
                    <a:sysClr val="windowText" lastClr="000000"/>
                  </a:solidFill>
                </a:ln>
                <a:solidFill>
                  <a:srgbClr val="FFFF00"/>
                </a:solidFill>
                <a:effectLst>
                  <a:outerShdw blurRad="38100" dist="38100" dir="2700000" algn="tl">
                    <a:srgbClr val="000000">
                      <a:alpha val="43137"/>
                    </a:srgbClr>
                  </a:outerShdw>
                </a:effectLst>
              </a:rPr>
              <a:t>Two-Way Communication</a:t>
            </a:r>
          </a:p>
          <a:p>
            <a:endParaRPr lang="en-US" sz="1200" dirty="0">
              <a:ln>
                <a:solidFill>
                  <a:sysClr val="windowText" lastClr="000000"/>
                </a:solidFill>
              </a:ln>
            </a:endParaRPr>
          </a:p>
          <a:p>
            <a:pPr algn="ctr">
              <a:buNone/>
            </a:pPr>
            <a:r>
              <a:rPr lang="en-US" sz="5400" b="1" dirty="0">
                <a:ln>
                  <a:solidFill>
                    <a:sysClr val="windowText" lastClr="000000"/>
                  </a:solidFill>
                </a:ln>
                <a:solidFill>
                  <a:srgbClr val="FFFF00"/>
                </a:solidFill>
                <a:effectLst>
                  <a:outerShdw blurRad="38100" dist="38100" dir="2700000" algn="tl">
                    <a:srgbClr val="000000">
                      <a:alpha val="43137"/>
                    </a:srgbClr>
                  </a:outerShdw>
                </a:effectLst>
              </a:rPr>
              <a:t>Active Faith</a:t>
            </a:r>
            <a:endParaRPr lang="en-US" sz="1200" dirty="0">
              <a:ln>
                <a:solidFill>
                  <a:sysClr val="windowText" lastClr="000000"/>
                </a:solidFill>
              </a:ln>
            </a:endParaRPr>
          </a:p>
          <a:p>
            <a:pPr>
              <a:buNone/>
            </a:pPr>
            <a:endParaRPr lang="en-US" sz="1200" dirty="0">
              <a:ln>
                <a:solidFill>
                  <a:sysClr val="windowText" lastClr="000000"/>
                </a:solidFill>
              </a:ln>
            </a:endParaRPr>
          </a:p>
          <a:p>
            <a:pPr algn="ctr">
              <a:buNone/>
            </a:pPr>
            <a:r>
              <a:rPr lang="en-US" sz="5400" b="1" dirty="0">
                <a:ln>
                  <a:solidFill>
                    <a:sysClr val="windowText" lastClr="000000"/>
                  </a:solidFill>
                </a:ln>
                <a:solidFill>
                  <a:srgbClr val="FFFF00"/>
                </a:solidFill>
                <a:effectLst>
                  <a:outerShdw blurRad="38100" dist="38100" dir="2700000" algn="tl">
                    <a:srgbClr val="000000">
                      <a:alpha val="43137"/>
                    </a:srgbClr>
                  </a:outerShdw>
                </a:effectLst>
              </a:rPr>
              <a:t>Humility &amp; Authenticity</a:t>
            </a:r>
          </a:p>
          <a:p>
            <a:pPr>
              <a:buNone/>
            </a:pPr>
            <a:endParaRPr lang="en-US" sz="13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None/>
            </a:pPr>
            <a:r>
              <a:rPr lang="en-US" sz="5400" b="1" dirty="0">
                <a:ln>
                  <a:solidFill>
                    <a:sysClr val="windowText" lastClr="000000"/>
                  </a:solidFill>
                </a:ln>
                <a:solidFill>
                  <a:srgbClr val="FFFF00"/>
                </a:solidFill>
                <a:effectLst>
                  <a:outerShdw blurRad="38100" dist="38100" dir="2700000" algn="tl">
                    <a:srgbClr val="000000">
                      <a:alpha val="43137"/>
                    </a:srgbClr>
                  </a:outerShdw>
                </a:effectLst>
              </a:rPr>
              <a:t>Diverse Expressions</a:t>
            </a:r>
            <a:endParaRPr lang="en-US" sz="5400" b="1" dirty="0">
              <a:ln>
                <a:solidFill>
                  <a:sysClr val="windowText" lastClr="000000"/>
                </a:solidFill>
              </a:ln>
              <a:solidFill>
                <a:srgbClr val="FF0000"/>
              </a:solidFill>
              <a:effectLst>
                <a:outerShdw blurRad="38100" dist="38100" dir="2700000" algn="tl">
                  <a:srgbClr val="000000">
                    <a:alpha val="43137"/>
                  </a:srgbClr>
                </a:outerShdw>
              </a:effectLst>
            </a:endParaRPr>
          </a:p>
        </p:txBody>
      </p:sp>
      <p:sp>
        <p:nvSpPr>
          <p:cNvPr id="4" name="TextBox 3"/>
          <p:cNvSpPr txBox="1"/>
          <p:nvPr/>
        </p:nvSpPr>
        <p:spPr>
          <a:xfrm>
            <a:off x="1524000" y="6553200"/>
            <a:ext cx="9144000" cy="369332"/>
          </a:xfrm>
          <a:prstGeom prst="rect">
            <a:avLst/>
          </a:prstGeom>
          <a:noFill/>
        </p:spPr>
        <p:txBody>
          <a:bodyPr wrap="square" rtlCol="0">
            <a:spAutoFit/>
          </a:bodyPr>
          <a:lstStyle/>
          <a:p>
            <a:pPr algn="ctr"/>
            <a:r>
              <a:rPr lang="en-US" dirty="0"/>
              <a:t>Mark 11:24 – “…whatever you ask in prayer, believe you have received it, and it will be yours.”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rmAutofit/>
          </a:bodyPr>
          <a:lstStyle/>
          <a:p>
            <a:r>
              <a:rPr lang="en-US" sz="4800" b="1" u="sng" dirty="0">
                <a:ln>
                  <a:solidFill>
                    <a:schemeClr val="bg1"/>
                  </a:solidFill>
                </a:ln>
                <a:solidFill>
                  <a:srgbClr val="FFFF00"/>
                </a:solidFill>
                <a:effectLst>
                  <a:outerShdw blurRad="38100" dist="38100" dir="2700000" algn="tl">
                    <a:srgbClr val="000000">
                      <a:alpha val="43137"/>
                    </a:srgbClr>
                  </a:outerShdw>
                </a:effectLst>
              </a:rPr>
              <a:t>The Disciples’ Prayer Milieu</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4800" b="1" dirty="0">
                <a:effectLst>
                  <a:outerShdw blurRad="38100" dist="38100" dir="2700000" algn="tl">
                    <a:srgbClr val="000000">
                      <a:alpha val="43137"/>
                    </a:srgbClr>
                  </a:outerShdw>
                </a:effectLst>
              </a:rPr>
              <a:t>Their prayer examples:</a:t>
            </a:r>
          </a:p>
          <a:p>
            <a:pPr algn="ctr"/>
            <a:r>
              <a:rPr lang="en-US" sz="4800" b="1" dirty="0">
                <a:ln>
                  <a:solidFill>
                    <a:schemeClr val="bg1"/>
                  </a:solidFill>
                </a:ln>
                <a:solidFill>
                  <a:srgbClr val="FFFF00"/>
                </a:solidFill>
                <a:effectLst>
                  <a:outerShdw blurRad="38100" dist="38100" dir="2700000" algn="tl">
                    <a:srgbClr val="000000">
                      <a:alpha val="43137"/>
                    </a:srgbClr>
                  </a:outerShdw>
                </a:effectLst>
              </a:rPr>
              <a:t>Rote prayers of Jewish life</a:t>
            </a:r>
          </a:p>
          <a:p>
            <a:pPr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algn="ctr"/>
            <a:r>
              <a:rPr lang="en-US" sz="4800" b="1" dirty="0">
                <a:ln>
                  <a:solidFill>
                    <a:schemeClr val="bg1"/>
                  </a:solidFill>
                </a:ln>
                <a:solidFill>
                  <a:srgbClr val="FFFF00"/>
                </a:solidFill>
                <a:effectLst>
                  <a:outerShdw blurRad="38100" dist="38100" dir="2700000" algn="tl">
                    <a:srgbClr val="000000">
                      <a:alpha val="43137"/>
                    </a:srgbClr>
                  </a:outerShdw>
                </a:effectLst>
              </a:rPr>
              <a:t>Prideful prayers of the Pharisees</a:t>
            </a:r>
          </a:p>
          <a:p>
            <a:pPr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algn="ctr"/>
            <a:r>
              <a:rPr lang="en-US" sz="4800" b="1" dirty="0">
                <a:ln>
                  <a:solidFill>
                    <a:schemeClr val="bg1"/>
                  </a:solidFill>
                </a:ln>
                <a:solidFill>
                  <a:srgbClr val="FFFF00"/>
                </a:solidFill>
                <a:effectLst>
                  <a:outerShdw blurRad="38100" dist="38100" dir="2700000" algn="tl">
                    <a:srgbClr val="000000">
                      <a:alpha val="43137"/>
                    </a:srgbClr>
                  </a:outerShdw>
                </a:effectLst>
              </a:rPr>
              <a:t>Babbling prayers of the Gentiles</a:t>
            </a:r>
          </a:p>
          <a:p>
            <a:pPr algn="ctr">
              <a:buNone/>
            </a:pPr>
            <a:endParaRPr lang="en-US" sz="1200" b="1" dirty="0">
              <a:ln>
                <a:solidFill>
                  <a:schemeClr val="bg1"/>
                </a:solidFill>
              </a:ln>
              <a:solidFill>
                <a:srgbClr val="FFFF00"/>
              </a:solidFill>
              <a:effectLst>
                <a:outerShdw blurRad="38100" dist="38100" dir="2700000" algn="tl">
                  <a:srgbClr val="000000">
                    <a:alpha val="43137"/>
                  </a:srgbClr>
                </a:outerShdw>
              </a:effectLst>
            </a:endParaRPr>
          </a:p>
          <a:p>
            <a:pPr algn="ctr"/>
            <a:r>
              <a:rPr lang="en-US" sz="4800" b="1" dirty="0">
                <a:ln>
                  <a:solidFill>
                    <a:schemeClr val="bg1"/>
                  </a:solidFill>
                </a:ln>
                <a:solidFill>
                  <a:srgbClr val="FFFF00"/>
                </a:solidFill>
                <a:effectLst>
                  <a:outerShdw blurRad="38100" dist="38100" dir="2700000" algn="tl">
                    <a:srgbClr val="000000">
                      <a:alpha val="43137"/>
                    </a:srgbClr>
                  </a:outerShdw>
                </a:effectLst>
              </a:rPr>
              <a:t>Powerful prayers of Jesus</a:t>
            </a:r>
          </a:p>
          <a:p>
            <a:endParaRPr lang="en-US" sz="4800" b="1" dirty="0">
              <a:ln>
                <a:solidFill>
                  <a:schemeClr val="bg1"/>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9144000" cy="1143000"/>
          </a:xfrm>
        </p:spPr>
        <p:txBody>
          <a:bodyPr>
            <a:normAutofit/>
          </a:bodyPr>
          <a:lstStyle/>
          <a:p>
            <a:r>
              <a:rPr lang="en-US" sz="6000" b="1" u="sng" dirty="0">
                <a:ln>
                  <a:solidFill>
                    <a:schemeClr val="bg1"/>
                  </a:solidFill>
                </a:ln>
                <a:solidFill>
                  <a:srgbClr val="FFFF00"/>
                </a:solidFill>
                <a:effectLst>
                  <a:outerShdw blurRad="38100" dist="38100" dir="2700000" algn="tl">
                    <a:srgbClr val="000000">
                      <a:alpha val="43137"/>
                    </a:srgbClr>
                  </a:outerShdw>
                </a:effectLst>
              </a:rPr>
              <a:t>The Disciples Big Request</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They asked Jesus to teach them to pray like He prayed</a:t>
            </a:r>
          </a:p>
          <a:p>
            <a:pPr algn="ctr">
              <a:buNone/>
            </a:pPr>
            <a:r>
              <a:rPr lang="en-US" sz="6000" b="1" i="1" dirty="0">
                <a:effectLst>
                  <a:outerShdw blurRad="38100" dist="38100" dir="2700000" algn="tl">
                    <a:srgbClr val="000000">
                      <a:alpha val="43137"/>
                    </a:srgbClr>
                  </a:outerShdw>
                </a:effectLst>
              </a:rPr>
              <a:t>Lord, teach us to pray just as John also taught his disciples</a:t>
            </a:r>
          </a:p>
          <a:p>
            <a:pPr algn="ctr">
              <a:buNone/>
            </a:pPr>
            <a:r>
              <a:rPr lang="en-US" sz="4000" dirty="0">
                <a:effectLst>
                  <a:outerShdw blurRad="38100" dist="38100" dir="2700000" algn="tl">
                    <a:srgbClr val="000000">
                      <a:alpha val="43137"/>
                    </a:srgbClr>
                  </a:outerShdw>
                </a:effectLst>
              </a:rPr>
              <a:t>(Luke 11:1b)</a:t>
            </a:r>
            <a:endParaRPr lang="en-US" sz="4000" dirty="0"/>
          </a:p>
          <a:p>
            <a:pPr algn="ctr">
              <a:buNone/>
            </a:pPr>
            <a:endParaRPr lang="en-US" sz="4800" b="1" dirty="0">
              <a:ln>
                <a:solidFill>
                  <a:schemeClr val="bg1"/>
                </a:solidFill>
              </a:ln>
              <a:solidFill>
                <a:srgbClr val="FFFF00"/>
              </a:solidFill>
              <a:effectLst>
                <a:outerShdw blurRad="38100" dist="38100" dir="2700000" algn="tl">
                  <a:srgbClr val="000000">
                    <a:alpha val="43137"/>
                  </a:srgbClr>
                </a:outerShdw>
              </a:effectLst>
            </a:endParaRPr>
          </a:p>
          <a:p>
            <a:pPr algn="ctr">
              <a:buNone/>
            </a:pPr>
            <a:endParaRPr lang="en-US" sz="4800" b="1" dirty="0">
              <a:ln>
                <a:solidFill>
                  <a:schemeClr val="bg1"/>
                </a:solidFill>
              </a:ln>
              <a:solidFill>
                <a:srgbClr val="FFFF00"/>
              </a:solidFill>
              <a:effectLst>
                <a:outerShdw blurRad="38100" dist="38100" dir="2700000" algn="tl">
                  <a:srgbClr val="000000">
                    <a:alpha val="43137"/>
                  </a:srgbClr>
                </a:outerShdw>
              </a:effectLst>
            </a:endParaRPr>
          </a:p>
          <a:p>
            <a:pPr algn="ctr">
              <a:buNone/>
            </a:pPr>
            <a:endParaRPr lang="en-US" sz="1300" b="1" dirty="0">
              <a:ln>
                <a:solidFill>
                  <a:schemeClr val="bg1"/>
                </a:solidFill>
              </a:ln>
              <a:solidFill>
                <a:srgbClr val="FFFF00"/>
              </a:solidFill>
              <a:effectLst>
                <a:outerShdw blurRad="38100" dist="38100" dir="2700000" algn="tl">
                  <a:srgbClr val="000000">
                    <a:alpha val="43137"/>
                  </a:srgbClr>
                </a:outerShdw>
              </a:effectLst>
            </a:endParaRPr>
          </a:p>
          <a:p>
            <a:endParaRPr lang="en-US" sz="4800" b="1" dirty="0">
              <a:ln>
                <a:solidFill>
                  <a:schemeClr val="bg1"/>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Jesus’ Response</a:t>
            </a:r>
          </a:p>
        </p:txBody>
      </p:sp>
      <p:sp>
        <p:nvSpPr>
          <p:cNvPr id="3" name="Content Placeholder 2"/>
          <p:cNvSpPr>
            <a:spLocks noGrp="1"/>
          </p:cNvSpPr>
          <p:nvPr>
            <p:ph idx="1"/>
          </p:nvPr>
        </p:nvSpPr>
        <p:spPr>
          <a:xfrm>
            <a:off x="1524000" y="1600200"/>
            <a:ext cx="9144000" cy="5257800"/>
          </a:xfrm>
        </p:spPr>
        <p:txBody>
          <a:bodyPr>
            <a:normAutofit lnSpcReduction="10000"/>
          </a:bodyPr>
          <a:lstStyle/>
          <a:p>
            <a:pPr algn="ctr">
              <a:buNone/>
            </a:pPr>
            <a:r>
              <a:rPr lang="en-US" sz="4400" b="1" i="1" dirty="0"/>
              <a:t>And He said to them, “When you pray, say: Father, hallowed be Thy name.  Thy kingdom come.  Give us each day our daily bread.  And forgive us our sins, for we forgive everyone who is indebted to us.  And lead us not into temptation.”</a:t>
            </a:r>
          </a:p>
          <a:p>
            <a:pPr algn="ctr">
              <a:buNone/>
            </a:pPr>
            <a:r>
              <a:rPr lang="en-US" sz="4400" dirty="0"/>
              <a:t>(L</a:t>
            </a:r>
            <a:r>
              <a:rPr lang="en-US" dirty="0"/>
              <a:t>uke 1:2-4)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A Common Formula</a:t>
            </a:r>
          </a:p>
        </p:txBody>
      </p:sp>
      <p:sp>
        <p:nvSpPr>
          <p:cNvPr id="3" name="Content Placeholder 2"/>
          <p:cNvSpPr>
            <a:spLocks noGrp="1"/>
          </p:cNvSpPr>
          <p:nvPr>
            <p:ph idx="1"/>
          </p:nvPr>
        </p:nvSpPr>
        <p:spPr>
          <a:xfrm>
            <a:off x="3124200" y="1219200"/>
            <a:ext cx="8229600" cy="5257800"/>
          </a:xfrm>
        </p:spPr>
        <p:txBody>
          <a:bodyPr>
            <a:noAutofit/>
          </a:bodyPr>
          <a:lstStyle/>
          <a:p>
            <a:pPr>
              <a:buNone/>
            </a:pPr>
            <a:r>
              <a:rPr lang="en-US" sz="6600" b="1" dirty="0">
                <a:ln>
                  <a:solidFill>
                    <a:schemeClr val="bg1"/>
                  </a:solidFill>
                </a:ln>
                <a:solidFill>
                  <a:srgbClr val="FF0000"/>
                </a:solidFill>
                <a:effectLst>
                  <a:outerShdw blurRad="38100" dist="38100" dir="2700000" algn="tl">
                    <a:srgbClr val="000000">
                      <a:alpha val="43137"/>
                    </a:srgbClr>
                  </a:outerShdw>
                </a:effectLst>
              </a:rPr>
              <a:t>A - Adoration</a:t>
            </a:r>
          </a:p>
          <a:p>
            <a:pPr>
              <a:buNone/>
            </a:pPr>
            <a:endParaRPr lang="en-US" sz="1200" b="1" dirty="0">
              <a:ln>
                <a:solidFill>
                  <a:schemeClr val="bg1"/>
                </a:solidFill>
              </a:ln>
              <a:solidFill>
                <a:srgbClr val="FF0000"/>
              </a:solidFill>
              <a:effectLst>
                <a:outerShdw blurRad="38100" dist="38100" dir="2700000" algn="tl">
                  <a:srgbClr val="000000">
                    <a:alpha val="43137"/>
                  </a:srgbClr>
                </a:outerShdw>
              </a:effectLst>
            </a:endParaRPr>
          </a:p>
          <a:p>
            <a:pPr>
              <a:buNone/>
            </a:pPr>
            <a:r>
              <a:rPr lang="en-US" sz="6600" b="1" dirty="0">
                <a:ln>
                  <a:solidFill>
                    <a:schemeClr val="bg1"/>
                  </a:solidFill>
                </a:ln>
                <a:solidFill>
                  <a:srgbClr val="FF0000"/>
                </a:solidFill>
                <a:effectLst>
                  <a:outerShdw blurRad="38100" dist="38100" dir="2700000" algn="tl">
                    <a:srgbClr val="000000">
                      <a:alpha val="43137"/>
                    </a:srgbClr>
                  </a:outerShdw>
                </a:effectLst>
              </a:rPr>
              <a:t>C - Confession</a:t>
            </a:r>
          </a:p>
          <a:p>
            <a:pPr>
              <a:buNone/>
            </a:pPr>
            <a:endParaRPr lang="en-US" sz="1200" b="1" dirty="0">
              <a:ln>
                <a:solidFill>
                  <a:schemeClr val="bg1"/>
                </a:solidFill>
              </a:ln>
              <a:solidFill>
                <a:srgbClr val="FF0000"/>
              </a:solidFill>
              <a:effectLst>
                <a:outerShdw blurRad="38100" dist="38100" dir="2700000" algn="tl">
                  <a:srgbClr val="000000">
                    <a:alpha val="43137"/>
                  </a:srgbClr>
                </a:outerShdw>
              </a:effectLst>
            </a:endParaRPr>
          </a:p>
          <a:p>
            <a:pPr>
              <a:buNone/>
            </a:pPr>
            <a:r>
              <a:rPr lang="en-US" sz="6600" b="1" dirty="0">
                <a:ln>
                  <a:solidFill>
                    <a:schemeClr val="bg1"/>
                  </a:solidFill>
                </a:ln>
                <a:solidFill>
                  <a:srgbClr val="FF0000"/>
                </a:solidFill>
                <a:effectLst>
                  <a:outerShdw blurRad="38100" dist="38100" dir="2700000" algn="tl">
                    <a:srgbClr val="000000">
                      <a:alpha val="43137"/>
                    </a:srgbClr>
                  </a:outerShdw>
                </a:effectLst>
              </a:rPr>
              <a:t>T - Thanksgiving</a:t>
            </a:r>
          </a:p>
          <a:p>
            <a:pPr>
              <a:buNone/>
            </a:pPr>
            <a:endParaRPr lang="en-US" sz="1200" b="1" dirty="0">
              <a:ln>
                <a:solidFill>
                  <a:schemeClr val="bg1"/>
                </a:solidFill>
              </a:ln>
              <a:solidFill>
                <a:srgbClr val="FF0000"/>
              </a:solidFill>
              <a:effectLst>
                <a:outerShdw blurRad="38100" dist="38100" dir="2700000" algn="tl">
                  <a:srgbClr val="000000">
                    <a:alpha val="43137"/>
                  </a:srgbClr>
                </a:outerShdw>
              </a:effectLst>
            </a:endParaRPr>
          </a:p>
          <a:p>
            <a:pPr>
              <a:buNone/>
            </a:pPr>
            <a:r>
              <a:rPr lang="en-US" sz="6600" b="1" dirty="0">
                <a:ln>
                  <a:solidFill>
                    <a:schemeClr val="bg1"/>
                  </a:solidFill>
                </a:ln>
                <a:solidFill>
                  <a:srgbClr val="FF0000"/>
                </a:solidFill>
                <a:effectLst>
                  <a:outerShdw blurRad="38100" dist="38100" dir="2700000" algn="tl">
                    <a:srgbClr val="000000">
                      <a:alpha val="43137"/>
                    </a:srgbClr>
                  </a:outerShdw>
                </a:effectLst>
              </a:rPr>
              <a:t>S - Supplication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Jesus’ Formula</a:t>
            </a:r>
          </a:p>
        </p:txBody>
      </p:sp>
      <p:sp>
        <p:nvSpPr>
          <p:cNvPr id="3" name="Content Placeholder 2"/>
          <p:cNvSpPr>
            <a:spLocks noGrp="1"/>
          </p:cNvSpPr>
          <p:nvPr>
            <p:ph idx="1"/>
          </p:nvPr>
        </p:nvSpPr>
        <p:spPr>
          <a:xfrm>
            <a:off x="3124200" y="1219200"/>
            <a:ext cx="8229600" cy="5257800"/>
          </a:xfrm>
        </p:spPr>
        <p:txBody>
          <a:bodyPr>
            <a:noAutofit/>
          </a:bodyPr>
          <a:lstStyle/>
          <a:p>
            <a:pPr>
              <a:buNone/>
            </a:pPr>
            <a:r>
              <a:rPr lang="en-US" sz="6600" b="1" dirty="0">
                <a:ln>
                  <a:solidFill>
                    <a:schemeClr val="bg1"/>
                  </a:solidFill>
                </a:ln>
                <a:solidFill>
                  <a:srgbClr val="FF0000"/>
                </a:solidFill>
                <a:effectLst>
                  <a:outerShdw blurRad="38100" dist="38100" dir="2700000" algn="tl">
                    <a:srgbClr val="000000">
                      <a:alpha val="43137"/>
                    </a:srgbClr>
                  </a:outerShdw>
                </a:effectLst>
              </a:rPr>
              <a:t>A – Adoration X 3</a:t>
            </a:r>
          </a:p>
          <a:p>
            <a:pPr>
              <a:buNone/>
            </a:pPr>
            <a:endParaRPr lang="en-US" sz="1200" b="1" dirty="0">
              <a:ln>
                <a:solidFill>
                  <a:schemeClr val="bg1"/>
                </a:solidFill>
              </a:ln>
              <a:solidFill>
                <a:srgbClr val="FF0000"/>
              </a:solidFill>
              <a:effectLst>
                <a:outerShdw blurRad="38100" dist="38100" dir="2700000" algn="tl">
                  <a:srgbClr val="000000">
                    <a:alpha val="43137"/>
                  </a:srgbClr>
                </a:outerShdw>
              </a:effectLst>
            </a:endParaRPr>
          </a:p>
          <a:p>
            <a:pPr>
              <a:buNone/>
            </a:pPr>
            <a:r>
              <a:rPr lang="en-US" sz="6600" b="1" dirty="0">
                <a:ln>
                  <a:solidFill>
                    <a:schemeClr val="bg1"/>
                  </a:solidFill>
                </a:ln>
                <a:solidFill>
                  <a:schemeClr val="bg2">
                    <a:lumMod val="20000"/>
                    <a:lumOff val="80000"/>
                  </a:schemeClr>
                </a:solidFill>
                <a:effectLst>
                  <a:outerShdw blurRad="38100" dist="38100" dir="2700000" algn="tl">
                    <a:srgbClr val="000000">
                      <a:alpha val="43137"/>
                    </a:srgbClr>
                  </a:outerShdw>
                </a:effectLst>
              </a:rPr>
              <a:t>C – Confession - 0</a:t>
            </a:r>
          </a:p>
          <a:p>
            <a:pPr>
              <a:buNone/>
            </a:pPr>
            <a:endParaRPr lang="en-US" sz="1200" b="1" dirty="0">
              <a:ln>
                <a:solidFill>
                  <a:schemeClr val="bg1"/>
                </a:solidFill>
              </a:ln>
              <a:solidFill>
                <a:srgbClr val="FF0000"/>
              </a:solidFill>
              <a:effectLst>
                <a:outerShdw blurRad="38100" dist="38100" dir="2700000" algn="tl">
                  <a:srgbClr val="000000">
                    <a:alpha val="43137"/>
                  </a:srgbClr>
                </a:outerShdw>
              </a:effectLst>
            </a:endParaRPr>
          </a:p>
          <a:p>
            <a:pPr>
              <a:buNone/>
            </a:pPr>
            <a:r>
              <a:rPr lang="en-US" sz="6600" b="1" dirty="0">
                <a:ln>
                  <a:solidFill>
                    <a:schemeClr val="bg1"/>
                  </a:solidFill>
                </a:ln>
                <a:solidFill>
                  <a:schemeClr val="bg2">
                    <a:lumMod val="20000"/>
                    <a:lumOff val="80000"/>
                  </a:schemeClr>
                </a:solidFill>
                <a:effectLst>
                  <a:outerShdw blurRad="38100" dist="38100" dir="2700000" algn="tl">
                    <a:srgbClr val="000000">
                      <a:alpha val="43137"/>
                    </a:srgbClr>
                  </a:outerShdw>
                </a:effectLst>
              </a:rPr>
              <a:t>T – Thanksgiving - 0</a:t>
            </a:r>
          </a:p>
          <a:p>
            <a:pPr>
              <a:buNone/>
            </a:pPr>
            <a:endParaRPr lang="en-US" sz="1200" b="1" dirty="0">
              <a:ln>
                <a:solidFill>
                  <a:schemeClr val="bg1"/>
                </a:solidFill>
              </a:ln>
              <a:solidFill>
                <a:srgbClr val="FF0000"/>
              </a:solidFill>
              <a:effectLst>
                <a:outerShdw blurRad="38100" dist="38100" dir="2700000" algn="tl">
                  <a:srgbClr val="000000">
                    <a:alpha val="43137"/>
                  </a:srgbClr>
                </a:outerShdw>
              </a:effectLst>
            </a:endParaRPr>
          </a:p>
          <a:p>
            <a:pPr>
              <a:buNone/>
            </a:pPr>
            <a:r>
              <a:rPr lang="en-US" sz="6600" b="1" dirty="0">
                <a:ln>
                  <a:solidFill>
                    <a:schemeClr val="bg1"/>
                  </a:solidFill>
                </a:ln>
                <a:solidFill>
                  <a:srgbClr val="FF0000"/>
                </a:solidFill>
                <a:effectLst>
                  <a:outerShdw blurRad="38100" dist="38100" dir="2700000" algn="tl">
                    <a:srgbClr val="000000">
                      <a:alpha val="43137"/>
                    </a:srgbClr>
                  </a:outerShdw>
                </a:effectLst>
              </a:rPr>
              <a:t>S – Supplication X 3</a:t>
            </a:r>
          </a:p>
        </p:txBody>
      </p:sp>
      <p:sp>
        <p:nvSpPr>
          <p:cNvPr id="4" name="TextBox 3"/>
          <p:cNvSpPr txBox="1"/>
          <p:nvPr/>
        </p:nvSpPr>
        <p:spPr>
          <a:xfrm>
            <a:off x="1524000" y="6544088"/>
            <a:ext cx="9144000" cy="369332"/>
          </a:xfrm>
          <a:prstGeom prst="rect">
            <a:avLst/>
          </a:prstGeom>
          <a:noFill/>
        </p:spPr>
        <p:txBody>
          <a:bodyPr wrap="square" rtlCol="0">
            <a:spAutoFit/>
          </a:bodyPr>
          <a:lstStyle/>
          <a:p>
            <a:pPr algn="ctr"/>
            <a:r>
              <a:rPr lang="en-US" dirty="0"/>
              <a:t>This is particular to Luke 11.  See also John 6 for a slightly different prayer formula from Jesus.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dirty="0">
                <a:ln>
                  <a:solidFill>
                    <a:schemeClr val="bg1"/>
                  </a:solidFill>
                </a:ln>
                <a:solidFill>
                  <a:srgbClr val="FFFF00"/>
                </a:solidFill>
                <a:effectLst>
                  <a:outerShdw blurRad="38100" dist="38100" dir="2700000" algn="tl">
                    <a:srgbClr val="000000">
                      <a:alpha val="43137"/>
                    </a:srgbClr>
                  </a:outerShdw>
                </a:effectLst>
              </a:rPr>
              <a:t>Jesus’ Response</a:t>
            </a:r>
          </a:p>
        </p:txBody>
      </p:sp>
      <p:sp>
        <p:nvSpPr>
          <p:cNvPr id="3" name="Content Placeholder 2"/>
          <p:cNvSpPr>
            <a:spLocks noGrp="1"/>
          </p:cNvSpPr>
          <p:nvPr>
            <p:ph idx="1"/>
          </p:nvPr>
        </p:nvSpPr>
        <p:spPr>
          <a:xfrm>
            <a:off x="1524000" y="1600200"/>
            <a:ext cx="9144000" cy="5257800"/>
          </a:xfrm>
        </p:spPr>
        <p:txBody>
          <a:bodyPr>
            <a:normAutofit/>
          </a:bodyPr>
          <a:lstStyle/>
          <a:p>
            <a:pPr algn="ctr">
              <a:buNone/>
            </a:pPr>
            <a:r>
              <a:rPr lang="en-US" sz="4400" b="1" dirty="0">
                <a:ln>
                  <a:solidFill>
                    <a:schemeClr val="bg1"/>
                  </a:solidFill>
                </a:ln>
                <a:solidFill>
                  <a:srgbClr val="FFFF00"/>
                </a:solidFill>
                <a:effectLst>
                  <a:outerShdw blurRad="38100" dist="38100" dir="2700000" algn="tl">
                    <a:srgbClr val="000000">
                      <a:alpha val="43137"/>
                    </a:srgbClr>
                  </a:outerShdw>
                </a:effectLst>
              </a:rPr>
              <a:t>Addresses God 3 Times</a:t>
            </a:r>
          </a:p>
          <a:p>
            <a:pPr algn="ctr">
              <a:buNone/>
            </a:pPr>
            <a:r>
              <a:rPr lang="en-US" sz="6000" b="1" i="1" dirty="0"/>
              <a:t>Father…</a:t>
            </a:r>
            <a:r>
              <a:rPr lang="en-US" sz="4400" b="1" i="1" dirty="0"/>
              <a:t> </a:t>
            </a:r>
            <a:r>
              <a:rPr lang="en-US" dirty="0"/>
              <a:t>(Luke 1:2)</a:t>
            </a:r>
          </a:p>
          <a:p>
            <a:pPr algn="ctr">
              <a:buNone/>
            </a:pPr>
            <a:endParaRPr lang="en-US" sz="1200" dirty="0"/>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Jesus says to call God, “Father”</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God is not distant or uncaring</a:t>
            </a:r>
          </a:p>
          <a:p>
            <a:pPr algn="ctr">
              <a:buNone/>
            </a:pPr>
            <a:r>
              <a:rPr lang="en-US" sz="4800" b="1" dirty="0">
                <a:ln>
                  <a:solidFill>
                    <a:schemeClr val="bg1"/>
                  </a:solidFill>
                </a:ln>
                <a:solidFill>
                  <a:srgbClr val="FFFF00"/>
                </a:solidFill>
                <a:effectLst>
                  <a:outerShdw blurRad="38100" dist="38100" dir="2700000" algn="tl">
                    <a:srgbClr val="000000">
                      <a:alpha val="43137"/>
                    </a:srgbClr>
                  </a:outerShdw>
                </a:effectLst>
              </a:rPr>
              <a:t>God loves us and is approachable</a:t>
            </a:r>
          </a:p>
        </p:txBody>
      </p:sp>
      <p:sp>
        <p:nvSpPr>
          <p:cNvPr id="4" name="TextBox 3"/>
          <p:cNvSpPr txBox="1"/>
          <p:nvPr/>
        </p:nvSpPr>
        <p:spPr>
          <a:xfrm>
            <a:off x="1524000" y="6553200"/>
            <a:ext cx="9144000" cy="369332"/>
          </a:xfrm>
          <a:prstGeom prst="rect">
            <a:avLst/>
          </a:prstGeom>
          <a:noFill/>
        </p:spPr>
        <p:txBody>
          <a:bodyPr wrap="square" rtlCol="0">
            <a:spAutoFit/>
          </a:bodyPr>
          <a:lstStyle/>
          <a:p>
            <a:pPr algn="ctr"/>
            <a:r>
              <a:rPr lang="en-US" dirty="0"/>
              <a:t>You shall call Me, “My Father,” and shall not turn away from following me.  (Jeremiah 3:19)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940</TotalTime>
  <Words>1291</Words>
  <Application>Microsoft Macintosh PowerPoint</Application>
  <PresentationFormat>Widescreen</PresentationFormat>
  <Paragraphs>216</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A Teaching  on  Prayer</vt:lpstr>
      <vt:lpstr>What is Prayer?</vt:lpstr>
      <vt:lpstr>Prayer Involves…</vt:lpstr>
      <vt:lpstr>The Disciples’ Prayer Milieu</vt:lpstr>
      <vt:lpstr>The Disciples Big Request</vt:lpstr>
      <vt:lpstr>Jesus’ Response</vt:lpstr>
      <vt:lpstr>A Common Formula</vt:lpstr>
      <vt:lpstr>Jesus’ Formula</vt:lpstr>
      <vt:lpstr>Jesus’ Response</vt:lpstr>
      <vt:lpstr>Jesus’ Response</vt:lpstr>
      <vt:lpstr>Jesus’ Response</vt:lpstr>
      <vt:lpstr>Jesus’ Response</vt:lpstr>
      <vt:lpstr>Jesus’ Response</vt:lpstr>
      <vt:lpstr>Jesus’ Response</vt:lpstr>
      <vt:lpstr>Adoration &amp; Supplication</vt:lpstr>
      <vt:lpstr>Prayer Synopsis</vt:lpstr>
      <vt:lpstr>Past, Present &amp; Future</vt:lpstr>
      <vt:lpstr>Past, Present &amp; Future</vt:lpstr>
      <vt:lpstr>Past, Present &amp; Future</vt:lpstr>
      <vt:lpstr>Parable of the Shameless Neighbor</vt:lpstr>
      <vt:lpstr>Keep on Keeping on</vt:lpstr>
      <vt:lpstr>The Big Comparison</vt:lpstr>
      <vt:lpstr>The Big Comparison</vt:lpstr>
      <vt:lpstr>Prayer Outcomes</vt:lpstr>
      <vt:lpstr>How Can I Say…</vt:lpstr>
      <vt:lpstr>How Can I Say…</vt:lpstr>
      <vt:lpstr>Prayer Synopsis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Teaching  on  Prayer</dc:title>
  <dc:creator>Travis M Phillips</dc:creator>
  <cp:lastModifiedBy>Philip String</cp:lastModifiedBy>
  <cp:revision>98</cp:revision>
  <dcterms:created xsi:type="dcterms:W3CDTF">2025-07-24T14:19:56Z</dcterms:created>
  <dcterms:modified xsi:type="dcterms:W3CDTF">2025-07-27T13:59:29Z</dcterms:modified>
</cp:coreProperties>
</file>