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58" r:id="rId5"/>
    <p:sldId id="260" r:id="rId6"/>
    <p:sldId id="261" r:id="rId7"/>
    <p:sldId id="262" r:id="rId8"/>
    <p:sldId id="263" r:id="rId9"/>
    <p:sldId id="259" r:id="rId10"/>
    <p:sldId id="264" r:id="rId11"/>
    <p:sldId id="266" r:id="rId12"/>
    <p:sldId id="267" r:id="rId13"/>
    <p:sldId id="265" r:id="rId14"/>
    <p:sldId id="272" r:id="rId15"/>
    <p:sldId id="270" r:id="rId16"/>
    <p:sldId id="273" r:id="rId17"/>
    <p:sldId id="274" r:id="rId18"/>
    <p:sldId id="281" r:id="rId19"/>
    <p:sldId id="276" r:id="rId20"/>
    <p:sldId id="275" r:id="rId21"/>
    <p:sldId id="277" r:id="rId22"/>
    <p:sldId id="278" r:id="rId23"/>
    <p:sldId id="280" r:id="rId24"/>
    <p:sldId id="269" r:id="rId25"/>
    <p:sldId id="282" r:id="rId26"/>
    <p:sldId id="285" r:id="rId27"/>
    <p:sldId id="28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 autoAdjust="0"/>
    <p:restoredTop sz="94696" autoAdjust="0"/>
  </p:normalViewPr>
  <p:slideViewPr>
    <p:cSldViewPr>
      <p:cViewPr varScale="1">
        <p:scale>
          <a:sx n="112" d="100"/>
          <a:sy n="112" d="100"/>
        </p:scale>
        <p:origin x="672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090F-7FF9-4619-8CB0-602763D20C83}" type="datetimeFigureOut">
              <a:rPr lang="en-US" smtClean="0"/>
              <a:pPr/>
              <a:t>7/14/25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72BA-DA30-4F51-8B98-F9472B9C2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090F-7FF9-4619-8CB0-602763D20C83}" type="datetimeFigureOut">
              <a:rPr lang="en-US" smtClean="0"/>
              <a:pPr/>
              <a:t>7/14/25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72BA-DA30-4F51-8B98-F9472B9C2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090F-7FF9-4619-8CB0-602763D20C83}" type="datetimeFigureOut">
              <a:rPr lang="en-US" smtClean="0"/>
              <a:pPr/>
              <a:t>7/14/25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72BA-DA30-4F51-8B98-F9472B9C2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090F-7FF9-4619-8CB0-602763D20C83}" type="datetimeFigureOut">
              <a:rPr lang="en-US" smtClean="0"/>
              <a:pPr/>
              <a:t>7/14/25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72BA-DA30-4F51-8B98-F9472B9C2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090F-7FF9-4619-8CB0-602763D20C83}" type="datetimeFigureOut">
              <a:rPr lang="en-US" smtClean="0"/>
              <a:pPr/>
              <a:t>7/14/25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72BA-DA30-4F51-8B98-F9472B9C2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090F-7FF9-4619-8CB0-602763D20C83}" type="datetimeFigureOut">
              <a:rPr lang="en-US" smtClean="0"/>
              <a:pPr/>
              <a:t>7/14/25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72BA-DA30-4F51-8B98-F9472B9C2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090F-7FF9-4619-8CB0-602763D20C83}" type="datetimeFigureOut">
              <a:rPr lang="en-US" smtClean="0"/>
              <a:pPr/>
              <a:t>7/14/25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72BA-DA30-4F51-8B98-F9472B9C2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090F-7FF9-4619-8CB0-602763D20C83}" type="datetimeFigureOut">
              <a:rPr lang="en-US" smtClean="0"/>
              <a:pPr/>
              <a:t>7/14/25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72BA-DA30-4F51-8B98-F9472B9C2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090F-7FF9-4619-8CB0-602763D20C83}" type="datetimeFigureOut">
              <a:rPr lang="en-US" smtClean="0"/>
              <a:pPr/>
              <a:t>7/14/25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72BA-DA30-4F51-8B98-F9472B9C2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090F-7FF9-4619-8CB0-602763D20C83}" type="datetimeFigureOut">
              <a:rPr lang="en-US" smtClean="0"/>
              <a:pPr/>
              <a:t>7/14/25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72BA-DA30-4F51-8B98-F9472B9C2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3090F-7FF9-4619-8CB0-602763D20C83}" type="datetimeFigureOut">
              <a:rPr lang="en-US" smtClean="0"/>
              <a:pPr/>
              <a:t>7/14/25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472BA-DA30-4F51-8B98-F9472B9C2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3090F-7FF9-4619-8CB0-602763D20C83}" type="datetimeFigureOut">
              <a:rPr lang="en-US" smtClean="0"/>
              <a:pPr/>
              <a:t>7/14/25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472BA-DA30-4F51-8B98-F9472B9C26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7209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9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</a:t>
            </a:r>
            <a:br>
              <a:rPr lang="en-US" sz="9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9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br>
              <a:rPr lang="en-US" sz="9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9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Obedience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6D3065-D247-0F07-1BA7-91AC461941E3}"/>
              </a:ext>
            </a:extLst>
          </p:cNvPr>
          <p:cNvSpPr txBox="1"/>
          <p:nvPr/>
        </p:nvSpPr>
        <p:spPr>
          <a:xfrm>
            <a:off x="10210800" y="5715000"/>
            <a:ext cx="83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7/6/25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14401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Okay, it’s important but…</a:t>
            </a:r>
          </a:p>
          <a:p>
            <a:pPr algn="ctr"/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does </a:t>
            </a:r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humble</a:t>
            </a:r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mean?</a:t>
            </a:r>
          </a:p>
          <a:p>
            <a:pPr algn="ctr"/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</a:t>
            </a:r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</a:t>
            </a:r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 in the 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8638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b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Shâma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hear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with one’s ears intently, intelligently, and obediently; </a:t>
            </a:r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to agree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with the speaker’s petition or intention.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 in the 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798638"/>
            <a:ext cx="9144000" cy="50593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b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hupakŏuō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“</a:t>
            </a:r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hear under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to subordinate oneself to hear or listen to someone, and then heed/yield to their command or authority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Opposite of Humility in the 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798638"/>
            <a:ext cx="8763000" cy="50593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b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Apĕithĕō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hear and refuse to be persuaded</a:t>
            </a:r>
          </a:p>
          <a:p>
            <a:pPr algn="ctr">
              <a:buNone/>
            </a:pPr>
            <a:endParaRPr lang="en-US" sz="1200" b="1" u="sng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Willful and perverse disbelief</a:t>
            </a: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Obstinate rejection of God’s will and/or truth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Humble or Not Humble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752600" y="1535113"/>
            <a:ext cx="4268788" cy="63976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4000" u="sng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Shâma</a:t>
            </a:r>
            <a:r>
              <a:rPr lang="en-US" sz="4000" u="sng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4000" u="sng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hupakŏuō</a:t>
            </a:r>
            <a:r>
              <a:rPr lang="en-US" u="sng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u="sn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Josiah</a:t>
            </a:r>
          </a:p>
          <a:p>
            <a:r>
              <a:rPr lang="en-US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Hezekiah</a:t>
            </a:r>
          </a:p>
          <a:p>
            <a:r>
              <a:rPr lang="en-US" sz="3600" b="1" dirty="0" err="1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Rehoboam</a:t>
            </a:r>
            <a:endParaRPr lang="en-US" sz="36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Ahab</a:t>
            </a:r>
          </a:p>
          <a:p>
            <a:r>
              <a:rPr lang="en-US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Manasseh</a:t>
            </a:r>
          </a:p>
          <a:p>
            <a:pPr>
              <a:buNone/>
            </a:pPr>
            <a:endParaRPr lang="en-US" sz="36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sz="4000" u="sng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Apĕithĕō</a:t>
            </a:r>
            <a:endParaRPr lang="en-US" sz="4000" u="sng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69026" y="2174875"/>
            <a:ext cx="4498975" cy="3951288"/>
          </a:xfrm>
        </p:spPr>
        <p:txBody>
          <a:bodyPr/>
          <a:lstStyle/>
          <a:p>
            <a:r>
              <a:rPr lang="en-US" sz="3600" b="1" dirty="0" err="1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Pharoah</a:t>
            </a:r>
            <a:endParaRPr lang="en-US" sz="36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dirty="0" err="1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Amon</a:t>
            </a:r>
            <a:endParaRPr lang="en-US" sz="36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Zedekiah</a:t>
            </a:r>
          </a:p>
          <a:p>
            <a:r>
              <a:rPr lang="en-US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Belshazzar</a:t>
            </a:r>
          </a:p>
          <a:p>
            <a:r>
              <a:rPr lang="en-US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Pharisees-Sadducees</a:t>
            </a:r>
          </a:p>
          <a:p>
            <a:r>
              <a:rPr lang="en-US" sz="3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Rich Young Ruler</a:t>
            </a:r>
          </a:p>
          <a:p>
            <a:endParaRPr lang="en-US" sz="36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6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1132106"/>
            <a:ext cx="85344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</a:rPr>
              <a:t>Humble</a:t>
            </a:r>
            <a:r>
              <a:rPr lang="en-US" sz="5400" b="1" i="1" dirty="0"/>
              <a:t> yourselves, therefore, under the mighty hand of God, that He may exalt you at the proper time.</a:t>
            </a:r>
          </a:p>
          <a:p>
            <a:pPr algn="ctr"/>
            <a:endParaRPr lang="en-US" sz="1200" b="1" i="1" dirty="0"/>
          </a:p>
          <a:p>
            <a:pPr algn="ctr"/>
            <a:r>
              <a:rPr lang="en-US" sz="4400" dirty="0"/>
              <a:t>(Exodus 10:3b)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</a:t>
            </a:r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Flowchart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52600" y="1981201"/>
            <a:ext cx="891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Initiates </a:t>
            </a:r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Humbling</a:t>
            </a:r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67000" y="2983469"/>
            <a:ext cx="571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Creature Responds by:</a:t>
            </a:r>
          </a:p>
        </p:txBody>
      </p:sp>
      <p:sp>
        <p:nvSpPr>
          <p:cNvPr id="10" name="Bent Arrow 9"/>
          <p:cNvSpPr/>
          <p:nvPr/>
        </p:nvSpPr>
        <p:spPr>
          <a:xfrm rot="5696897">
            <a:off x="8955072" y="2323203"/>
            <a:ext cx="813816" cy="86868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60753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3886200"/>
            <a:ext cx="7391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</a:t>
            </a:r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Humbly</a:t>
            </a:r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accepting God’s        	</a:t>
            </a:r>
            <a:r>
              <a:rPr lang="en-US" sz="4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calibration</a:t>
            </a:r>
          </a:p>
          <a:p>
            <a:pPr algn="ctr"/>
            <a:endParaRPr lang="en-US" sz="36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“Kicking against the goads”</a:t>
            </a:r>
          </a:p>
        </p:txBody>
      </p:sp>
      <p:sp>
        <p:nvSpPr>
          <p:cNvPr id="13" name="Bent-Up Arrow 12"/>
          <p:cNvSpPr/>
          <p:nvPr/>
        </p:nvSpPr>
        <p:spPr>
          <a:xfrm rot="5400000">
            <a:off x="2904812" y="3895413"/>
            <a:ext cx="1219198" cy="895977"/>
          </a:xfrm>
          <a:prstGeom prst="bent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Bent-Up Arrow 13"/>
          <p:cNvSpPr/>
          <p:nvPr/>
        </p:nvSpPr>
        <p:spPr>
          <a:xfrm rot="5400000">
            <a:off x="1038991" y="4321228"/>
            <a:ext cx="3119330" cy="11430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590800" y="49530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Importance of </a:t>
            </a:r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295400"/>
            <a:ext cx="87630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acknowledges that we are not God and obeys God - not self</a:t>
            </a:r>
          </a:p>
          <a:p>
            <a:pPr>
              <a:buNone/>
            </a:pPr>
            <a:endParaRPr lang="en-US" sz="13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Cultivates a teachable spirit in us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Promotes a right view of self: a creature accountable to God</a:t>
            </a:r>
          </a:p>
          <a:p>
            <a:pPr>
              <a:buNone/>
            </a:pPr>
            <a:endParaRPr lang="en-US" sz="13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Aware of God &amp; His highness, and of our self in relation to Him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 Nutshell…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 is…</a:t>
            </a: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 feel and think and say and act in a way that shows that I am not God.”</a:t>
            </a:r>
          </a:p>
          <a:p>
            <a:pPr>
              <a:buNone/>
            </a:pPr>
            <a:endParaRPr lang="en-US" sz="1200" dirty="0"/>
          </a:p>
          <a:p>
            <a:pPr algn="ctr">
              <a:buNone/>
            </a:pPr>
            <a:r>
              <a:rPr lang="en-US" sz="4400" i="1" dirty="0"/>
              <a:t>-John Piper-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</a:t>
            </a:r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Obedience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symbiosis: One cannot exist w/o the other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Obedience is the natural byproduct of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Pride hinders obedience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477000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Humility requires submission to God’s will each and every day.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685800"/>
            <a:ext cx="9144000" cy="6858000"/>
          </a:xfrm>
        </p:spPr>
        <p:txBody>
          <a:bodyPr>
            <a:noAutofit/>
          </a:bodyPr>
          <a:lstStyle/>
          <a:p>
            <a:r>
              <a:rPr lang="en-US" sz="9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Commands His People  </a:t>
            </a:r>
            <a:br>
              <a:rPr lang="en-US" sz="9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9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be </a:t>
            </a:r>
            <a:br>
              <a:rPr lang="en-US" sz="9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9600" b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Humble</a:t>
            </a:r>
            <a:br>
              <a:rPr lang="en-US" sz="9600" b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9600" b="1" dirty="0">
              <a:ln>
                <a:solidFill>
                  <a:sysClr val="windowText" lastClr="000000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64008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There are just shy of 120 references to humility in the Holy Bible.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2316162"/>
          </a:xfrm>
        </p:spPr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Out </a:t>
            </a:r>
            <a:b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</a:t>
            </a:r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Obedience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2362200"/>
            <a:ext cx="8915400" cy="5257800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 for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a proper fear, awe, respect &amp; love of/for God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Shift your focus from self to God and others </a:t>
            </a: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Serve one another like Jesus did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692290"/>
            <a:ext cx="838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 and Obedience </a:t>
            </a:r>
          </a:p>
          <a:p>
            <a:pPr algn="ctr"/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 </a:t>
            </a:r>
          </a:p>
          <a:p>
            <a:pPr algn="ctr"/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great benefits </a:t>
            </a:r>
          </a:p>
          <a:p>
            <a:pPr algn="ctr"/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believers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1143000"/>
            <a:ext cx="85344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Whoever then humbles himself</a:t>
            </a:r>
            <a:r>
              <a:rPr lang="en-US" sz="6000" b="1" i="1" dirty="0"/>
              <a:t> as this child, </a:t>
            </a: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the greatest in the kingdom of heaven</a:t>
            </a:r>
          </a:p>
          <a:p>
            <a:pPr algn="ctr"/>
            <a:endParaRPr lang="en-US" sz="1200" b="1" i="1" dirty="0"/>
          </a:p>
          <a:p>
            <a:pPr algn="ctr"/>
            <a:r>
              <a:rPr lang="en-US" sz="4400" dirty="0"/>
              <a:t>(Matthew 18:4)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1143000"/>
            <a:ext cx="8534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/>
              <a:t>…Whoever exalts himself will be </a:t>
            </a: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humbled</a:t>
            </a:r>
            <a:r>
              <a:rPr lang="en-US" sz="6000" b="1" i="1" dirty="0"/>
              <a:t>; and </a:t>
            </a: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whoever humbles himself will be exalted</a:t>
            </a:r>
          </a:p>
          <a:p>
            <a:pPr algn="ctr"/>
            <a:endParaRPr lang="en-US" sz="1200" b="1" i="1" dirty="0"/>
          </a:p>
          <a:p>
            <a:pPr algn="ctr"/>
            <a:endParaRPr lang="en-US" sz="1200" b="1" i="1" dirty="0"/>
          </a:p>
          <a:p>
            <a:pPr algn="ctr"/>
            <a:r>
              <a:rPr lang="en-US" sz="4400" dirty="0"/>
              <a:t>(Matthew 23:12)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797778"/>
            <a:ext cx="85344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/>
              <a:t>But He gives us greater grace.  Therefore, it says, “God is opposed to the proud, but </a:t>
            </a: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gives grace to the humble</a:t>
            </a:r>
            <a:r>
              <a:rPr lang="en-US" sz="6000" b="1" i="1" dirty="0"/>
              <a:t>.”</a:t>
            </a:r>
          </a:p>
          <a:p>
            <a:pPr algn="ctr"/>
            <a:endParaRPr lang="en-US" sz="1200" b="1" i="1" dirty="0"/>
          </a:p>
          <a:p>
            <a:pPr algn="ctr"/>
            <a:r>
              <a:rPr lang="en-US" sz="4400" dirty="0"/>
              <a:t>(James 4:12)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Humble Obedience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powerful in God’s realm</a:t>
            </a:r>
          </a:p>
          <a:p>
            <a:pPr>
              <a:buNone/>
            </a:pPr>
            <a:endParaRPr lang="en-US" sz="13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will be lifted up high by God</a:t>
            </a:r>
          </a:p>
          <a:p>
            <a:pPr>
              <a:buNone/>
            </a:pPr>
            <a:endParaRPr lang="en-US" sz="13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receive God’s undeserved mercy (grace)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will become more like Jesus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1255216"/>
            <a:ext cx="8305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you walking in humility and obedience in your daily life with the Lord?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76201"/>
            <a:ext cx="86106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God speaking to your heart as He did to Pharaoh?</a:t>
            </a:r>
          </a:p>
          <a:p>
            <a:pPr algn="ctr"/>
            <a:r>
              <a:rPr lang="en-US" sz="6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long will you refuse to humble yourself before Me?</a:t>
            </a:r>
          </a:p>
          <a:p>
            <a:pPr algn="ctr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(Exodus 10:3)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57200"/>
            <a:ext cx="8229600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b="1" i="1" dirty="0"/>
              <a:t>Now the man Moses was a very </a:t>
            </a:r>
            <a:r>
              <a:rPr lang="en-US" sz="6600" b="1" i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humble </a:t>
            </a:r>
            <a:r>
              <a:rPr lang="en-US" sz="6600" b="1" i="1" dirty="0"/>
              <a:t>man, more </a:t>
            </a:r>
            <a:r>
              <a:rPr lang="en-US" sz="6600" b="1" i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humble</a:t>
            </a:r>
            <a:r>
              <a:rPr lang="en-US" sz="6600" b="1" i="1" dirty="0"/>
              <a:t> than anyone else on the face of the earth</a:t>
            </a:r>
          </a:p>
          <a:p>
            <a:pPr algn="ctr">
              <a:buNone/>
            </a:pPr>
            <a:endParaRPr lang="en-US" sz="1200" b="1" i="1" dirty="0"/>
          </a:p>
          <a:p>
            <a:pPr algn="ctr">
              <a:buNone/>
            </a:pPr>
            <a:r>
              <a:rPr lang="en-US" sz="4400" dirty="0"/>
              <a:t>(Numbers 12:3)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90600"/>
            <a:ext cx="8229600" cy="6248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b="1" i="1" dirty="0"/>
              <a:t>Seek the Lord…</a:t>
            </a:r>
          </a:p>
          <a:p>
            <a:pPr algn="ctr">
              <a:buNone/>
            </a:pPr>
            <a:r>
              <a:rPr lang="en-US" sz="6600" b="1" i="1" dirty="0"/>
              <a:t>Seek righteousness, </a:t>
            </a:r>
          </a:p>
          <a:p>
            <a:pPr algn="ctr">
              <a:buNone/>
            </a:pPr>
            <a:r>
              <a:rPr lang="en-US" sz="6600" b="1" i="1" dirty="0"/>
              <a:t>Seek </a:t>
            </a:r>
            <a:r>
              <a:rPr lang="en-US" sz="6600" b="1" i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humility</a:t>
            </a:r>
          </a:p>
          <a:p>
            <a:pPr algn="ctr">
              <a:buNone/>
            </a:pPr>
            <a:endParaRPr lang="en-US" sz="1200" b="1" i="1" dirty="0"/>
          </a:p>
          <a:p>
            <a:pPr algn="ctr">
              <a:buNone/>
            </a:pPr>
            <a:r>
              <a:rPr lang="en-US" sz="4400" dirty="0"/>
              <a:t>(Zephaniah 2:3)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304801"/>
            <a:ext cx="9144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/>
              <a:t>…as those who have been chosen by God, holy and beloved, put on a heart of compassion, kindness, gentleness, </a:t>
            </a: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humility</a:t>
            </a:r>
            <a:r>
              <a:rPr lang="en-US" sz="6000" b="1" i="1" dirty="0"/>
              <a:t> and patience</a:t>
            </a:r>
          </a:p>
          <a:p>
            <a:pPr algn="ctr"/>
            <a:endParaRPr lang="en-US" sz="1200" b="1" i="1" dirty="0"/>
          </a:p>
          <a:p>
            <a:pPr algn="ctr"/>
            <a:r>
              <a:rPr lang="en-US" sz="4400" dirty="0"/>
              <a:t>(Colossians 3:12)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143774"/>
            <a:ext cx="9144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/>
              <a:t>…let all be harmonious, sympathetic, brotherly, kind-hearted, and </a:t>
            </a: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humble</a:t>
            </a:r>
            <a:r>
              <a:rPr lang="en-US" sz="6000" b="1" i="1" dirty="0">
                <a:solidFill>
                  <a:srgbClr val="0070C0"/>
                </a:solidFill>
              </a:rPr>
              <a:t>  </a:t>
            </a:r>
            <a:r>
              <a:rPr lang="en-US" sz="6000" b="1" i="1" dirty="0"/>
              <a:t>in spirit</a:t>
            </a:r>
          </a:p>
          <a:p>
            <a:pPr algn="ctr"/>
            <a:endParaRPr lang="en-US" sz="1200" b="1" i="1" dirty="0"/>
          </a:p>
          <a:p>
            <a:pPr algn="ctr"/>
            <a:r>
              <a:rPr lang="en-US" sz="4400" dirty="0"/>
              <a:t>(I Peter 3:8)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228601"/>
            <a:ext cx="9144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/>
              <a:t>…and all of you, clothe yourselves with </a:t>
            </a: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humility</a:t>
            </a:r>
            <a:r>
              <a:rPr lang="en-US" sz="6000" b="1" i="1" dirty="0"/>
              <a:t> toward one another, for God is opposed to the proud, but gives grace to the </a:t>
            </a: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humble</a:t>
            </a:r>
          </a:p>
          <a:p>
            <a:pPr algn="ctr"/>
            <a:endParaRPr lang="en-US" sz="1200" b="1" i="1" dirty="0"/>
          </a:p>
          <a:p>
            <a:pPr algn="ctr"/>
            <a:r>
              <a:rPr lang="en-US" sz="4400" dirty="0"/>
              <a:t>(I Peter 5:5)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762304"/>
            <a:ext cx="91440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Humble</a:t>
            </a:r>
            <a:r>
              <a:rPr lang="en-US" sz="6000" b="1" i="1" dirty="0"/>
              <a:t> yourselves in the presence of the Lord, and He will exalt you.</a:t>
            </a:r>
          </a:p>
          <a:p>
            <a:pPr algn="ctr"/>
            <a:endParaRPr lang="en-US" sz="1200" b="1" i="1" dirty="0"/>
          </a:p>
          <a:p>
            <a:pPr algn="ctr"/>
            <a:r>
              <a:rPr lang="en-US" sz="4400" dirty="0"/>
              <a:t>(James 4:10)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991374"/>
            <a:ext cx="85344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1" dirty="0"/>
              <a:t>…everyone who exalts himself will be </a:t>
            </a: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humbled</a:t>
            </a:r>
            <a:r>
              <a:rPr lang="en-US" sz="6000" b="1" i="1" dirty="0"/>
              <a:t>, but he who </a:t>
            </a:r>
            <a:r>
              <a:rPr lang="en-US" sz="6000" b="1" i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humbles</a:t>
            </a:r>
            <a:r>
              <a:rPr lang="en-US" sz="6000" b="1" i="1" dirty="0"/>
              <a:t> himself will be exalted</a:t>
            </a:r>
          </a:p>
          <a:p>
            <a:pPr algn="ctr"/>
            <a:endParaRPr lang="en-US" sz="1200" b="1" i="1" dirty="0"/>
          </a:p>
          <a:p>
            <a:pPr algn="ctr"/>
            <a:r>
              <a:rPr lang="en-US" sz="4400" dirty="0"/>
              <a:t>(Luke 18:14)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6477000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Also see Luke 14:11, Matthew 18:4 and Matthew 23:12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682</Words>
  <Application>Microsoft Macintosh PowerPoint</Application>
  <PresentationFormat>Widescreen</PresentationFormat>
  <Paragraphs>120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Humility  and  Obedience</vt:lpstr>
      <vt:lpstr>God Commands His People   to be  Humble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Humility in the OT</vt:lpstr>
      <vt:lpstr>Humility in the NT</vt:lpstr>
      <vt:lpstr>Opposite of Humility in the NT</vt:lpstr>
      <vt:lpstr>Humble or Not Humble</vt:lpstr>
      <vt:lpstr>PowerPoint Presentation</vt:lpstr>
      <vt:lpstr>Humility Flowchart</vt:lpstr>
      <vt:lpstr>Importance of Humility</vt:lpstr>
      <vt:lpstr>In a Nutshell…</vt:lpstr>
      <vt:lpstr>Humility and Obedience</vt:lpstr>
      <vt:lpstr>Living Out  Humility and Obedience</vt:lpstr>
      <vt:lpstr>PowerPoint Presentation</vt:lpstr>
      <vt:lpstr>PowerPoint Presentation</vt:lpstr>
      <vt:lpstr>PowerPoint Presentation</vt:lpstr>
      <vt:lpstr>PowerPoint Presentation</vt:lpstr>
      <vt:lpstr>Humble Obedience Benefits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Humility  and  Obedience</dc:title>
  <dc:creator>Travis M Phillips</dc:creator>
  <cp:lastModifiedBy>Philip String</cp:lastModifiedBy>
  <cp:revision>50</cp:revision>
  <dcterms:created xsi:type="dcterms:W3CDTF">2025-07-03T17:29:36Z</dcterms:created>
  <dcterms:modified xsi:type="dcterms:W3CDTF">2025-07-14T19:51:50Z</dcterms:modified>
</cp:coreProperties>
</file>