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69" r:id="rId4"/>
    <p:sldId id="259" r:id="rId5"/>
    <p:sldId id="258" r:id="rId6"/>
    <p:sldId id="262" r:id="rId7"/>
    <p:sldId id="261" r:id="rId8"/>
    <p:sldId id="264" r:id="rId9"/>
    <p:sldId id="270" r:id="rId10"/>
    <p:sldId id="283" r:id="rId11"/>
    <p:sldId id="282" r:id="rId12"/>
    <p:sldId id="281" r:id="rId13"/>
    <p:sldId id="266" r:id="rId14"/>
    <p:sldId id="267" r:id="rId15"/>
    <p:sldId id="263" r:id="rId16"/>
    <p:sldId id="260" r:id="rId17"/>
    <p:sldId id="271" r:id="rId18"/>
    <p:sldId id="279" r:id="rId19"/>
    <p:sldId id="268" r:id="rId20"/>
    <p:sldId id="272" r:id="rId21"/>
    <p:sldId id="273" r:id="rId22"/>
    <p:sldId id="274" r:id="rId23"/>
    <p:sldId id="277" r:id="rId24"/>
    <p:sldId id="278" r:id="rId25"/>
    <p:sldId id="276"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35" autoAdjust="0"/>
    <p:restoredTop sz="94711"/>
  </p:normalViewPr>
  <p:slideViewPr>
    <p:cSldViewPr>
      <p:cViewPr varScale="1">
        <p:scale>
          <a:sx n="112" d="100"/>
          <a:sy n="112" d="100"/>
        </p:scale>
        <p:origin x="696" y="18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28124A-26FB-40E1-B7FF-2E1B99E52881}" type="datetimeFigureOut">
              <a:rPr lang="en-US" smtClean="0"/>
              <a:pPr/>
              <a:t>4/13/25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4F6B4D-7731-4CDC-8B56-D3356C5F663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4F6B4D-7731-4CDC-8B56-D3356C5F6637}" type="slidenum">
              <a:rPr lang="en-US" smtClean="0"/>
              <a:pPr/>
              <a:t>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4F6B4D-7731-4CDC-8B56-D3356C5F6637}" type="slidenum">
              <a:rPr lang="en-US" smtClean="0"/>
              <a:pPr/>
              <a:t>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4F6B4D-7731-4CDC-8B56-D3356C5F6637}" type="slidenum">
              <a:rPr lang="en-US" smtClean="0"/>
              <a:pPr/>
              <a:t>10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4F6B4D-7731-4CDC-8B56-D3356C5F6637}" type="slidenum">
              <a:rPr lang="en-US" smtClean="0"/>
              <a:pPr/>
              <a:t>11</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4F6B4D-7731-4CDC-8B56-D3356C5F6637}"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46572CE-13A0-448B-BFAA-220113BBE5F6}" type="datetimeFigureOut">
              <a:rPr lang="en-US" smtClean="0"/>
              <a:pPr/>
              <a:t>4/13/25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D0D8C-C6B1-4D2E-B265-3D0D5D76286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6572CE-13A0-448B-BFAA-220113BBE5F6}" type="datetimeFigureOut">
              <a:rPr lang="en-US" smtClean="0"/>
              <a:pPr/>
              <a:t>4/13/25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D0D8C-C6B1-4D2E-B265-3D0D5D76286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6572CE-13A0-448B-BFAA-220113BBE5F6}" type="datetimeFigureOut">
              <a:rPr lang="en-US" smtClean="0"/>
              <a:pPr/>
              <a:t>4/13/25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D0D8C-C6B1-4D2E-B265-3D0D5D76286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6572CE-13A0-448B-BFAA-220113BBE5F6}" type="datetimeFigureOut">
              <a:rPr lang="en-US" smtClean="0"/>
              <a:pPr/>
              <a:t>4/13/25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D0D8C-C6B1-4D2E-B265-3D0D5D76286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6572CE-13A0-448B-BFAA-220113BBE5F6}" type="datetimeFigureOut">
              <a:rPr lang="en-US" smtClean="0"/>
              <a:pPr/>
              <a:t>4/13/25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D0D8C-C6B1-4D2E-B265-3D0D5D76286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46572CE-13A0-448B-BFAA-220113BBE5F6}" type="datetimeFigureOut">
              <a:rPr lang="en-US" smtClean="0"/>
              <a:pPr/>
              <a:t>4/13/25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D0D8C-C6B1-4D2E-B265-3D0D5D76286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46572CE-13A0-448B-BFAA-220113BBE5F6}" type="datetimeFigureOut">
              <a:rPr lang="en-US" smtClean="0"/>
              <a:pPr/>
              <a:t>4/13/25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2D0D8C-C6B1-4D2E-B265-3D0D5D76286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46572CE-13A0-448B-BFAA-220113BBE5F6}" type="datetimeFigureOut">
              <a:rPr lang="en-US" smtClean="0"/>
              <a:pPr/>
              <a:t>4/13/25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2D0D8C-C6B1-4D2E-B265-3D0D5D76286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6572CE-13A0-448B-BFAA-220113BBE5F6}" type="datetimeFigureOut">
              <a:rPr lang="en-US" smtClean="0"/>
              <a:pPr/>
              <a:t>4/13/25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2D0D8C-C6B1-4D2E-B265-3D0D5D76286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6572CE-13A0-448B-BFAA-220113BBE5F6}" type="datetimeFigureOut">
              <a:rPr lang="en-US" smtClean="0"/>
              <a:pPr/>
              <a:t>4/13/25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D0D8C-C6B1-4D2E-B265-3D0D5D76286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6572CE-13A0-448B-BFAA-220113BBE5F6}" type="datetimeFigureOut">
              <a:rPr lang="en-US" smtClean="0"/>
              <a:pPr/>
              <a:t>4/13/25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D0D8C-C6B1-4D2E-B265-3D0D5D76286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6572CE-13A0-448B-BFAA-220113BBE5F6}" type="datetimeFigureOut">
              <a:rPr lang="en-US" smtClean="0"/>
              <a:pPr/>
              <a:t>4/13/25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2D0D8C-C6B1-4D2E-B265-3D0D5D762861}"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720976"/>
            <a:ext cx="7772400" cy="1470025"/>
          </a:xfrm>
        </p:spPr>
        <p:txBody>
          <a:bodyPr>
            <a:noAutofit/>
          </a:bodyPr>
          <a:lstStyle/>
          <a:p>
            <a:r>
              <a:rPr lang="en-US" sz="9600" b="1" dirty="0">
                <a:ln>
                  <a:solidFill>
                    <a:sysClr val="windowText" lastClr="000000"/>
                  </a:solidFill>
                </a:ln>
                <a:solidFill>
                  <a:srgbClr val="FFFF00"/>
                </a:solidFill>
                <a:effectLst>
                  <a:outerShdw blurRad="38100" dist="38100" dir="2700000" algn="tl">
                    <a:srgbClr val="000000">
                      <a:alpha val="43137"/>
                    </a:srgbClr>
                  </a:outerShdw>
                </a:effectLst>
              </a:rPr>
              <a:t>A Gentle and Victorious King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ln>
                  <a:solidFill>
                    <a:sysClr val="windowText" lastClr="000000"/>
                  </a:solidFill>
                </a:ln>
                <a:solidFill>
                  <a:srgbClr val="FFFF00"/>
                </a:solidFill>
                <a:effectLst>
                  <a:outerShdw blurRad="38100" dist="38100" dir="2700000" algn="tl">
                    <a:srgbClr val="000000">
                      <a:alpha val="43137"/>
                    </a:srgbClr>
                  </a:outerShdw>
                </a:effectLst>
              </a:rPr>
              <a:t>Why is this Important?</a:t>
            </a:r>
          </a:p>
        </p:txBody>
      </p:sp>
      <p:sp>
        <p:nvSpPr>
          <p:cNvPr id="4" name="TextBox 3"/>
          <p:cNvSpPr txBox="1"/>
          <p:nvPr/>
        </p:nvSpPr>
        <p:spPr>
          <a:xfrm>
            <a:off x="1676400" y="1709440"/>
            <a:ext cx="8839200" cy="4462760"/>
          </a:xfrm>
          <a:prstGeom prst="rect">
            <a:avLst/>
          </a:prstGeom>
          <a:noFill/>
        </p:spPr>
        <p:txBody>
          <a:bodyPr wrap="square" rtlCol="0">
            <a:spAutoFit/>
          </a:bodyPr>
          <a:lstStyle/>
          <a:p>
            <a:pPr algn="ctr"/>
            <a:r>
              <a:rPr lang="en-US" sz="4800" b="1" i="1" dirty="0"/>
              <a:t>And they brought it </a:t>
            </a:r>
            <a:r>
              <a:rPr lang="en-US" sz="4800" b="1" dirty="0"/>
              <a:t>[the donkey]</a:t>
            </a:r>
            <a:r>
              <a:rPr lang="en-US" sz="4800" b="1" i="1" dirty="0"/>
              <a:t> to Jesus, and throwing their cloaks on the colt, they set Jesus on it.  And as He rode along, they spread their cloaks on the road.</a:t>
            </a:r>
            <a:r>
              <a:rPr lang="en-US" sz="4800" b="1" dirty="0"/>
              <a:t> </a:t>
            </a:r>
          </a:p>
          <a:p>
            <a:pPr algn="ctr"/>
            <a:r>
              <a:rPr lang="en-US" sz="4400" dirty="0"/>
              <a:t>(Luke 19:35-36)</a:t>
            </a:r>
          </a:p>
        </p:txBody>
      </p:sp>
      <p:sp>
        <p:nvSpPr>
          <p:cNvPr id="5" name="TextBox 4"/>
          <p:cNvSpPr txBox="1"/>
          <p:nvPr/>
        </p:nvSpPr>
        <p:spPr>
          <a:xfrm>
            <a:off x="1524000" y="6477000"/>
            <a:ext cx="9144000" cy="381000"/>
          </a:xfrm>
          <a:prstGeom prst="rect">
            <a:avLst/>
          </a:prstGeom>
          <a:noFill/>
        </p:spPr>
        <p:txBody>
          <a:bodyPr wrap="square" rtlCol="0">
            <a:spAutoFit/>
          </a:bodyPr>
          <a:lstStyle/>
          <a:p>
            <a:pPr algn="ctr"/>
            <a:r>
              <a:rPr lang="en-US" dirty="0"/>
              <a:t>And Jesus came forth; not as a warrior, but as the Prince of Peace.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ln>
                  <a:solidFill>
                    <a:sysClr val="windowText" lastClr="000000"/>
                  </a:solidFill>
                </a:ln>
                <a:solidFill>
                  <a:srgbClr val="FFFF00"/>
                </a:solidFill>
                <a:effectLst>
                  <a:outerShdw blurRad="38100" dist="38100" dir="2700000" algn="tl">
                    <a:srgbClr val="000000">
                      <a:alpha val="43137"/>
                    </a:srgbClr>
                  </a:outerShdw>
                </a:effectLst>
              </a:rPr>
              <a:t>Why is this Important?</a:t>
            </a:r>
          </a:p>
        </p:txBody>
      </p:sp>
      <p:sp>
        <p:nvSpPr>
          <p:cNvPr id="4" name="TextBox 3"/>
          <p:cNvSpPr txBox="1"/>
          <p:nvPr/>
        </p:nvSpPr>
        <p:spPr>
          <a:xfrm>
            <a:off x="1676400" y="1492509"/>
            <a:ext cx="8839200" cy="5262979"/>
          </a:xfrm>
          <a:prstGeom prst="rect">
            <a:avLst/>
          </a:prstGeom>
          <a:noFill/>
        </p:spPr>
        <p:txBody>
          <a:bodyPr wrap="square" rtlCol="0">
            <a:spAutoFit/>
          </a:bodyPr>
          <a:lstStyle/>
          <a:p>
            <a:pPr algn="ctr"/>
            <a:r>
              <a:rPr lang="en-US" sz="4800" b="1" i="1" dirty="0"/>
              <a:t>As He was drawing near, already descending the Mount of Olives, the whole multitude of His disciples began to rejoice and praise God is a loud voice for all the mighty works they had seen, saying…</a:t>
            </a:r>
            <a:endParaRPr lang="en-US" sz="4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ln>
                  <a:solidFill>
                    <a:sysClr val="windowText" lastClr="000000"/>
                  </a:solidFill>
                </a:ln>
                <a:solidFill>
                  <a:srgbClr val="FFFF00"/>
                </a:solidFill>
                <a:effectLst>
                  <a:outerShdw blurRad="38100" dist="38100" dir="2700000" algn="tl">
                    <a:srgbClr val="000000">
                      <a:alpha val="43137"/>
                    </a:srgbClr>
                  </a:outerShdw>
                </a:effectLst>
              </a:rPr>
              <a:t>Why is this Important?</a:t>
            </a:r>
          </a:p>
        </p:txBody>
      </p:sp>
      <p:sp>
        <p:nvSpPr>
          <p:cNvPr id="4" name="TextBox 3"/>
          <p:cNvSpPr txBox="1"/>
          <p:nvPr/>
        </p:nvSpPr>
        <p:spPr>
          <a:xfrm>
            <a:off x="1676400" y="1773972"/>
            <a:ext cx="8839200" cy="4093428"/>
          </a:xfrm>
          <a:prstGeom prst="rect">
            <a:avLst/>
          </a:prstGeom>
          <a:noFill/>
        </p:spPr>
        <p:txBody>
          <a:bodyPr wrap="square" rtlCol="0">
            <a:spAutoFit/>
          </a:bodyPr>
          <a:lstStyle/>
          <a:p>
            <a:pPr algn="ctr"/>
            <a:r>
              <a:rPr lang="en-US" sz="5400" b="1" i="1" dirty="0"/>
              <a:t>“Blessed is the King who comes in the name of the Lord!  Peace in heaven and glory to the highest!”  </a:t>
            </a:r>
            <a:endParaRPr lang="en-US" sz="5400" b="1" dirty="0"/>
          </a:p>
          <a:p>
            <a:pPr algn="ctr"/>
            <a:r>
              <a:rPr lang="en-US" sz="4400" dirty="0"/>
              <a:t>(Luke 19:37-38)</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1143000"/>
          </a:xfrm>
        </p:spPr>
        <p:txBody>
          <a:bodyPr>
            <a:normAutofit/>
          </a:bodyPr>
          <a:lstStyle/>
          <a:p>
            <a:r>
              <a:rPr lang="en-US" sz="6600" b="1" dirty="0">
                <a:ln>
                  <a:solidFill>
                    <a:sysClr val="windowText" lastClr="000000"/>
                  </a:solidFill>
                </a:ln>
                <a:solidFill>
                  <a:srgbClr val="FFFF00"/>
                </a:solidFill>
                <a:effectLst>
                  <a:outerShdw blurRad="38100" dist="38100" dir="2700000" algn="tl">
                    <a:srgbClr val="000000">
                      <a:alpha val="43137"/>
                    </a:srgbClr>
                  </a:outerShdw>
                </a:effectLst>
              </a:rPr>
              <a:t>Jesus’ BIG Claim</a:t>
            </a:r>
          </a:p>
        </p:txBody>
      </p:sp>
      <p:sp>
        <p:nvSpPr>
          <p:cNvPr id="4" name="TextBox 3"/>
          <p:cNvSpPr txBox="1"/>
          <p:nvPr/>
        </p:nvSpPr>
        <p:spPr>
          <a:xfrm>
            <a:off x="1524000" y="1143000"/>
            <a:ext cx="9144000" cy="5201424"/>
          </a:xfrm>
          <a:prstGeom prst="rect">
            <a:avLst/>
          </a:prstGeom>
          <a:noFill/>
        </p:spPr>
        <p:txBody>
          <a:bodyPr wrap="square" rtlCol="0">
            <a:spAutoFit/>
          </a:bodyPr>
          <a:lstStyle/>
          <a:p>
            <a:pPr algn="ctr"/>
            <a:r>
              <a:rPr lang="en-US" sz="4800" b="1" i="1" dirty="0"/>
              <a:t>And He entered the temple and began to cast out those who were selling, saying to them, “It is written, ‘And My house shall be a house of prayer’, but you have made it a robbers’ den. </a:t>
            </a:r>
            <a:r>
              <a:rPr lang="en-US" sz="4800" b="1" dirty="0"/>
              <a:t> </a:t>
            </a:r>
          </a:p>
          <a:p>
            <a:pPr algn="ctr"/>
            <a:r>
              <a:rPr lang="en-US" sz="4400" dirty="0"/>
              <a:t>(Luke 19:45-46)</a:t>
            </a:r>
          </a:p>
        </p:txBody>
      </p:sp>
      <p:sp>
        <p:nvSpPr>
          <p:cNvPr id="5" name="TextBox 4"/>
          <p:cNvSpPr txBox="1"/>
          <p:nvPr/>
        </p:nvSpPr>
        <p:spPr>
          <a:xfrm>
            <a:off x="1524000" y="6172200"/>
            <a:ext cx="9144000" cy="369332"/>
          </a:xfrm>
          <a:prstGeom prst="rect">
            <a:avLst/>
          </a:prstGeom>
          <a:noFill/>
        </p:spPr>
        <p:txBody>
          <a:bodyPr wrap="square" rtlCol="0">
            <a:spAutoFit/>
          </a:bodyPr>
          <a:lstStyle/>
          <a:p>
            <a:pPr algn="ctr"/>
            <a:r>
              <a:rPr lang="en-US" b="1" dirty="0"/>
              <a:t>T</a:t>
            </a:r>
          </a:p>
        </p:txBody>
      </p:sp>
      <p:sp>
        <p:nvSpPr>
          <p:cNvPr id="6" name="TextBox 5"/>
          <p:cNvSpPr txBox="1"/>
          <p:nvPr/>
        </p:nvSpPr>
        <p:spPr>
          <a:xfrm>
            <a:off x="1524000" y="6488668"/>
            <a:ext cx="9144000" cy="369332"/>
          </a:xfrm>
          <a:prstGeom prst="rect">
            <a:avLst/>
          </a:prstGeom>
          <a:noFill/>
        </p:spPr>
        <p:txBody>
          <a:bodyPr wrap="square" rtlCol="0">
            <a:spAutoFit/>
          </a:bodyPr>
          <a:lstStyle/>
          <a:p>
            <a:pPr algn="ctr"/>
            <a:r>
              <a:rPr lang="en-US" dirty="0"/>
              <a:t>He showed His authority over the operation and practices of the temple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1143000"/>
          </a:xfrm>
        </p:spPr>
        <p:txBody>
          <a:bodyPr>
            <a:normAutofit/>
          </a:bodyPr>
          <a:lstStyle/>
          <a:p>
            <a:r>
              <a:rPr lang="en-US" sz="6600" b="1" dirty="0">
                <a:ln>
                  <a:solidFill>
                    <a:sysClr val="windowText" lastClr="000000"/>
                  </a:solidFill>
                </a:ln>
                <a:solidFill>
                  <a:srgbClr val="FFFF00"/>
                </a:solidFill>
                <a:effectLst>
                  <a:outerShdw blurRad="38100" dist="38100" dir="2700000" algn="tl">
                    <a:srgbClr val="000000">
                      <a:alpha val="43137"/>
                    </a:srgbClr>
                  </a:outerShdw>
                </a:effectLst>
              </a:rPr>
              <a:t>Jesus’ BIG Claim</a:t>
            </a:r>
          </a:p>
        </p:txBody>
      </p:sp>
      <p:sp>
        <p:nvSpPr>
          <p:cNvPr id="4" name="TextBox 3"/>
          <p:cNvSpPr txBox="1"/>
          <p:nvPr/>
        </p:nvSpPr>
        <p:spPr>
          <a:xfrm>
            <a:off x="1676400" y="1171576"/>
            <a:ext cx="8839200" cy="4924425"/>
          </a:xfrm>
          <a:prstGeom prst="rect">
            <a:avLst/>
          </a:prstGeom>
          <a:noFill/>
        </p:spPr>
        <p:txBody>
          <a:bodyPr wrap="square" rtlCol="0">
            <a:spAutoFit/>
          </a:bodyPr>
          <a:lstStyle/>
          <a:p>
            <a:pPr algn="ctr"/>
            <a:r>
              <a:rPr lang="en-US" sz="5400" b="1" i="1" dirty="0"/>
              <a:t>“What sign do You show to us, seeing that You do these things?” Jesus answered… destroy this temple and in three days I will raise it up.</a:t>
            </a:r>
            <a:r>
              <a:rPr lang="en-US" sz="5400" b="1" dirty="0"/>
              <a:t> </a:t>
            </a:r>
          </a:p>
          <a:p>
            <a:pPr algn="ctr"/>
            <a:r>
              <a:rPr lang="en-US" sz="4400" dirty="0"/>
              <a:t>(John 2:18-19)</a:t>
            </a:r>
          </a:p>
        </p:txBody>
      </p:sp>
      <p:sp>
        <p:nvSpPr>
          <p:cNvPr id="5" name="TextBox 4"/>
          <p:cNvSpPr txBox="1"/>
          <p:nvPr/>
        </p:nvSpPr>
        <p:spPr>
          <a:xfrm>
            <a:off x="1524000" y="6172200"/>
            <a:ext cx="9144000" cy="369332"/>
          </a:xfrm>
          <a:prstGeom prst="rect">
            <a:avLst/>
          </a:prstGeom>
          <a:noFill/>
        </p:spPr>
        <p:txBody>
          <a:bodyPr wrap="square" rtlCol="0">
            <a:spAutoFit/>
          </a:bodyPr>
          <a:lstStyle/>
          <a:p>
            <a:pPr algn="ctr"/>
            <a:r>
              <a:rPr lang="en-US" b="1" dirty="0"/>
              <a:t>T</a:t>
            </a:r>
          </a:p>
        </p:txBody>
      </p:sp>
      <p:sp>
        <p:nvSpPr>
          <p:cNvPr id="6" name="TextBox 5"/>
          <p:cNvSpPr txBox="1"/>
          <p:nvPr/>
        </p:nvSpPr>
        <p:spPr>
          <a:xfrm>
            <a:off x="1524000" y="6248401"/>
            <a:ext cx="9144000" cy="646331"/>
          </a:xfrm>
          <a:prstGeom prst="rect">
            <a:avLst/>
          </a:prstGeom>
          <a:noFill/>
        </p:spPr>
        <p:txBody>
          <a:bodyPr wrap="square" rtlCol="0">
            <a:spAutoFit/>
          </a:bodyPr>
          <a:lstStyle/>
          <a:p>
            <a:pPr algn="ctr"/>
            <a:r>
              <a:rPr lang="en-US" dirty="0"/>
              <a:t>He has power over death. He has restored the connection between heaven and earth.  He is the restored temple here on earth (God with us) &amp; glory promised by God in Ezekiel’s prophecy.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ln>
                  <a:solidFill>
                    <a:sysClr val="windowText" lastClr="000000"/>
                  </a:solidFill>
                </a:ln>
                <a:solidFill>
                  <a:srgbClr val="FFFF00"/>
                </a:solidFill>
                <a:effectLst>
                  <a:outerShdw blurRad="38100" dist="38100" dir="2700000" algn="tl">
                    <a:srgbClr val="000000">
                      <a:alpha val="43137"/>
                    </a:srgbClr>
                  </a:outerShdw>
                </a:effectLst>
              </a:rPr>
              <a:t>Jesus’ BIG Claim</a:t>
            </a:r>
          </a:p>
        </p:txBody>
      </p:sp>
      <p:sp>
        <p:nvSpPr>
          <p:cNvPr id="4" name="TextBox 3"/>
          <p:cNvSpPr txBox="1"/>
          <p:nvPr/>
        </p:nvSpPr>
        <p:spPr>
          <a:xfrm>
            <a:off x="1676400" y="2071568"/>
            <a:ext cx="8839200" cy="3262432"/>
          </a:xfrm>
          <a:prstGeom prst="rect">
            <a:avLst/>
          </a:prstGeom>
          <a:noFill/>
        </p:spPr>
        <p:txBody>
          <a:bodyPr wrap="square" rtlCol="0">
            <a:spAutoFit/>
          </a:bodyPr>
          <a:lstStyle/>
          <a:p>
            <a:pPr algn="ctr"/>
            <a:r>
              <a:rPr lang="en-US" sz="5400" b="1" i="1" dirty="0"/>
              <a:t>…I say to you that something greater than the temple is here.</a:t>
            </a:r>
            <a:r>
              <a:rPr lang="en-US" sz="5400" b="1" dirty="0"/>
              <a:t> </a:t>
            </a:r>
          </a:p>
          <a:p>
            <a:pPr algn="ctr"/>
            <a:r>
              <a:rPr lang="en-US" sz="4400" dirty="0"/>
              <a:t>(Matthew 12:6)</a:t>
            </a:r>
          </a:p>
        </p:txBody>
      </p:sp>
      <p:sp>
        <p:nvSpPr>
          <p:cNvPr id="5" name="TextBox 4"/>
          <p:cNvSpPr txBox="1"/>
          <p:nvPr/>
        </p:nvSpPr>
        <p:spPr>
          <a:xfrm>
            <a:off x="1524000" y="6172200"/>
            <a:ext cx="9144000" cy="369332"/>
          </a:xfrm>
          <a:prstGeom prst="rect">
            <a:avLst/>
          </a:prstGeom>
          <a:noFill/>
        </p:spPr>
        <p:txBody>
          <a:bodyPr wrap="square" rtlCol="0">
            <a:spAutoFit/>
          </a:bodyPr>
          <a:lstStyle/>
          <a:p>
            <a:pPr algn="ctr"/>
            <a:r>
              <a:rPr lang="en-US" b="1" dirty="0"/>
              <a:t>T</a:t>
            </a:r>
          </a:p>
        </p:txBody>
      </p:sp>
      <p:sp>
        <p:nvSpPr>
          <p:cNvPr id="6" name="TextBox 5"/>
          <p:cNvSpPr txBox="1"/>
          <p:nvPr/>
        </p:nvSpPr>
        <p:spPr>
          <a:xfrm>
            <a:off x="1524000" y="6248401"/>
            <a:ext cx="9144000" cy="646331"/>
          </a:xfrm>
          <a:prstGeom prst="rect">
            <a:avLst/>
          </a:prstGeom>
          <a:noFill/>
        </p:spPr>
        <p:txBody>
          <a:bodyPr wrap="square" rtlCol="0">
            <a:spAutoFit/>
          </a:bodyPr>
          <a:lstStyle/>
          <a:p>
            <a:pPr algn="ctr"/>
            <a:r>
              <a:rPr lang="en-US" dirty="0"/>
              <a:t>This is Jesus’ response to why His disciples were picking and eating grain on the Sabbath.  He is greater than the temple and its practices, His work takes priority over the law and Sabbath.</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ln>
                  <a:solidFill>
                    <a:sysClr val="windowText" lastClr="000000"/>
                  </a:solidFill>
                </a:ln>
                <a:solidFill>
                  <a:srgbClr val="FFFF00"/>
                </a:solidFill>
                <a:effectLst>
                  <a:outerShdw blurRad="38100" dist="38100" dir="2700000" algn="tl">
                    <a:srgbClr val="000000">
                      <a:alpha val="43137"/>
                    </a:srgbClr>
                  </a:outerShdw>
                </a:effectLst>
              </a:rPr>
              <a:t>Mode of Transport?</a:t>
            </a:r>
          </a:p>
        </p:txBody>
      </p:sp>
      <p:sp>
        <p:nvSpPr>
          <p:cNvPr id="3" name="Content Placeholder 2"/>
          <p:cNvSpPr>
            <a:spLocks noGrp="1"/>
          </p:cNvSpPr>
          <p:nvPr>
            <p:ph idx="1"/>
          </p:nvPr>
        </p:nvSpPr>
        <p:spPr/>
        <p:txBody>
          <a:bodyPr/>
          <a:lstStyle/>
          <a:p>
            <a:r>
              <a:rPr lang="en-US" sz="4800" b="1" dirty="0">
                <a:ln>
                  <a:solidFill>
                    <a:sysClr val="windowText" lastClr="000000"/>
                  </a:solidFill>
                </a:ln>
                <a:solidFill>
                  <a:srgbClr val="FFFF00"/>
                </a:solidFill>
                <a:effectLst>
                  <a:outerShdw blurRad="38100" dist="38100" dir="2700000" algn="tl">
                    <a:srgbClr val="000000">
                      <a:alpha val="43137"/>
                    </a:srgbClr>
                  </a:outerShdw>
                </a:effectLst>
              </a:rPr>
              <a:t>Jesus sent His disciples to procure a donkey for Him to ride into Jerusalem</a:t>
            </a:r>
          </a:p>
          <a:p>
            <a:endParaRPr lang="en-US" sz="1200" dirty="0"/>
          </a:p>
          <a:p>
            <a:r>
              <a:rPr lang="en-US" sz="4800" b="1" dirty="0">
                <a:ln>
                  <a:solidFill>
                    <a:sysClr val="windowText" lastClr="000000"/>
                  </a:solidFill>
                </a:ln>
                <a:solidFill>
                  <a:srgbClr val="FFFF00"/>
                </a:solidFill>
                <a:effectLst>
                  <a:outerShdw blurRad="38100" dist="38100" dir="2700000" algn="tl">
                    <a:srgbClr val="000000">
                      <a:alpha val="43137"/>
                    </a:srgbClr>
                  </a:outerShdw>
                </a:effectLst>
              </a:rPr>
              <a:t>Why now, after all that walking?</a:t>
            </a:r>
          </a:p>
          <a:p>
            <a:endParaRPr lang="en-US" dirty="0"/>
          </a:p>
          <a:p>
            <a:endParaRPr lang="en-US" dirty="0"/>
          </a:p>
          <a:p>
            <a:endParaRPr lang="en-US" dirty="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1143000"/>
          </a:xfrm>
        </p:spPr>
        <p:txBody>
          <a:bodyPr>
            <a:normAutofit/>
          </a:bodyPr>
          <a:lstStyle/>
          <a:p>
            <a:r>
              <a:rPr lang="en-US" sz="6600" b="1" dirty="0">
                <a:ln>
                  <a:solidFill>
                    <a:sysClr val="windowText" lastClr="000000"/>
                  </a:solidFill>
                </a:ln>
                <a:solidFill>
                  <a:srgbClr val="FFFF00"/>
                </a:solidFill>
                <a:effectLst>
                  <a:outerShdw blurRad="38100" dist="38100" dir="2700000" algn="tl">
                    <a:srgbClr val="000000">
                      <a:alpha val="43137"/>
                    </a:srgbClr>
                  </a:outerShdw>
                </a:effectLst>
              </a:rPr>
              <a:t>Jesus’ BIG Claim</a:t>
            </a:r>
          </a:p>
        </p:txBody>
      </p:sp>
      <p:sp>
        <p:nvSpPr>
          <p:cNvPr id="4" name="TextBox 3"/>
          <p:cNvSpPr txBox="1"/>
          <p:nvPr/>
        </p:nvSpPr>
        <p:spPr>
          <a:xfrm>
            <a:off x="1524000" y="1143000"/>
            <a:ext cx="9144000" cy="5201424"/>
          </a:xfrm>
          <a:prstGeom prst="rect">
            <a:avLst/>
          </a:prstGeom>
          <a:noFill/>
        </p:spPr>
        <p:txBody>
          <a:bodyPr wrap="square" rtlCol="0">
            <a:spAutoFit/>
          </a:bodyPr>
          <a:lstStyle/>
          <a:p>
            <a:pPr algn="ctr"/>
            <a:r>
              <a:rPr lang="en-US" sz="4800" b="1" i="1" dirty="0"/>
              <a:t>Rejoice greatly, O daughter of Zion!  Shout, daughter of Jerusalem!  See, your king comes to you, righteous and victorious and riding on a donkey, the foal of a donkey. </a:t>
            </a:r>
            <a:r>
              <a:rPr lang="en-US" sz="4800" b="1" dirty="0"/>
              <a:t> </a:t>
            </a:r>
          </a:p>
          <a:p>
            <a:pPr algn="ctr"/>
            <a:r>
              <a:rPr lang="en-US" sz="4400" dirty="0"/>
              <a:t>(Zechariah 9:9)</a:t>
            </a:r>
          </a:p>
        </p:txBody>
      </p:sp>
      <p:sp>
        <p:nvSpPr>
          <p:cNvPr id="6" name="TextBox 5"/>
          <p:cNvSpPr txBox="1"/>
          <p:nvPr/>
        </p:nvSpPr>
        <p:spPr>
          <a:xfrm>
            <a:off x="1524000" y="6269181"/>
            <a:ext cx="9144000" cy="646331"/>
          </a:xfrm>
          <a:prstGeom prst="rect">
            <a:avLst/>
          </a:prstGeom>
          <a:noFill/>
        </p:spPr>
        <p:txBody>
          <a:bodyPr wrap="square" rtlCol="0">
            <a:spAutoFit/>
          </a:bodyPr>
          <a:lstStyle/>
          <a:p>
            <a:pPr algn="ctr"/>
            <a:r>
              <a:rPr lang="en-US" dirty="0"/>
              <a:t>It was foretold a Davidic king would come &amp; restore the connection between heaven an earth, and the glory of God to the temple.  The Jews were waiting and watching for his appearing.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304800"/>
            <a:ext cx="9144000" cy="5940088"/>
          </a:xfrm>
          <a:prstGeom prst="rect">
            <a:avLst/>
          </a:prstGeom>
          <a:noFill/>
        </p:spPr>
        <p:txBody>
          <a:bodyPr wrap="square" rtlCol="0">
            <a:spAutoFit/>
          </a:bodyPr>
          <a:lstStyle/>
          <a:p>
            <a:pPr algn="ctr"/>
            <a:r>
              <a:rPr lang="en-US" sz="4800" b="1" i="1" dirty="0"/>
              <a:t>I will take away the chariots from Ephraim and the war hoses from Jerusalem, and the battle bow will be broken.  He will proclaim peace to the nations.  His rule will extend from sea to sea and from the river to the ends of the earth. </a:t>
            </a:r>
            <a:r>
              <a:rPr lang="en-US" sz="4800" b="1" dirty="0"/>
              <a:t> </a:t>
            </a:r>
          </a:p>
          <a:p>
            <a:pPr algn="ctr"/>
            <a:r>
              <a:rPr lang="en-US" sz="4400" dirty="0"/>
              <a:t>(Zechariah 9:10)</a:t>
            </a:r>
          </a:p>
        </p:txBody>
      </p:sp>
      <p:sp>
        <p:nvSpPr>
          <p:cNvPr id="6" name="TextBox 5"/>
          <p:cNvSpPr txBox="1"/>
          <p:nvPr/>
        </p:nvSpPr>
        <p:spPr>
          <a:xfrm>
            <a:off x="1524000" y="6488668"/>
            <a:ext cx="9144000" cy="369332"/>
          </a:xfrm>
          <a:prstGeom prst="rect">
            <a:avLst/>
          </a:prstGeom>
          <a:noFill/>
        </p:spPr>
        <p:txBody>
          <a:bodyPr wrap="square" rtlCol="0">
            <a:spAutoFit/>
          </a:bodyPr>
          <a:lstStyle/>
          <a:p>
            <a:pPr algn="ctr"/>
            <a:r>
              <a:rPr lang="en-US" dirty="0"/>
              <a:t>This gentle King will at a future time end warfare and establish His peace on earth.</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1143000"/>
          </a:xfrm>
        </p:spPr>
        <p:txBody>
          <a:bodyPr>
            <a:normAutofit/>
          </a:bodyPr>
          <a:lstStyle/>
          <a:p>
            <a:r>
              <a:rPr lang="en-US" sz="6600" b="1" dirty="0">
                <a:ln>
                  <a:solidFill>
                    <a:sysClr val="windowText" lastClr="000000"/>
                  </a:solidFill>
                </a:ln>
                <a:solidFill>
                  <a:srgbClr val="FFFF00"/>
                </a:solidFill>
                <a:effectLst>
                  <a:outerShdw blurRad="38100" dist="38100" dir="2700000" algn="tl">
                    <a:srgbClr val="000000">
                      <a:alpha val="43137"/>
                    </a:srgbClr>
                  </a:outerShdw>
                </a:effectLst>
              </a:rPr>
              <a:t>Jesus’ BIG Claim</a:t>
            </a:r>
          </a:p>
        </p:txBody>
      </p:sp>
      <p:sp>
        <p:nvSpPr>
          <p:cNvPr id="4" name="TextBox 3"/>
          <p:cNvSpPr txBox="1"/>
          <p:nvPr/>
        </p:nvSpPr>
        <p:spPr>
          <a:xfrm>
            <a:off x="1752600" y="1480840"/>
            <a:ext cx="8686800" cy="4462760"/>
          </a:xfrm>
          <a:prstGeom prst="rect">
            <a:avLst/>
          </a:prstGeom>
          <a:noFill/>
        </p:spPr>
        <p:txBody>
          <a:bodyPr wrap="square" rtlCol="0">
            <a:spAutoFit/>
          </a:bodyPr>
          <a:lstStyle/>
          <a:p>
            <a:pPr algn="ctr"/>
            <a:r>
              <a:rPr lang="en-US" sz="4800" b="1" i="1" dirty="0"/>
              <a:t>Listen!  Your watchmen lift up their voices.  They shout joyfully together; for they will see with their own eyes when the Lord restores Zion. </a:t>
            </a:r>
            <a:r>
              <a:rPr lang="en-US" sz="4800" b="1" dirty="0"/>
              <a:t> </a:t>
            </a:r>
          </a:p>
          <a:p>
            <a:pPr algn="ctr"/>
            <a:r>
              <a:rPr lang="en-US" sz="4400" dirty="0"/>
              <a:t>(Isaiah 52:8)</a:t>
            </a:r>
          </a:p>
        </p:txBody>
      </p:sp>
      <p:sp>
        <p:nvSpPr>
          <p:cNvPr id="6" name="TextBox 5"/>
          <p:cNvSpPr txBox="1"/>
          <p:nvPr/>
        </p:nvSpPr>
        <p:spPr>
          <a:xfrm>
            <a:off x="1524000" y="6488668"/>
            <a:ext cx="9144000" cy="369332"/>
          </a:xfrm>
          <a:prstGeom prst="rect">
            <a:avLst/>
          </a:prstGeom>
          <a:noFill/>
        </p:spPr>
        <p:txBody>
          <a:bodyPr wrap="square" rtlCol="0">
            <a:spAutoFit/>
          </a:bodyPr>
          <a:lstStyle/>
          <a:p>
            <a:r>
              <a:rPr lang="en-US" dirty="0"/>
              <a:t>Jesus was arriving in plain sight.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76200"/>
            <a:ext cx="8229600" cy="1143000"/>
          </a:xfrm>
        </p:spPr>
        <p:txBody>
          <a:bodyPr>
            <a:normAutofit/>
          </a:bodyPr>
          <a:lstStyle/>
          <a:p>
            <a:pPr algn="l"/>
            <a:r>
              <a:rPr lang="en-US" sz="5400" b="1" u="sng" dirty="0">
                <a:solidFill>
                  <a:schemeClr val="bg1"/>
                </a:solidFill>
              </a:rPr>
              <a:t>A Quick Map Lesson</a:t>
            </a:r>
          </a:p>
        </p:txBody>
      </p:sp>
      <p:sp>
        <p:nvSpPr>
          <p:cNvPr id="7" name="TextBox 6"/>
          <p:cNvSpPr txBox="1"/>
          <p:nvPr/>
        </p:nvSpPr>
        <p:spPr>
          <a:xfrm>
            <a:off x="1524000" y="3886200"/>
            <a:ext cx="2819400" cy="1077218"/>
          </a:xfrm>
          <a:prstGeom prst="rect">
            <a:avLst/>
          </a:prstGeom>
          <a:noFill/>
        </p:spPr>
        <p:txBody>
          <a:bodyPr wrap="square" rtlCol="0">
            <a:spAutoFit/>
          </a:bodyPr>
          <a:lstStyle/>
          <a:p>
            <a:pPr algn="ctr"/>
            <a:r>
              <a:rPr lang="en-US" sz="3200" b="1" dirty="0"/>
              <a:t>Mediterranean Sea  0 feet</a:t>
            </a:r>
          </a:p>
        </p:txBody>
      </p:sp>
      <p:sp>
        <p:nvSpPr>
          <p:cNvPr id="9" name="TextBox 8"/>
          <p:cNvSpPr txBox="1"/>
          <p:nvPr/>
        </p:nvSpPr>
        <p:spPr>
          <a:xfrm>
            <a:off x="3657600" y="1742182"/>
            <a:ext cx="1905000" cy="1077218"/>
          </a:xfrm>
          <a:prstGeom prst="rect">
            <a:avLst/>
          </a:prstGeom>
          <a:noFill/>
        </p:spPr>
        <p:txBody>
          <a:bodyPr wrap="square" rtlCol="0">
            <a:spAutoFit/>
          </a:bodyPr>
          <a:lstStyle/>
          <a:p>
            <a:pPr algn="ctr">
              <a:buNone/>
            </a:pPr>
            <a:r>
              <a:rPr lang="en-US" sz="3200" b="1" dirty="0"/>
              <a:t>Jerusalem</a:t>
            </a:r>
          </a:p>
          <a:p>
            <a:pPr algn="ctr">
              <a:buNone/>
            </a:pPr>
            <a:r>
              <a:rPr lang="en-US" sz="3200" b="1" dirty="0"/>
              <a:t>2540 feet</a:t>
            </a:r>
          </a:p>
        </p:txBody>
      </p:sp>
      <p:sp>
        <p:nvSpPr>
          <p:cNvPr id="10" name="TextBox 9"/>
          <p:cNvSpPr txBox="1"/>
          <p:nvPr/>
        </p:nvSpPr>
        <p:spPr>
          <a:xfrm>
            <a:off x="5486400" y="1600201"/>
            <a:ext cx="2438400" cy="1354217"/>
          </a:xfrm>
          <a:prstGeom prst="rect">
            <a:avLst/>
          </a:prstGeom>
          <a:noFill/>
        </p:spPr>
        <p:txBody>
          <a:bodyPr wrap="square" rtlCol="0">
            <a:spAutoFit/>
          </a:bodyPr>
          <a:lstStyle/>
          <a:p>
            <a:pPr algn="ctr"/>
            <a:r>
              <a:rPr lang="en-US" sz="3200" b="1" dirty="0"/>
              <a:t>Olivet</a:t>
            </a:r>
          </a:p>
          <a:p>
            <a:pPr algn="ctr"/>
            <a:r>
              <a:rPr lang="en-US" sz="3200" b="1" dirty="0"/>
              <a:t> 2560 feet</a:t>
            </a:r>
          </a:p>
          <a:p>
            <a:endParaRPr lang="en-US" dirty="0"/>
          </a:p>
        </p:txBody>
      </p:sp>
      <p:sp>
        <p:nvSpPr>
          <p:cNvPr id="11" name="TextBox 10"/>
          <p:cNvSpPr txBox="1"/>
          <p:nvPr/>
        </p:nvSpPr>
        <p:spPr>
          <a:xfrm>
            <a:off x="7772400" y="4724400"/>
            <a:ext cx="1752600" cy="1077218"/>
          </a:xfrm>
          <a:prstGeom prst="rect">
            <a:avLst/>
          </a:prstGeom>
          <a:noFill/>
        </p:spPr>
        <p:txBody>
          <a:bodyPr wrap="square" rtlCol="0">
            <a:spAutoFit/>
          </a:bodyPr>
          <a:lstStyle/>
          <a:p>
            <a:pPr algn="ctr"/>
            <a:r>
              <a:rPr lang="en-US" sz="3200" b="1" dirty="0"/>
              <a:t>Jericho</a:t>
            </a:r>
          </a:p>
          <a:p>
            <a:pPr algn="ctr"/>
            <a:r>
              <a:rPr lang="en-US" sz="3200" b="1" dirty="0"/>
              <a:t>-825 feet</a:t>
            </a:r>
          </a:p>
        </p:txBody>
      </p:sp>
      <p:sp>
        <p:nvSpPr>
          <p:cNvPr id="12" name="TextBox 11"/>
          <p:cNvSpPr txBox="1"/>
          <p:nvPr/>
        </p:nvSpPr>
        <p:spPr>
          <a:xfrm>
            <a:off x="7696200" y="5856982"/>
            <a:ext cx="2971800" cy="1077218"/>
          </a:xfrm>
          <a:prstGeom prst="rect">
            <a:avLst/>
          </a:prstGeom>
          <a:noFill/>
        </p:spPr>
        <p:txBody>
          <a:bodyPr wrap="square" rtlCol="0">
            <a:spAutoFit/>
          </a:bodyPr>
          <a:lstStyle/>
          <a:p>
            <a:pPr algn="ctr"/>
            <a:r>
              <a:rPr lang="en-US" sz="3200" b="1" dirty="0"/>
              <a:t>Dead Sea</a:t>
            </a:r>
          </a:p>
          <a:p>
            <a:pPr algn="ctr"/>
            <a:r>
              <a:rPr lang="en-US" sz="3200" b="1" dirty="0"/>
              <a:t>-1302 feet</a:t>
            </a:r>
          </a:p>
        </p:txBody>
      </p:sp>
      <p:sp>
        <p:nvSpPr>
          <p:cNvPr id="14" name="TextBox 13"/>
          <p:cNvSpPr txBox="1"/>
          <p:nvPr/>
        </p:nvSpPr>
        <p:spPr>
          <a:xfrm>
            <a:off x="8610601" y="0"/>
            <a:ext cx="2139557" cy="1569660"/>
          </a:xfrm>
          <a:prstGeom prst="rect">
            <a:avLst/>
          </a:prstGeom>
          <a:noFill/>
        </p:spPr>
        <p:txBody>
          <a:bodyPr wrap="square" rtlCol="0">
            <a:spAutoFit/>
          </a:bodyPr>
          <a:lstStyle/>
          <a:p>
            <a:pPr algn="ctr"/>
            <a:r>
              <a:rPr lang="en-US" sz="3200" b="1" dirty="0"/>
              <a:t>Trans-Jordan</a:t>
            </a:r>
          </a:p>
          <a:p>
            <a:pPr algn="ctr"/>
            <a:r>
              <a:rPr lang="en-US" sz="3200" b="1" dirty="0"/>
              <a:t>3500+ feet</a:t>
            </a:r>
          </a:p>
        </p:txBody>
      </p:sp>
      <p:cxnSp>
        <p:nvCxnSpPr>
          <p:cNvPr id="16" name="Straight Arrow Connector 15"/>
          <p:cNvCxnSpPr>
            <a:stCxn id="9" idx="1"/>
            <a:endCxn id="7" idx="0"/>
          </p:cNvCxnSpPr>
          <p:nvPr/>
        </p:nvCxnSpPr>
        <p:spPr>
          <a:xfrm flipH="1">
            <a:off x="2933700" y="2280792"/>
            <a:ext cx="723900" cy="1605409"/>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971800" y="2971801"/>
            <a:ext cx="685800" cy="646331"/>
          </a:xfrm>
          <a:prstGeom prst="rect">
            <a:avLst/>
          </a:prstGeom>
          <a:noFill/>
        </p:spPr>
        <p:txBody>
          <a:bodyPr wrap="square" rtlCol="0">
            <a:spAutoFit/>
          </a:bodyPr>
          <a:lstStyle/>
          <a:p>
            <a:pPr algn="ctr"/>
            <a:r>
              <a:rPr lang="en-US" dirty="0"/>
              <a:t>37 miles</a:t>
            </a:r>
          </a:p>
        </p:txBody>
      </p:sp>
      <p:cxnSp>
        <p:nvCxnSpPr>
          <p:cNvPr id="19" name="Straight Arrow Connector 18"/>
          <p:cNvCxnSpPr/>
          <p:nvPr/>
        </p:nvCxnSpPr>
        <p:spPr>
          <a:xfrm>
            <a:off x="5410200" y="2819400"/>
            <a:ext cx="2895600" cy="35814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6324600" y="4267201"/>
            <a:ext cx="914400" cy="646331"/>
          </a:xfrm>
          <a:prstGeom prst="rect">
            <a:avLst/>
          </a:prstGeom>
          <a:noFill/>
        </p:spPr>
        <p:txBody>
          <a:bodyPr wrap="square" rtlCol="0">
            <a:spAutoFit/>
          </a:bodyPr>
          <a:lstStyle/>
          <a:p>
            <a:pPr algn="ctr"/>
            <a:r>
              <a:rPr lang="en-US" dirty="0"/>
              <a:t>14 miles</a:t>
            </a:r>
          </a:p>
        </p:txBody>
      </p:sp>
      <p:cxnSp>
        <p:nvCxnSpPr>
          <p:cNvPr id="22" name="Straight Arrow Connector 21"/>
          <p:cNvCxnSpPr/>
          <p:nvPr/>
        </p:nvCxnSpPr>
        <p:spPr>
          <a:xfrm>
            <a:off x="5638800" y="2590800"/>
            <a:ext cx="2819400" cy="20574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6934200" y="3657600"/>
            <a:ext cx="1219200" cy="369332"/>
          </a:xfrm>
          <a:prstGeom prst="rect">
            <a:avLst/>
          </a:prstGeom>
          <a:noFill/>
        </p:spPr>
        <p:txBody>
          <a:bodyPr wrap="square" rtlCol="0">
            <a:spAutoFit/>
          </a:bodyPr>
          <a:lstStyle/>
          <a:p>
            <a:r>
              <a:rPr lang="en-US" dirty="0"/>
              <a:t>15 miles</a:t>
            </a:r>
          </a:p>
        </p:txBody>
      </p:sp>
      <p:cxnSp>
        <p:nvCxnSpPr>
          <p:cNvPr id="25" name="Straight Arrow Connector 24"/>
          <p:cNvCxnSpPr/>
          <p:nvPr/>
        </p:nvCxnSpPr>
        <p:spPr>
          <a:xfrm flipV="1">
            <a:off x="5791200" y="457200"/>
            <a:ext cx="3048000" cy="12954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7391400" y="533401"/>
            <a:ext cx="1066800" cy="646331"/>
          </a:xfrm>
          <a:prstGeom prst="rect">
            <a:avLst/>
          </a:prstGeom>
          <a:noFill/>
        </p:spPr>
        <p:txBody>
          <a:bodyPr wrap="square" rtlCol="0">
            <a:spAutoFit/>
          </a:bodyPr>
          <a:lstStyle/>
          <a:p>
            <a:pPr algn="ctr"/>
            <a:r>
              <a:rPr lang="en-US" dirty="0"/>
              <a:t>50+ miles</a:t>
            </a:r>
          </a:p>
        </p:txBody>
      </p:sp>
      <p:sp>
        <p:nvSpPr>
          <p:cNvPr id="27" name="TextBox 26"/>
          <p:cNvSpPr txBox="1"/>
          <p:nvPr/>
        </p:nvSpPr>
        <p:spPr>
          <a:xfrm>
            <a:off x="7772400" y="1828801"/>
            <a:ext cx="1600200" cy="646331"/>
          </a:xfrm>
          <a:prstGeom prst="rect">
            <a:avLst/>
          </a:prstGeom>
          <a:noFill/>
        </p:spPr>
        <p:txBody>
          <a:bodyPr wrap="square" rtlCol="0">
            <a:spAutoFit/>
          </a:bodyPr>
          <a:lstStyle/>
          <a:p>
            <a:pPr algn="ctr"/>
            <a:r>
              <a:rPr lang="en-US" dirty="0" err="1"/>
              <a:t>Bethphage</a:t>
            </a:r>
            <a:r>
              <a:rPr lang="en-US" dirty="0"/>
              <a:t> - fig</a:t>
            </a:r>
          </a:p>
          <a:p>
            <a:pPr algn="ctr"/>
            <a:r>
              <a:rPr lang="en-US" dirty="0"/>
              <a:t>Bethany - date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0"/>
            <a:ext cx="8229600" cy="1143000"/>
          </a:xfrm>
        </p:spPr>
        <p:txBody>
          <a:bodyPr>
            <a:normAutofit/>
          </a:bodyPr>
          <a:lstStyle/>
          <a:p>
            <a:r>
              <a:rPr lang="en-US" sz="6600" b="1" dirty="0">
                <a:ln>
                  <a:solidFill>
                    <a:sysClr val="windowText" lastClr="000000"/>
                  </a:solidFill>
                </a:ln>
                <a:solidFill>
                  <a:srgbClr val="FFFF00"/>
                </a:solidFill>
                <a:effectLst>
                  <a:outerShdw blurRad="38100" dist="38100" dir="2700000" algn="tl">
                    <a:srgbClr val="000000">
                      <a:alpha val="43137"/>
                    </a:srgbClr>
                  </a:outerShdw>
                </a:effectLst>
              </a:rPr>
              <a:t>Jesus’ BIG Claim</a:t>
            </a:r>
          </a:p>
        </p:txBody>
      </p:sp>
      <p:sp>
        <p:nvSpPr>
          <p:cNvPr id="4" name="TextBox 3"/>
          <p:cNvSpPr txBox="1"/>
          <p:nvPr/>
        </p:nvSpPr>
        <p:spPr>
          <a:xfrm>
            <a:off x="2133600" y="1752600"/>
            <a:ext cx="8001000" cy="3539430"/>
          </a:xfrm>
          <a:prstGeom prst="rect">
            <a:avLst/>
          </a:prstGeom>
          <a:noFill/>
        </p:spPr>
        <p:txBody>
          <a:bodyPr wrap="square" rtlCol="0">
            <a:spAutoFit/>
          </a:bodyPr>
          <a:lstStyle/>
          <a:p>
            <a:pPr algn="ctr"/>
            <a:r>
              <a:rPr lang="en-US" sz="6000" b="1" i="1" dirty="0"/>
              <a:t>…I am a great King, and My name is to be feared among the nations. </a:t>
            </a:r>
            <a:r>
              <a:rPr lang="en-US" sz="6000" b="1" dirty="0"/>
              <a:t> </a:t>
            </a:r>
          </a:p>
          <a:p>
            <a:pPr algn="ctr"/>
            <a:r>
              <a:rPr lang="en-US" sz="4400" dirty="0"/>
              <a:t>(Malachi 1:14)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04800"/>
            <a:ext cx="8229600" cy="1143000"/>
          </a:xfrm>
        </p:spPr>
        <p:txBody>
          <a:bodyPr>
            <a:normAutofit/>
          </a:bodyPr>
          <a:lstStyle/>
          <a:p>
            <a:r>
              <a:rPr lang="en-US" sz="6600" b="1" dirty="0">
                <a:ln>
                  <a:solidFill>
                    <a:sysClr val="windowText" lastClr="000000"/>
                  </a:solidFill>
                </a:ln>
                <a:solidFill>
                  <a:srgbClr val="FFFF00"/>
                </a:solidFill>
                <a:effectLst>
                  <a:outerShdw blurRad="38100" dist="38100" dir="2700000" algn="tl">
                    <a:srgbClr val="000000">
                      <a:alpha val="43137"/>
                    </a:srgbClr>
                  </a:outerShdw>
                </a:effectLst>
              </a:rPr>
              <a:t>Jesus’ BIG Claim</a:t>
            </a:r>
          </a:p>
        </p:txBody>
      </p:sp>
      <p:sp>
        <p:nvSpPr>
          <p:cNvPr id="4" name="TextBox 3"/>
          <p:cNvSpPr txBox="1"/>
          <p:nvPr/>
        </p:nvSpPr>
        <p:spPr>
          <a:xfrm>
            <a:off x="1524000" y="1718370"/>
            <a:ext cx="9144000" cy="3539430"/>
          </a:xfrm>
          <a:prstGeom prst="rect">
            <a:avLst/>
          </a:prstGeom>
          <a:noFill/>
        </p:spPr>
        <p:txBody>
          <a:bodyPr wrap="square" rtlCol="0">
            <a:spAutoFit/>
          </a:bodyPr>
          <a:lstStyle/>
          <a:p>
            <a:pPr algn="ctr"/>
            <a:r>
              <a:rPr lang="en-US" sz="6000" b="1" i="1" dirty="0"/>
              <a:t>I will extol You, my God, O King; and I will bless Your name forever and ever. </a:t>
            </a:r>
            <a:r>
              <a:rPr lang="en-US" sz="6000" b="1" dirty="0"/>
              <a:t> </a:t>
            </a:r>
          </a:p>
          <a:p>
            <a:pPr algn="ctr"/>
            <a:r>
              <a:rPr lang="en-US" sz="4400" dirty="0"/>
              <a:t>(Psalm 145:1)</a:t>
            </a:r>
          </a:p>
        </p:txBody>
      </p:sp>
      <p:sp>
        <p:nvSpPr>
          <p:cNvPr id="6" name="TextBox 5"/>
          <p:cNvSpPr txBox="1"/>
          <p:nvPr/>
        </p:nvSpPr>
        <p:spPr>
          <a:xfrm>
            <a:off x="1524000" y="5638801"/>
            <a:ext cx="9144000" cy="1200329"/>
          </a:xfrm>
          <a:prstGeom prst="rect">
            <a:avLst/>
          </a:prstGeom>
          <a:noFill/>
        </p:spPr>
        <p:txBody>
          <a:bodyPr wrap="square" rtlCol="0">
            <a:spAutoFit/>
          </a:bodyPr>
          <a:lstStyle/>
          <a:p>
            <a:pPr algn="ctr"/>
            <a:r>
              <a:rPr lang="en-US" dirty="0"/>
              <a:t>This King will arrive humble and riding on a donkey.  He will not fight like David, but will allow the powers of the world to overwhelm Him, and then swallow them in His great ocean of forgiveness and divine mercy.  In this way He conquers the enemies of Israel and emerges as the True King of the world (</a:t>
            </a:r>
            <a:r>
              <a:rPr lang="en-US" dirty="0" err="1"/>
              <a:t>Christus</a:t>
            </a:r>
            <a:r>
              <a:rPr lang="en-US" dirty="0"/>
              <a:t> </a:t>
            </a:r>
            <a:r>
              <a:rPr lang="en-US" dirty="0" err="1"/>
              <a:t>Pantocrator</a:t>
            </a:r>
            <a:r>
              <a:rPr lang="en-US" dirty="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52400"/>
            <a:ext cx="8229600" cy="1143000"/>
          </a:xfrm>
        </p:spPr>
        <p:txBody>
          <a:bodyPr>
            <a:normAutofit/>
          </a:bodyPr>
          <a:lstStyle/>
          <a:p>
            <a:r>
              <a:rPr lang="en-US" sz="6600" b="1" dirty="0">
                <a:ln>
                  <a:solidFill>
                    <a:sysClr val="windowText" lastClr="000000"/>
                  </a:solidFill>
                </a:ln>
                <a:solidFill>
                  <a:srgbClr val="FFFF00"/>
                </a:solidFill>
                <a:effectLst>
                  <a:outerShdw blurRad="38100" dist="38100" dir="2700000" algn="tl">
                    <a:srgbClr val="000000">
                      <a:alpha val="43137"/>
                    </a:srgbClr>
                  </a:outerShdw>
                </a:effectLst>
              </a:rPr>
              <a:t>Jesus’ BIG Claim</a:t>
            </a:r>
          </a:p>
        </p:txBody>
      </p:sp>
      <p:sp>
        <p:nvSpPr>
          <p:cNvPr id="4" name="TextBox 3"/>
          <p:cNvSpPr txBox="1"/>
          <p:nvPr/>
        </p:nvSpPr>
        <p:spPr>
          <a:xfrm>
            <a:off x="1752600" y="1404640"/>
            <a:ext cx="8686800" cy="4462760"/>
          </a:xfrm>
          <a:prstGeom prst="rect">
            <a:avLst/>
          </a:prstGeom>
          <a:noFill/>
        </p:spPr>
        <p:txBody>
          <a:bodyPr wrap="square" rtlCol="0">
            <a:spAutoFit/>
          </a:bodyPr>
          <a:lstStyle/>
          <a:p>
            <a:pPr algn="ctr"/>
            <a:r>
              <a:rPr lang="en-US" sz="4800" b="1" i="1" dirty="0"/>
              <a:t>Pilate also wrote a title and put it on the cross.  And it was written, JESUS THE NAZARENE, THE KING OF THE JEWS… and it was written in Hebrew, in Latin, and in Greek </a:t>
            </a:r>
            <a:r>
              <a:rPr lang="en-US" sz="4800" b="1" dirty="0"/>
              <a:t> </a:t>
            </a:r>
          </a:p>
          <a:p>
            <a:pPr algn="ctr"/>
            <a:r>
              <a:rPr lang="en-US" sz="4400" dirty="0"/>
              <a:t>(John 19:19)</a:t>
            </a:r>
          </a:p>
        </p:txBody>
      </p:sp>
      <p:sp>
        <p:nvSpPr>
          <p:cNvPr id="6" name="TextBox 5"/>
          <p:cNvSpPr txBox="1"/>
          <p:nvPr/>
        </p:nvSpPr>
        <p:spPr>
          <a:xfrm>
            <a:off x="1524000" y="6269181"/>
            <a:ext cx="9144000" cy="646331"/>
          </a:xfrm>
          <a:prstGeom prst="rect">
            <a:avLst/>
          </a:prstGeom>
          <a:noFill/>
        </p:spPr>
        <p:txBody>
          <a:bodyPr wrap="square" rtlCol="0">
            <a:spAutoFit/>
          </a:bodyPr>
          <a:lstStyle/>
          <a:p>
            <a:pPr algn="ctr"/>
            <a:r>
              <a:rPr lang="en-US" dirty="0"/>
              <a:t>Pontius Pilate was the 1</a:t>
            </a:r>
            <a:r>
              <a:rPr lang="en-US" baseline="30000" dirty="0"/>
              <a:t>st</a:t>
            </a:r>
            <a:r>
              <a:rPr lang="en-US" dirty="0"/>
              <a:t> evangelist of Jesus as King, for he posted a sign in 3 languages (Hebrew, Greek and Latin) naming Jesus as the King of the Jews.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3200"/>
            <a:ext cx="8229600" cy="1143000"/>
          </a:xfrm>
        </p:spPr>
        <p:txBody>
          <a:bodyPr>
            <a:noAutofit/>
          </a:bodyPr>
          <a:lstStyle/>
          <a:p>
            <a:r>
              <a:rPr lang="en-US" sz="8000" b="1" dirty="0">
                <a:ln>
                  <a:solidFill>
                    <a:sysClr val="windowText" lastClr="000000"/>
                  </a:solidFill>
                </a:ln>
                <a:solidFill>
                  <a:srgbClr val="FFFF00"/>
                </a:solidFill>
                <a:effectLst>
                  <a:outerShdw blurRad="38100" dist="38100" dir="2700000" algn="tl">
                    <a:srgbClr val="000000">
                      <a:alpha val="43137"/>
                    </a:srgbClr>
                  </a:outerShdw>
                </a:effectLst>
              </a:rPr>
              <a:t>What Does This Have to Do with US?</a:t>
            </a:r>
          </a:p>
        </p:txBody>
      </p:sp>
      <p:sp>
        <p:nvSpPr>
          <p:cNvPr id="4" name="TextBox 3"/>
          <p:cNvSpPr txBox="1"/>
          <p:nvPr/>
        </p:nvSpPr>
        <p:spPr>
          <a:xfrm>
            <a:off x="1524000" y="2659560"/>
            <a:ext cx="9144000" cy="1661993"/>
          </a:xfrm>
          <a:prstGeom prst="rect">
            <a:avLst/>
          </a:prstGeom>
          <a:noFill/>
        </p:spPr>
        <p:txBody>
          <a:bodyPr wrap="square" rtlCol="0">
            <a:spAutoFit/>
          </a:bodyPr>
          <a:lstStyle/>
          <a:p>
            <a:pPr algn="ctr"/>
            <a:endParaRPr lang="en-US" sz="54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endParaRPr lang="en-US" sz="4800" b="1" dirty="0">
              <a:ln>
                <a:solidFill>
                  <a:sysClr val="windowText" lastClr="000000"/>
                </a:solidFill>
              </a:ln>
              <a:solidFill>
                <a:srgbClr val="FFFF00"/>
              </a:solidFill>
              <a:effectLst>
                <a:outerShdw blurRad="38100" dist="38100" dir="2700000" algn="tl">
                  <a:srgbClr val="000000">
                    <a:alpha val="43137"/>
                  </a:srgbClr>
                </a:outerShdw>
              </a:effectLst>
            </a:endParaRPr>
          </a:p>
        </p:txBody>
      </p:sp>
      <p:sp>
        <p:nvSpPr>
          <p:cNvPr id="6" name="TextBox 5"/>
          <p:cNvSpPr txBox="1"/>
          <p:nvPr/>
        </p:nvSpPr>
        <p:spPr>
          <a:xfrm>
            <a:off x="1524000" y="6269180"/>
            <a:ext cx="9144000" cy="369332"/>
          </a:xfrm>
          <a:prstGeom prst="rect">
            <a:avLst/>
          </a:prstGeom>
          <a:noFill/>
        </p:spPr>
        <p:txBody>
          <a:bodyPr wrap="square" rtlCol="0">
            <a:spAutoFit/>
          </a:bodyPr>
          <a:lstStyle/>
          <a:p>
            <a:pPr algn="ctr"/>
            <a:r>
              <a:rPr lang="en-US" dirty="0"/>
              <a:t>It is IMPORTANT!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1"/>
            <a:ext cx="9144000" cy="9233297"/>
          </a:xfrm>
          <a:prstGeom prst="rect">
            <a:avLst/>
          </a:prstGeom>
          <a:noFill/>
        </p:spPr>
        <p:txBody>
          <a:bodyPr wrap="square" rtlCol="0">
            <a:spAutoFit/>
          </a:bodyPr>
          <a:lstStyle/>
          <a:p>
            <a:pPr algn="ctr"/>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r>
              <a:rPr lang="en-US" sz="4400" b="1" dirty="0">
                <a:ln>
                  <a:solidFill>
                    <a:sysClr val="windowText" lastClr="000000"/>
                  </a:solidFill>
                </a:ln>
                <a:solidFill>
                  <a:srgbClr val="FFFF00"/>
                </a:solidFill>
                <a:effectLst>
                  <a:outerShdw blurRad="38100" dist="38100" dir="2700000" algn="tl">
                    <a:srgbClr val="000000">
                      <a:alpha val="43137"/>
                    </a:srgbClr>
                  </a:outerShdw>
                </a:effectLst>
              </a:rPr>
              <a:t>God Returning/Claiming His Temple ____</a:t>
            </a:r>
            <a:r>
              <a:rPr lang="en-US" sz="4400" b="1" u="sng" dirty="0">
                <a:ln>
                  <a:solidFill>
                    <a:sysClr val="windowText" lastClr="000000"/>
                  </a:solidFill>
                </a:ln>
                <a:solidFill>
                  <a:srgbClr val="FFFF00"/>
                </a:solidFill>
                <a:effectLst>
                  <a:outerShdw blurRad="38100" dist="38100" dir="2700000" algn="tl">
                    <a:srgbClr val="000000">
                      <a:alpha val="43137"/>
                    </a:srgbClr>
                  </a:outerShdw>
                </a:effectLst>
              </a:rPr>
              <a:t>and Jerusalem Means:____</a:t>
            </a:r>
          </a:p>
          <a:p>
            <a:pPr algn="ctr"/>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buFont typeface="Arial" pitchFamily="34" charset="0"/>
              <a:buChar char="•"/>
            </a:pPr>
            <a:r>
              <a:rPr lang="en-US" sz="4400" b="1" dirty="0">
                <a:ln>
                  <a:solidFill>
                    <a:sysClr val="windowText" lastClr="000000"/>
                  </a:solidFill>
                </a:ln>
                <a:solidFill>
                  <a:srgbClr val="FFFF00"/>
                </a:solidFill>
                <a:effectLst>
                  <a:outerShdw blurRad="38100" dist="38100" dir="2700000" algn="tl">
                    <a:srgbClr val="000000">
                      <a:alpha val="43137"/>
                    </a:srgbClr>
                  </a:outerShdw>
                </a:effectLst>
              </a:rPr>
              <a:t> </a:t>
            </a:r>
            <a:r>
              <a:rPr lang="en-US" sz="5400" b="1" dirty="0">
                <a:ln>
                  <a:solidFill>
                    <a:sysClr val="windowText" lastClr="000000"/>
                  </a:solidFill>
                </a:ln>
                <a:solidFill>
                  <a:srgbClr val="FFFF00"/>
                </a:solidFill>
                <a:effectLst>
                  <a:outerShdw blurRad="38100" dist="38100" dir="2700000" algn="tl">
                    <a:srgbClr val="000000">
                      <a:alpha val="43137"/>
                    </a:srgbClr>
                  </a:outerShdw>
                </a:effectLst>
              </a:rPr>
              <a:t>Heaven and earth are reconnected by Jesus – the NEW Temple</a:t>
            </a:r>
          </a:p>
          <a:p>
            <a:pPr algn="ctr">
              <a:buFont typeface="Arial" pitchFamily="34" charset="0"/>
              <a:buChar char="•"/>
            </a:pPr>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buFont typeface="Arial" pitchFamily="34" charset="0"/>
              <a:buChar char="•"/>
            </a:pPr>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buFont typeface="Arial" pitchFamily="34" charset="0"/>
              <a:buChar char="•"/>
            </a:pPr>
            <a:r>
              <a:rPr lang="en-US" sz="5400" b="1" dirty="0">
                <a:ln>
                  <a:solidFill>
                    <a:sysClr val="windowText" lastClr="000000"/>
                  </a:solidFill>
                </a:ln>
                <a:solidFill>
                  <a:srgbClr val="FFFF00"/>
                </a:solidFill>
                <a:effectLst>
                  <a:outerShdw blurRad="38100" dist="38100" dir="2700000" algn="tl">
                    <a:srgbClr val="000000">
                      <a:alpha val="43137"/>
                    </a:srgbClr>
                  </a:outerShdw>
                </a:effectLst>
              </a:rPr>
              <a:t>Jesus is Lord of the earth, not world leaders and kings</a:t>
            </a:r>
          </a:p>
          <a:p>
            <a:pPr algn="ctr">
              <a:buFont typeface="Arial" pitchFamily="34" charset="0"/>
              <a:buChar char="•"/>
            </a:pPr>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buFont typeface="Arial" pitchFamily="34" charset="0"/>
              <a:buChar char="•"/>
            </a:pPr>
            <a:endParaRPr lang="en-US" sz="44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buFont typeface="Arial" pitchFamily="34" charset="0"/>
              <a:buChar char="•"/>
            </a:pPr>
            <a:endParaRPr lang="en-US" sz="44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buFont typeface="Arial" pitchFamily="34" charset="0"/>
              <a:buChar char="•"/>
            </a:pPr>
            <a:endParaRPr lang="en-US" sz="4400" b="1" dirty="0">
              <a:ln>
                <a:solidFill>
                  <a:sysClr val="windowText" lastClr="000000"/>
                </a:solidFill>
              </a:ln>
              <a:solidFill>
                <a:srgbClr val="FFFF00"/>
              </a:solidFill>
              <a:effectLst>
                <a:outerShdw blurRad="38100" dist="38100" dir="2700000" algn="tl">
                  <a:srgbClr val="000000">
                    <a:alpha val="43137"/>
                  </a:srgbClr>
                </a:outerShdw>
              </a:effectLst>
            </a:endParaRPr>
          </a:p>
          <a:p>
            <a:pPr>
              <a:buFont typeface="Arial" pitchFamily="34" charset="0"/>
              <a:buChar char="•"/>
            </a:pPr>
            <a:endParaRPr lang="en-US" sz="4400" b="1" dirty="0">
              <a:ln>
                <a:solidFill>
                  <a:sysClr val="windowText" lastClr="000000"/>
                </a:solidFill>
              </a:ln>
              <a:solidFill>
                <a:srgbClr val="FFFF00"/>
              </a:solidFill>
              <a:effectLst>
                <a:outerShdw blurRad="38100" dist="38100" dir="2700000" algn="tl">
                  <a:srgbClr val="000000">
                    <a:alpha val="43137"/>
                  </a:srgbClr>
                </a:outerShdw>
              </a:effectLs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1"/>
            <a:ext cx="9144000" cy="8894743"/>
          </a:xfrm>
          <a:prstGeom prst="rect">
            <a:avLst/>
          </a:prstGeom>
          <a:noFill/>
        </p:spPr>
        <p:txBody>
          <a:bodyPr wrap="square" rtlCol="0">
            <a:spAutoFit/>
          </a:bodyPr>
          <a:lstStyle/>
          <a:p>
            <a:pPr algn="ctr"/>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r>
              <a:rPr lang="en-US" sz="4400" b="1" dirty="0">
                <a:ln>
                  <a:solidFill>
                    <a:sysClr val="windowText" lastClr="000000"/>
                  </a:solidFill>
                </a:ln>
                <a:solidFill>
                  <a:srgbClr val="FFFF00"/>
                </a:solidFill>
                <a:effectLst>
                  <a:outerShdw blurRad="38100" dist="38100" dir="2700000" algn="tl">
                    <a:srgbClr val="000000">
                      <a:alpha val="43137"/>
                    </a:srgbClr>
                  </a:outerShdw>
                </a:effectLst>
              </a:rPr>
              <a:t>God Returning/Claiming His Temple ____</a:t>
            </a:r>
            <a:r>
              <a:rPr lang="en-US" sz="4400" b="1" u="sng" dirty="0">
                <a:ln>
                  <a:solidFill>
                    <a:sysClr val="windowText" lastClr="000000"/>
                  </a:solidFill>
                </a:ln>
                <a:solidFill>
                  <a:srgbClr val="FFFF00"/>
                </a:solidFill>
                <a:effectLst>
                  <a:outerShdw blurRad="38100" dist="38100" dir="2700000" algn="tl">
                    <a:srgbClr val="000000">
                      <a:alpha val="43137"/>
                    </a:srgbClr>
                  </a:outerShdw>
                </a:effectLst>
              </a:rPr>
              <a:t>and Jerusalem Means:____</a:t>
            </a:r>
          </a:p>
          <a:p>
            <a:pPr algn="ctr"/>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buFont typeface="Arial" pitchFamily="34" charset="0"/>
              <a:buChar char="•"/>
            </a:pPr>
            <a:endParaRPr lang="en-US" sz="12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buFont typeface="Arial" pitchFamily="34" charset="0"/>
              <a:buChar char="•"/>
            </a:pPr>
            <a:r>
              <a:rPr lang="en-US" sz="5400" b="1" dirty="0">
                <a:ln>
                  <a:solidFill>
                    <a:sysClr val="windowText" lastClr="000000"/>
                  </a:solidFill>
                </a:ln>
                <a:solidFill>
                  <a:srgbClr val="FFFF00"/>
                </a:solidFill>
                <a:effectLst>
                  <a:outerShdw blurRad="38100" dist="38100" dir="2700000" algn="tl">
                    <a:srgbClr val="000000">
                      <a:alpha val="43137"/>
                    </a:srgbClr>
                  </a:outerShdw>
                </a:effectLst>
              </a:rPr>
              <a:t>Church’s Job: Tell this great truth to the whole world!</a:t>
            </a:r>
          </a:p>
          <a:p>
            <a:pPr algn="ctr">
              <a:buFont typeface="Arial" pitchFamily="34" charset="0"/>
              <a:buChar char="•"/>
            </a:pPr>
            <a:endParaRPr lang="en-US" sz="44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buFont typeface="Arial" pitchFamily="34" charset="0"/>
              <a:buChar char="•"/>
            </a:pPr>
            <a:r>
              <a:rPr lang="en-US" sz="5400" b="1" dirty="0">
                <a:ln>
                  <a:solidFill>
                    <a:sysClr val="windowText" lastClr="000000"/>
                  </a:solidFill>
                </a:ln>
                <a:solidFill>
                  <a:srgbClr val="FFFF00"/>
                </a:solidFill>
                <a:effectLst>
                  <a:outerShdw blurRad="38100" dist="38100" dir="2700000" algn="tl">
                    <a:srgbClr val="000000">
                      <a:alpha val="43137"/>
                    </a:srgbClr>
                  </a:outerShdw>
                </a:effectLst>
              </a:rPr>
              <a:t>The texts via Jesus fill us with Life, Purpose and Mission</a:t>
            </a:r>
          </a:p>
          <a:p>
            <a:pPr algn="ctr">
              <a:buFont typeface="Arial" pitchFamily="34" charset="0"/>
              <a:buChar char="•"/>
            </a:pPr>
            <a:endParaRPr lang="en-US" sz="44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buFont typeface="Arial" pitchFamily="34" charset="0"/>
              <a:buChar char="•"/>
            </a:pPr>
            <a:endParaRPr lang="en-US" sz="4400" b="1" dirty="0">
              <a:ln>
                <a:solidFill>
                  <a:sysClr val="windowText" lastClr="000000"/>
                </a:solidFill>
              </a:ln>
              <a:solidFill>
                <a:srgbClr val="FFFF00"/>
              </a:solidFill>
              <a:effectLst>
                <a:outerShdw blurRad="38100" dist="38100" dir="2700000" algn="tl">
                  <a:srgbClr val="000000">
                    <a:alpha val="43137"/>
                  </a:srgbClr>
                </a:outerShdw>
              </a:effectLst>
            </a:endParaRPr>
          </a:p>
          <a:p>
            <a:pPr algn="ctr">
              <a:buFont typeface="Arial" pitchFamily="34" charset="0"/>
              <a:buChar char="•"/>
            </a:pPr>
            <a:endParaRPr lang="en-US" sz="4400" b="1" dirty="0">
              <a:ln>
                <a:solidFill>
                  <a:sysClr val="windowText" lastClr="000000"/>
                </a:solidFill>
              </a:ln>
              <a:solidFill>
                <a:srgbClr val="FFFF00"/>
              </a:solidFill>
              <a:effectLst>
                <a:outerShdw blurRad="38100" dist="38100" dir="2700000" algn="tl">
                  <a:srgbClr val="000000">
                    <a:alpha val="43137"/>
                  </a:srgbClr>
                </a:outerShdw>
              </a:effectLst>
            </a:endParaRPr>
          </a:p>
          <a:p>
            <a:pPr>
              <a:buFont typeface="Arial" pitchFamily="34" charset="0"/>
              <a:buChar char="•"/>
            </a:pPr>
            <a:endParaRPr lang="en-US" sz="4400" b="1" dirty="0">
              <a:ln>
                <a:solidFill>
                  <a:sysClr val="windowText" lastClr="000000"/>
                </a:solidFill>
              </a:ln>
              <a:solidFill>
                <a:srgbClr val="FFFF00"/>
              </a:solidFill>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81200" y="0"/>
            <a:ext cx="8229600" cy="1143000"/>
          </a:xfrm>
        </p:spPr>
        <p:txBody>
          <a:bodyPr>
            <a:normAutofit/>
          </a:bodyPr>
          <a:lstStyle/>
          <a:p>
            <a:r>
              <a:rPr lang="en-US" sz="6600" b="1" dirty="0">
                <a:ln>
                  <a:solidFill>
                    <a:sysClr val="windowText" lastClr="000000"/>
                  </a:solidFill>
                </a:ln>
                <a:solidFill>
                  <a:srgbClr val="FFFF00"/>
                </a:solidFill>
                <a:effectLst>
                  <a:outerShdw blurRad="38100" dist="38100" dir="2700000" algn="tl">
                    <a:srgbClr val="000000">
                      <a:alpha val="43137"/>
                    </a:srgbClr>
                  </a:outerShdw>
                </a:effectLst>
              </a:rPr>
              <a:t>Purpose of Travel?</a:t>
            </a:r>
          </a:p>
        </p:txBody>
      </p:sp>
      <p:sp>
        <p:nvSpPr>
          <p:cNvPr id="4" name="Content Placeholder 3"/>
          <p:cNvSpPr>
            <a:spLocks noGrp="1"/>
          </p:cNvSpPr>
          <p:nvPr>
            <p:ph idx="1"/>
          </p:nvPr>
        </p:nvSpPr>
        <p:spPr>
          <a:xfrm>
            <a:off x="1524000" y="1371600"/>
            <a:ext cx="9144000" cy="5715000"/>
          </a:xfrm>
        </p:spPr>
        <p:txBody>
          <a:bodyPr>
            <a:normAutofit/>
          </a:bodyPr>
          <a:lstStyle/>
          <a:p>
            <a:r>
              <a:rPr lang="en-US" sz="4400" b="1" dirty="0">
                <a:ln>
                  <a:solidFill>
                    <a:sysClr val="windowText" lastClr="000000"/>
                  </a:solidFill>
                </a:ln>
                <a:solidFill>
                  <a:srgbClr val="FFFF00"/>
                </a:solidFill>
                <a:effectLst>
                  <a:outerShdw blurRad="38100" dist="38100" dir="2700000" algn="tl">
                    <a:srgbClr val="000000">
                      <a:alpha val="43137"/>
                    </a:srgbClr>
                  </a:outerShdw>
                </a:effectLst>
              </a:rPr>
              <a:t>Jesus and His disciples were going to Jerusalem to </a:t>
            </a:r>
            <a:r>
              <a:rPr lang="en-US" sz="4400" b="1" u="sng" dirty="0">
                <a:ln>
                  <a:solidFill>
                    <a:sysClr val="windowText" lastClr="000000"/>
                  </a:solidFill>
                </a:ln>
                <a:solidFill>
                  <a:srgbClr val="FFFF00"/>
                </a:solidFill>
                <a:effectLst>
                  <a:outerShdw blurRad="38100" dist="38100" dir="2700000" algn="tl">
                    <a:srgbClr val="000000">
                      <a:alpha val="43137"/>
                    </a:srgbClr>
                  </a:outerShdw>
                </a:effectLst>
              </a:rPr>
              <a:t>celebrate the Passover</a:t>
            </a:r>
          </a:p>
          <a:p>
            <a:endParaRPr lang="en-US" sz="1200" dirty="0"/>
          </a:p>
          <a:p>
            <a:r>
              <a:rPr lang="en-US" sz="4400" b="1" dirty="0">
                <a:ln>
                  <a:solidFill>
                    <a:sysClr val="windowText" lastClr="000000"/>
                  </a:solidFill>
                </a:ln>
                <a:solidFill>
                  <a:srgbClr val="FFFF00"/>
                </a:solidFill>
                <a:effectLst>
                  <a:outerShdw blurRad="38100" dist="38100" dir="2700000" algn="tl">
                    <a:srgbClr val="000000">
                      <a:alpha val="43137"/>
                    </a:srgbClr>
                  </a:outerShdw>
                </a:effectLst>
              </a:rPr>
              <a:t>There Jesus planned to </a:t>
            </a:r>
            <a:r>
              <a:rPr lang="en-US" sz="4400" b="1" u="sng" dirty="0">
                <a:ln>
                  <a:solidFill>
                    <a:sysClr val="windowText" lastClr="000000"/>
                  </a:solidFill>
                </a:ln>
                <a:solidFill>
                  <a:srgbClr val="FFFF00"/>
                </a:solidFill>
                <a:effectLst>
                  <a:outerShdw blurRad="38100" dist="38100" dir="2700000" algn="tl">
                    <a:srgbClr val="000000">
                      <a:alpha val="43137"/>
                    </a:srgbClr>
                  </a:outerShdw>
                </a:effectLst>
              </a:rPr>
              <a:t>reveal Himself as the Messiah</a:t>
            </a:r>
            <a:r>
              <a:rPr lang="en-US" sz="4400" b="1" dirty="0">
                <a:ln>
                  <a:solidFill>
                    <a:sysClr val="windowText" lastClr="000000"/>
                  </a:solidFill>
                </a:ln>
                <a:solidFill>
                  <a:srgbClr val="FFFF00"/>
                </a:solidFill>
                <a:effectLst>
                  <a:outerShdw blurRad="38100" dist="38100" dir="2700000" algn="tl">
                    <a:srgbClr val="000000">
                      <a:alpha val="43137"/>
                    </a:srgbClr>
                  </a:outerShdw>
                </a:effectLst>
              </a:rPr>
              <a:t> (John 12:23)</a:t>
            </a:r>
          </a:p>
          <a:p>
            <a:endParaRPr lang="en-US" sz="1200" dirty="0"/>
          </a:p>
          <a:p>
            <a:pPr algn="just"/>
            <a:r>
              <a:rPr lang="en-US" sz="4400" b="1" dirty="0">
                <a:ln>
                  <a:solidFill>
                    <a:sysClr val="windowText" lastClr="000000"/>
                  </a:solidFill>
                </a:ln>
                <a:solidFill>
                  <a:srgbClr val="FFFF00"/>
                </a:solidFill>
                <a:effectLst>
                  <a:outerShdw blurRad="38100" dist="38100" dir="2700000" algn="tl">
                    <a:srgbClr val="000000">
                      <a:alpha val="43137"/>
                    </a:srgbClr>
                  </a:outerShdw>
                </a:effectLst>
              </a:rPr>
              <a:t>There He would </a:t>
            </a:r>
            <a:r>
              <a:rPr lang="en-US" sz="4400" b="1" u="sng" dirty="0">
                <a:ln>
                  <a:solidFill>
                    <a:sysClr val="windowText" lastClr="000000"/>
                  </a:solidFill>
                </a:ln>
                <a:solidFill>
                  <a:srgbClr val="FFFF00"/>
                </a:solidFill>
                <a:effectLst>
                  <a:outerShdw blurRad="38100" dist="38100" dir="2700000" algn="tl">
                    <a:srgbClr val="000000">
                      <a:alpha val="43137"/>
                    </a:srgbClr>
                  </a:outerShdw>
                </a:effectLst>
              </a:rPr>
              <a:t>be killed</a:t>
            </a:r>
            <a:r>
              <a:rPr lang="en-US" sz="4400" b="1" dirty="0">
                <a:ln>
                  <a:solidFill>
                    <a:sysClr val="windowText" lastClr="000000"/>
                  </a:solidFill>
                </a:ln>
                <a:solidFill>
                  <a:srgbClr val="FFFF00"/>
                </a:solidFill>
                <a:effectLst>
                  <a:outerShdw blurRad="38100" dist="38100" dir="2700000" algn="tl">
                    <a:srgbClr val="000000">
                      <a:alpha val="43137"/>
                    </a:srgbClr>
                  </a:outerShdw>
                </a:effectLst>
              </a:rPr>
              <a:t> and thus draw all men to Himself (John 12:32)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6600" b="1" dirty="0">
                <a:ln>
                  <a:solidFill>
                    <a:sysClr val="windowText" lastClr="000000"/>
                  </a:solidFill>
                </a:ln>
                <a:solidFill>
                  <a:srgbClr val="FFFF00"/>
                </a:solidFill>
                <a:effectLst>
                  <a:outerShdw blurRad="38100" dist="38100" dir="2700000" algn="tl">
                    <a:srgbClr val="000000">
                      <a:alpha val="43137"/>
                    </a:srgbClr>
                  </a:outerShdw>
                </a:effectLst>
              </a:rPr>
              <a:t>Direction of Travel?</a:t>
            </a:r>
          </a:p>
        </p:txBody>
      </p:sp>
      <p:sp>
        <p:nvSpPr>
          <p:cNvPr id="4" name="Content Placeholder 3"/>
          <p:cNvSpPr>
            <a:spLocks noGrp="1"/>
          </p:cNvSpPr>
          <p:nvPr>
            <p:ph idx="1"/>
          </p:nvPr>
        </p:nvSpPr>
        <p:spPr>
          <a:xfrm>
            <a:off x="1600200" y="1828801"/>
            <a:ext cx="8915400" cy="4525963"/>
          </a:xfrm>
        </p:spPr>
        <p:txBody>
          <a:bodyPr>
            <a:normAutofit lnSpcReduction="10000"/>
          </a:bodyPr>
          <a:lstStyle/>
          <a:p>
            <a:r>
              <a:rPr lang="en-US" sz="4400" b="1" dirty="0">
                <a:ln>
                  <a:solidFill>
                    <a:sysClr val="windowText" lastClr="000000"/>
                  </a:solidFill>
                </a:ln>
                <a:solidFill>
                  <a:srgbClr val="FFFF00"/>
                </a:solidFill>
                <a:effectLst>
                  <a:outerShdw blurRad="38100" dist="38100" dir="2700000" algn="tl">
                    <a:srgbClr val="000000">
                      <a:alpha val="43137"/>
                    </a:srgbClr>
                  </a:outerShdw>
                </a:effectLst>
              </a:rPr>
              <a:t>Jesus and His disciples approached Jerusalem from the EAST</a:t>
            </a:r>
          </a:p>
          <a:p>
            <a:endParaRPr lang="en-US" sz="1200" dirty="0"/>
          </a:p>
          <a:p>
            <a:endParaRPr lang="en-US" sz="1200" dirty="0"/>
          </a:p>
          <a:p>
            <a:r>
              <a:rPr lang="en-US" sz="4400" b="1" dirty="0">
                <a:ln>
                  <a:solidFill>
                    <a:sysClr val="windowText" lastClr="000000"/>
                  </a:solidFill>
                </a:ln>
                <a:solidFill>
                  <a:srgbClr val="FFFF00"/>
                </a:solidFill>
                <a:effectLst>
                  <a:outerShdw blurRad="38100" dist="38100" dir="2700000" algn="tl">
                    <a:srgbClr val="000000">
                      <a:alpha val="43137"/>
                    </a:srgbClr>
                  </a:outerShdw>
                </a:effectLst>
              </a:rPr>
              <a:t>They first walked uphill for about 13 miles to Bethany</a:t>
            </a:r>
          </a:p>
          <a:p>
            <a:endParaRPr lang="en-US" sz="1200" dirty="0"/>
          </a:p>
          <a:p>
            <a:endParaRPr lang="en-US" sz="1200" dirty="0"/>
          </a:p>
          <a:p>
            <a:r>
              <a:rPr lang="en-US" sz="4400" b="1" dirty="0">
                <a:ln>
                  <a:solidFill>
                    <a:sysClr val="windowText" lastClr="000000"/>
                  </a:solidFill>
                </a:ln>
                <a:solidFill>
                  <a:srgbClr val="FFFF00"/>
                </a:solidFill>
                <a:effectLst>
                  <a:outerShdw blurRad="38100" dist="38100" dir="2700000" algn="tl">
                    <a:srgbClr val="000000">
                      <a:alpha val="43137"/>
                    </a:srgbClr>
                  </a:outerShdw>
                </a:effectLst>
              </a:rPr>
              <a:t>They ascended almost 3400 feet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6600" b="1" dirty="0">
                <a:ln>
                  <a:solidFill>
                    <a:sysClr val="windowText" lastClr="000000"/>
                  </a:solidFill>
                </a:ln>
                <a:solidFill>
                  <a:srgbClr val="FFFF00"/>
                </a:solidFill>
                <a:effectLst>
                  <a:outerShdw blurRad="38100" dist="38100" dir="2700000" algn="tl">
                    <a:srgbClr val="000000">
                      <a:alpha val="43137"/>
                    </a:srgbClr>
                  </a:outerShdw>
                </a:effectLst>
              </a:rPr>
              <a:t>Direction of Travel?</a:t>
            </a:r>
          </a:p>
        </p:txBody>
      </p:sp>
      <p:sp>
        <p:nvSpPr>
          <p:cNvPr id="4" name="Content Placeholder 3"/>
          <p:cNvSpPr>
            <a:spLocks noGrp="1"/>
          </p:cNvSpPr>
          <p:nvPr>
            <p:ph idx="1"/>
          </p:nvPr>
        </p:nvSpPr>
        <p:spPr>
          <a:xfrm>
            <a:off x="1600200" y="1600200"/>
            <a:ext cx="8915400" cy="5257800"/>
          </a:xfrm>
        </p:spPr>
        <p:txBody>
          <a:bodyPr>
            <a:normAutofit lnSpcReduction="10000"/>
          </a:bodyPr>
          <a:lstStyle/>
          <a:p>
            <a:r>
              <a:rPr lang="en-US" sz="4400" b="1" dirty="0">
                <a:ln>
                  <a:solidFill>
                    <a:sysClr val="windowText" lastClr="000000"/>
                  </a:solidFill>
                </a:ln>
                <a:solidFill>
                  <a:srgbClr val="FFFF00"/>
                </a:solidFill>
                <a:effectLst>
                  <a:outerShdw blurRad="38100" dist="38100" dir="2700000" algn="tl">
                    <a:srgbClr val="000000">
                      <a:alpha val="43137"/>
                    </a:srgbClr>
                  </a:outerShdw>
                </a:effectLst>
              </a:rPr>
              <a:t>Jesus and His disciples approached Jerusalem from the EAST</a:t>
            </a:r>
          </a:p>
          <a:p>
            <a:endParaRPr lang="en-US" sz="1200" dirty="0"/>
          </a:p>
          <a:p>
            <a:endParaRPr lang="en-US" sz="1200" dirty="0"/>
          </a:p>
          <a:p>
            <a:r>
              <a:rPr lang="en-US" sz="4400" b="1" dirty="0">
                <a:ln>
                  <a:solidFill>
                    <a:sysClr val="windowText" lastClr="000000"/>
                  </a:solidFill>
                </a:ln>
                <a:solidFill>
                  <a:srgbClr val="FFFF00"/>
                </a:solidFill>
                <a:effectLst>
                  <a:outerShdw blurRad="38100" dist="38100" dir="2700000" algn="tl">
                    <a:srgbClr val="000000">
                      <a:alpha val="43137"/>
                    </a:srgbClr>
                  </a:outerShdw>
                </a:effectLst>
              </a:rPr>
              <a:t>They left Bethany and walked 2 miles across the </a:t>
            </a:r>
            <a:r>
              <a:rPr lang="en-US" sz="4400" b="1" dirty="0" err="1">
                <a:ln>
                  <a:solidFill>
                    <a:sysClr val="windowText" lastClr="000000"/>
                  </a:solidFill>
                </a:ln>
                <a:solidFill>
                  <a:srgbClr val="FFFF00"/>
                </a:solidFill>
                <a:effectLst>
                  <a:outerShdw blurRad="38100" dist="38100" dir="2700000" algn="tl">
                    <a:srgbClr val="000000">
                      <a:alpha val="43137"/>
                    </a:srgbClr>
                  </a:outerShdw>
                </a:effectLst>
              </a:rPr>
              <a:t>Kidron</a:t>
            </a:r>
            <a:r>
              <a:rPr lang="en-US" sz="4400" b="1" dirty="0">
                <a:ln>
                  <a:solidFill>
                    <a:sysClr val="windowText" lastClr="000000"/>
                  </a:solidFill>
                </a:ln>
                <a:solidFill>
                  <a:srgbClr val="FFFF00"/>
                </a:solidFill>
                <a:effectLst>
                  <a:outerShdw blurRad="38100" dist="38100" dir="2700000" algn="tl">
                    <a:srgbClr val="000000">
                      <a:alpha val="43137"/>
                    </a:srgbClr>
                  </a:outerShdw>
                </a:effectLst>
              </a:rPr>
              <a:t> Valley</a:t>
            </a:r>
          </a:p>
          <a:p>
            <a:endParaRPr lang="en-US" sz="1200" dirty="0"/>
          </a:p>
          <a:p>
            <a:endParaRPr lang="en-US" sz="1200" dirty="0"/>
          </a:p>
          <a:p>
            <a:r>
              <a:rPr lang="en-US" sz="4400" b="1" dirty="0">
                <a:ln>
                  <a:solidFill>
                    <a:sysClr val="windowText" lastClr="000000"/>
                  </a:solidFill>
                </a:ln>
                <a:solidFill>
                  <a:srgbClr val="FFFF00"/>
                </a:solidFill>
                <a:effectLst>
                  <a:outerShdw blurRad="38100" dist="38100" dir="2700000" algn="tl">
                    <a:srgbClr val="000000">
                      <a:alpha val="43137"/>
                    </a:srgbClr>
                  </a:outerShdw>
                </a:effectLst>
              </a:rPr>
              <a:t>They descended 2500 feet then ascended 2500 feet to the Holy City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ln>
                  <a:solidFill>
                    <a:sysClr val="windowText" lastClr="000000"/>
                  </a:solidFill>
                </a:ln>
                <a:solidFill>
                  <a:srgbClr val="FFFF00"/>
                </a:solidFill>
                <a:effectLst>
                  <a:outerShdw blurRad="38100" dist="38100" dir="2700000" algn="tl">
                    <a:srgbClr val="000000">
                      <a:alpha val="43137"/>
                    </a:srgbClr>
                  </a:outerShdw>
                </a:effectLst>
              </a:rPr>
              <a:t>Why is this Important?</a:t>
            </a:r>
          </a:p>
        </p:txBody>
      </p:sp>
      <p:sp>
        <p:nvSpPr>
          <p:cNvPr id="4" name="TextBox 3"/>
          <p:cNvSpPr txBox="1"/>
          <p:nvPr/>
        </p:nvSpPr>
        <p:spPr>
          <a:xfrm>
            <a:off x="1676400" y="1492508"/>
            <a:ext cx="8839200" cy="4832092"/>
          </a:xfrm>
          <a:prstGeom prst="rect">
            <a:avLst/>
          </a:prstGeom>
          <a:noFill/>
        </p:spPr>
        <p:txBody>
          <a:bodyPr wrap="square" rtlCol="0">
            <a:spAutoFit/>
          </a:bodyPr>
          <a:lstStyle/>
          <a:p>
            <a:pPr algn="ctr"/>
            <a:r>
              <a:rPr lang="en-US" sz="4400" b="1" i="1" dirty="0"/>
              <a:t>Then the glory of the Lord departed from the threshold of the temple and stood over the cherubim… and they stood still at the entrance to the east gate of the Lord’s house.  And the glory of the God of Israel hovered over them.</a:t>
            </a:r>
            <a:r>
              <a:rPr lang="en-US" sz="4400" b="1" dirty="0"/>
              <a:t> </a:t>
            </a:r>
            <a:r>
              <a:rPr lang="en-US" sz="4400" dirty="0"/>
              <a:t>(Ezekiel 10:18-19)</a:t>
            </a:r>
          </a:p>
        </p:txBody>
      </p:sp>
      <p:sp>
        <p:nvSpPr>
          <p:cNvPr id="5" name="TextBox 4"/>
          <p:cNvSpPr txBox="1"/>
          <p:nvPr/>
        </p:nvSpPr>
        <p:spPr>
          <a:xfrm>
            <a:off x="1524000" y="6248401"/>
            <a:ext cx="9144000" cy="646331"/>
          </a:xfrm>
          <a:prstGeom prst="rect">
            <a:avLst/>
          </a:prstGeom>
          <a:noFill/>
        </p:spPr>
        <p:txBody>
          <a:bodyPr wrap="square" rtlCol="0">
            <a:spAutoFit/>
          </a:bodyPr>
          <a:lstStyle/>
          <a:p>
            <a:pPr algn="ctr"/>
            <a:r>
              <a:rPr lang="en-US" dirty="0"/>
              <a:t>God’s glory left the temple because of the apostasy/abominations of the people. For their sins the Jews were removed from Jerusalem/God’s temple for 70 years - Babylonian Captivity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ln>
                  <a:solidFill>
                    <a:sysClr val="windowText" lastClr="000000"/>
                  </a:solidFill>
                </a:ln>
                <a:solidFill>
                  <a:srgbClr val="FFFF00"/>
                </a:solidFill>
                <a:effectLst>
                  <a:outerShdw blurRad="38100" dist="38100" dir="2700000" algn="tl">
                    <a:srgbClr val="000000">
                      <a:alpha val="43137"/>
                    </a:srgbClr>
                  </a:outerShdw>
                </a:effectLst>
              </a:rPr>
              <a:t>Why is this Important?</a:t>
            </a:r>
          </a:p>
        </p:txBody>
      </p:sp>
      <p:sp>
        <p:nvSpPr>
          <p:cNvPr id="4" name="TextBox 3"/>
          <p:cNvSpPr txBox="1"/>
          <p:nvPr/>
        </p:nvSpPr>
        <p:spPr>
          <a:xfrm>
            <a:off x="1676400" y="1524001"/>
            <a:ext cx="8839200" cy="4924425"/>
          </a:xfrm>
          <a:prstGeom prst="rect">
            <a:avLst/>
          </a:prstGeom>
          <a:noFill/>
        </p:spPr>
        <p:txBody>
          <a:bodyPr wrap="square" rtlCol="0">
            <a:spAutoFit/>
          </a:bodyPr>
          <a:lstStyle/>
          <a:p>
            <a:pPr algn="ctr"/>
            <a:r>
              <a:rPr lang="en-US" sz="5400" b="1" i="1" dirty="0"/>
              <a:t>And the glory of the Lord went up from the midst of the city, and stood over the mountain </a:t>
            </a:r>
            <a:r>
              <a:rPr lang="en-US" sz="5400" b="1" dirty="0"/>
              <a:t>[Olivet]</a:t>
            </a:r>
            <a:r>
              <a:rPr lang="en-US" sz="5400" b="1" i="1" dirty="0"/>
              <a:t> which is to the east of the city.</a:t>
            </a:r>
            <a:r>
              <a:rPr lang="en-US" sz="5400" b="1" dirty="0"/>
              <a:t> </a:t>
            </a:r>
          </a:p>
          <a:p>
            <a:pPr algn="ctr"/>
            <a:r>
              <a:rPr lang="en-US" sz="4400" dirty="0"/>
              <a:t>(Ezekiel 11:23)</a:t>
            </a:r>
          </a:p>
        </p:txBody>
      </p:sp>
      <p:sp>
        <p:nvSpPr>
          <p:cNvPr id="5" name="TextBox 4"/>
          <p:cNvSpPr txBox="1"/>
          <p:nvPr/>
        </p:nvSpPr>
        <p:spPr>
          <a:xfrm>
            <a:off x="1524000" y="6477001"/>
            <a:ext cx="9144000" cy="646331"/>
          </a:xfrm>
          <a:prstGeom prst="rect">
            <a:avLst/>
          </a:prstGeom>
          <a:noFill/>
        </p:spPr>
        <p:txBody>
          <a:bodyPr wrap="square" rtlCol="0">
            <a:spAutoFit/>
          </a:bodyPr>
          <a:lstStyle/>
          <a:p>
            <a:pPr algn="ctr"/>
            <a:r>
              <a:rPr lang="en-US" dirty="0"/>
              <a:t>God’s glory also left the city because of the apostasy and abominations of the people.</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ln>
                  <a:solidFill>
                    <a:sysClr val="windowText" lastClr="000000"/>
                  </a:solidFill>
                </a:ln>
                <a:solidFill>
                  <a:srgbClr val="FFFF00"/>
                </a:solidFill>
                <a:effectLst>
                  <a:outerShdw blurRad="38100" dist="38100" dir="2700000" algn="tl">
                    <a:srgbClr val="000000">
                      <a:alpha val="43137"/>
                    </a:srgbClr>
                  </a:outerShdw>
                </a:effectLst>
              </a:rPr>
              <a:t>Why is this Important?</a:t>
            </a:r>
          </a:p>
        </p:txBody>
      </p:sp>
      <p:sp>
        <p:nvSpPr>
          <p:cNvPr id="4" name="TextBox 3"/>
          <p:cNvSpPr txBox="1"/>
          <p:nvPr/>
        </p:nvSpPr>
        <p:spPr>
          <a:xfrm>
            <a:off x="1676400" y="1697772"/>
            <a:ext cx="8839200" cy="4093428"/>
          </a:xfrm>
          <a:prstGeom prst="rect">
            <a:avLst/>
          </a:prstGeom>
          <a:noFill/>
        </p:spPr>
        <p:txBody>
          <a:bodyPr wrap="square" rtlCol="0">
            <a:spAutoFit/>
          </a:bodyPr>
          <a:lstStyle/>
          <a:p>
            <a:pPr algn="ctr"/>
            <a:r>
              <a:rPr lang="en-US" sz="5400" b="1" i="1" dirty="0"/>
              <a:t>And the glory of the Lord came into the house </a:t>
            </a:r>
            <a:r>
              <a:rPr lang="en-US" sz="5400" b="1" dirty="0"/>
              <a:t>[the temple] </a:t>
            </a:r>
            <a:r>
              <a:rPr lang="en-US" sz="5400" b="1" i="1" dirty="0"/>
              <a:t>by way of the gate facing toward the east.</a:t>
            </a:r>
            <a:r>
              <a:rPr lang="en-US" sz="5400" b="1" dirty="0"/>
              <a:t> </a:t>
            </a:r>
          </a:p>
          <a:p>
            <a:pPr algn="ctr"/>
            <a:r>
              <a:rPr lang="en-US" sz="4400" dirty="0"/>
              <a:t>(Ezekiel 43:4)</a:t>
            </a:r>
          </a:p>
        </p:txBody>
      </p:sp>
      <p:sp>
        <p:nvSpPr>
          <p:cNvPr id="5" name="TextBox 4"/>
          <p:cNvSpPr txBox="1"/>
          <p:nvPr/>
        </p:nvSpPr>
        <p:spPr>
          <a:xfrm>
            <a:off x="1524000" y="6172201"/>
            <a:ext cx="9144000" cy="646331"/>
          </a:xfrm>
          <a:prstGeom prst="rect">
            <a:avLst/>
          </a:prstGeom>
          <a:noFill/>
        </p:spPr>
        <p:txBody>
          <a:bodyPr wrap="square" rtlCol="0">
            <a:spAutoFit/>
          </a:bodyPr>
          <a:lstStyle/>
          <a:p>
            <a:pPr algn="ctr"/>
            <a:r>
              <a:rPr lang="en-US" b="1" dirty="0"/>
              <a:t>The temple would be rebuilt and the glory of God would someday return from the east.  Now Jesus, the glory of God, has returned to the city and temple from the east and Olivet.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ln>
                  <a:solidFill>
                    <a:sysClr val="windowText" lastClr="000000"/>
                  </a:solidFill>
                </a:ln>
                <a:solidFill>
                  <a:srgbClr val="FFFF00"/>
                </a:solidFill>
                <a:effectLst>
                  <a:outerShdw blurRad="38100" dist="38100" dir="2700000" algn="tl">
                    <a:srgbClr val="000000">
                      <a:alpha val="43137"/>
                    </a:srgbClr>
                  </a:outerShdw>
                </a:effectLst>
              </a:rPr>
              <a:t>Why is this Important?</a:t>
            </a:r>
          </a:p>
        </p:txBody>
      </p:sp>
      <p:sp>
        <p:nvSpPr>
          <p:cNvPr id="4" name="TextBox 3"/>
          <p:cNvSpPr txBox="1"/>
          <p:nvPr/>
        </p:nvSpPr>
        <p:spPr>
          <a:xfrm>
            <a:off x="1676400" y="1492508"/>
            <a:ext cx="8839200" cy="4462760"/>
          </a:xfrm>
          <a:prstGeom prst="rect">
            <a:avLst/>
          </a:prstGeom>
          <a:noFill/>
        </p:spPr>
        <p:txBody>
          <a:bodyPr wrap="square" rtlCol="0">
            <a:spAutoFit/>
          </a:bodyPr>
          <a:lstStyle/>
          <a:p>
            <a:pPr algn="ctr"/>
            <a:r>
              <a:rPr lang="en-US" sz="4800" b="1" i="1" dirty="0"/>
              <a:t>And the Lord whom you seek will suddenly come to His temple, even the messenger of the covenant in whom you delight.  Behold, He is coming.</a:t>
            </a:r>
            <a:r>
              <a:rPr lang="en-US" sz="4400" b="1" dirty="0"/>
              <a:t> </a:t>
            </a:r>
          </a:p>
          <a:p>
            <a:pPr algn="ctr"/>
            <a:r>
              <a:rPr lang="en-US" sz="4400" dirty="0"/>
              <a:t>(Malachi 3:1)</a:t>
            </a:r>
          </a:p>
        </p:txBody>
      </p:sp>
      <p:sp>
        <p:nvSpPr>
          <p:cNvPr id="5" name="TextBox 4"/>
          <p:cNvSpPr txBox="1"/>
          <p:nvPr/>
        </p:nvSpPr>
        <p:spPr>
          <a:xfrm>
            <a:off x="1524000" y="6172201"/>
            <a:ext cx="9144000" cy="646331"/>
          </a:xfrm>
          <a:prstGeom prst="rect">
            <a:avLst/>
          </a:prstGeom>
          <a:noFill/>
        </p:spPr>
        <p:txBody>
          <a:bodyPr wrap="square" rtlCol="0">
            <a:spAutoFit/>
          </a:bodyPr>
          <a:lstStyle/>
          <a:p>
            <a:pPr algn="ctr"/>
            <a:r>
              <a:rPr lang="en-US" dirty="0"/>
              <a:t>The Jews had lost their place by abandoning God and His commands.  They were longing for a Messiah-King who would deliver them from sin and restore the temple and their status.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635</TotalTime>
  <Words>1308</Words>
  <Application>Microsoft Macintosh PowerPoint</Application>
  <PresentationFormat>Widescreen</PresentationFormat>
  <Paragraphs>135</Paragraphs>
  <Slides>25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Office Theme</vt:lpstr>
      <vt:lpstr>A Gentle and Victorious King</vt:lpstr>
      <vt:lpstr>A Quick Map Lesson</vt:lpstr>
      <vt:lpstr>Purpose of Travel?</vt:lpstr>
      <vt:lpstr>Direction of Travel?</vt:lpstr>
      <vt:lpstr>Direction of Travel?</vt:lpstr>
      <vt:lpstr>Why is this Important?</vt:lpstr>
      <vt:lpstr>Why is this Important?</vt:lpstr>
      <vt:lpstr>Why is this Important?</vt:lpstr>
      <vt:lpstr>Why is this Important?</vt:lpstr>
      <vt:lpstr>Why is this Important?</vt:lpstr>
      <vt:lpstr>Why is this Important?</vt:lpstr>
      <vt:lpstr>Why is this Important?</vt:lpstr>
      <vt:lpstr>Jesus’ BIG Claim</vt:lpstr>
      <vt:lpstr>Jesus’ BIG Claim</vt:lpstr>
      <vt:lpstr>Jesus’ BIG Claim</vt:lpstr>
      <vt:lpstr>Mode of Transport?</vt:lpstr>
      <vt:lpstr>Jesus’ BIG Claim</vt:lpstr>
      <vt:lpstr>PowerPoint Presentation</vt:lpstr>
      <vt:lpstr>Jesus’ BIG Claim</vt:lpstr>
      <vt:lpstr>Jesus’ BIG Claim</vt:lpstr>
      <vt:lpstr>Jesus’ BIG Claim</vt:lpstr>
      <vt:lpstr>Jesus’ BIG Claim</vt:lpstr>
      <vt:lpstr>What Does This Have to Do with US?</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Gentle and Victorious King</dc:title>
  <dc:creator>Travis M Phillips</dc:creator>
  <cp:lastModifiedBy>Philip String</cp:lastModifiedBy>
  <cp:revision>45</cp:revision>
  <dcterms:created xsi:type="dcterms:W3CDTF">2025-04-10T14:13:19Z</dcterms:created>
  <dcterms:modified xsi:type="dcterms:W3CDTF">2025-04-13T13:46:07Z</dcterms:modified>
</cp:coreProperties>
</file>