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58" r:id="rId7"/>
    <p:sldId id="264" r:id="rId8"/>
    <p:sldId id="263" r:id="rId9"/>
    <p:sldId id="266" r:id="rId10"/>
    <p:sldId id="267" r:id="rId11"/>
    <p:sldId id="270" r:id="rId12"/>
    <p:sldId id="273" r:id="rId13"/>
    <p:sldId id="271" r:id="rId14"/>
    <p:sldId id="268" r:id="rId15"/>
    <p:sldId id="269" r:id="rId16"/>
    <p:sldId id="265" r:id="rId17"/>
    <p:sldId id="272"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11"/>
  </p:normalViewPr>
  <p:slideViewPr>
    <p:cSldViewPr>
      <p:cViewPr varScale="1">
        <p:scale>
          <a:sx n="112" d="100"/>
          <a:sy n="112" d="100"/>
        </p:scale>
        <p:origin x="672" y="18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8914FD6-02F3-49C9-86BD-AA9CD3266918}" type="datetimeFigureOut">
              <a:rPr lang="en-US" smtClean="0"/>
              <a:pPr/>
              <a:t>4/6/25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914FD6-02F3-49C9-86BD-AA9CD3266918}" type="datetimeFigureOut">
              <a:rPr lang="en-US" smtClean="0"/>
              <a:pPr/>
              <a:t>4/6/25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914FD6-02F3-49C9-86BD-AA9CD3266918}" type="datetimeFigureOut">
              <a:rPr lang="en-US" smtClean="0"/>
              <a:pPr/>
              <a:t>4/6/25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914FD6-02F3-49C9-86BD-AA9CD3266918}" type="datetimeFigureOut">
              <a:rPr lang="en-US" smtClean="0"/>
              <a:pPr/>
              <a:t>4/6/25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914FD6-02F3-49C9-86BD-AA9CD3266918}" type="datetimeFigureOut">
              <a:rPr lang="en-US" smtClean="0"/>
              <a:pPr/>
              <a:t>4/6/25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914FD6-02F3-49C9-86BD-AA9CD3266918}" type="datetimeFigureOut">
              <a:rPr lang="en-US" smtClean="0"/>
              <a:pPr/>
              <a:t>4/6/25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8914FD6-02F3-49C9-86BD-AA9CD3266918}" type="datetimeFigureOut">
              <a:rPr lang="en-US" smtClean="0"/>
              <a:pPr/>
              <a:t>4/6/25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914FD6-02F3-49C9-86BD-AA9CD3266918}" type="datetimeFigureOut">
              <a:rPr lang="en-US" smtClean="0"/>
              <a:pPr/>
              <a:t>4/6/25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914FD6-02F3-49C9-86BD-AA9CD3266918}" type="datetimeFigureOut">
              <a:rPr lang="en-US" smtClean="0"/>
              <a:pPr/>
              <a:t>4/6/25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914FD6-02F3-49C9-86BD-AA9CD3266918}" type="datetimeFigureOut">
              <a:rPr lang="en-US" smtClean="0"/>
              <a:pPr/>
              <a:t>4/6/25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914FD6-02F3-49C9-86BD-AA9CD3266918}" type="datetimeFigureOut">
              <a:rPr lang="en-US" smtClean="0"/>
              <a:pPr/>
              <a:t>4/6/25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650ECA-952B-41EA-91A1-CD20BD8C77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914FD6-02F3-49C9-86BD-AA9CD3266918}" type="datetimeFigureOut">
              <a:rPr lang="en-US" smtClean="0"/>
              <a:pPr/>
              <a:t>4/6/25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650ECA-952B-41EA-91A1-CD20BD8C77E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492376"/>
            <a:ext cx="7772400" cy="1470025"/>
          </a:xfrm>
        </p:spPr>
        <p:txBody>
          <a:bodyPr>
            <a:noAutofit/>
          </a:bodyPr>
          <a:lstStyle/>
          <a:p>
            <a:r>
              <a:rPr lang="en-US" sz="9600" b="1" dirty="0">
                <a:ln>
                  <a:solidFill>
                    <a:sysClr val="windowText" lastClr="000000"/>
                  </a:solidFill>
                </a:ln>
                <a:solidFill>
                  <a:srgbClr val="FFFF00"/>
                </a:solidFill>
                <a:effectLst>
                  <a:outerShdw blurRad="38100" dist="38100" dir="2700000" algn="tl">
                    <a:srgbClr val="000000">
                      <a:alpha val="43137"/>
                    </a:srgbClr>
                  </a:outerShdw>
                </a:effectLst>
              </a:rPr>
              <a:t>What Are </a:t>
            </a:r>
            <a:r>
              <a:rPr lang="en-US" sz="9600" b="1" u="sng" dirty="0">
                <a:ln>
                  <a:solidFill>
                    <a:sysClr val="windowText" lastClr="000000"/>
                  </a:solidFill>
                </a:ln>
                <a:solidFill>
                  <a:srgbClr val="FFFF00"/>
                </a:solidFill>
                <a:effectLst>
                  <a:outerShdw blurRad="38100" dist="38100" dir="2700000" algn="tl">
                    <a:srgbClr val="000000">
                      <a:alpha val="43137"/>
                    </a:srgbClr>
                  </a:outerShdw>
                </a:effectLst>
              </a:rPr>
              <a:t>YOU</a:t>
            </a:r>
            <a:r>
              <a:rPr lang="en-US" sz="9600" b="1" dirty="0">
                <a:ln>
                  <a:solidFill>
                    <a:sysClr val="windowText" lastClr="000000"/>
                  </a:solidFill>
                </a:ln>
                <a:solidFill>
                  <a:srgbClr val="FFFF00"/>
                </a:solidFill>
                <a:effectLst>
                  <a:outerShdw blurRad="38100" dist="38100" dir="2700000" algn="tl">
                    <a:srgbClr val="000000">
                      <a:alpha val="43137"/>
                    </a:srgbClr>
                  </a:outerShdw>
                </a:effectLst>
              </a:rPr>
              <a:t> Pouring Out?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Jesus: Commendation</a:t>
            </a:r>
          </a:p>
        </p:txBody>
      </p:sp>
      <p:sp>
        <p:nvSpPr>
          <p:cNvPr id="3" name="Content Placeholder 2"/>
          <p:cNvSpPr>
            <a:spLocks noGrp="1"/>
          </p:cNvSpPr>
          <p:nvPr>
            <p:ph idx="1"/>
          </p:nvPr>
        </p:nvSpPr>
        <p:spPr>
          <a:xfrm>
            <a:off x="1524000" y="1447800"/>
            <a:ext cx="8915400" cy="5257800"/>
          </a:xfrm>
        </p:spPr>
        <p:txBody>
          <a:bodyPr>
            <a:normAutofit/>
          </a:bodyPr>
          <a:lstStyle/>
          <a:p>
            <a:pPr algn="ctr">
              <a:buNone/>
            </a:pPr>
            <a:r>
              <a:rPr lang="en-US" sz="4800" b="1" dirty="0">
                <a:ln>
                  <a:solidFill>
                    <a:sysClr val="windowText" lastClr="000000"/>
                  </a:solidFill>
                </a:ln>
                <a:solidFill>
                  <a:srgbClr val="FFFF00"/>
                </a:solidFill>
                <a:effectLst>
                  <a:outerShdw blurRad="38100" dist="38100" dir="2700000" algn="tl">
                    <a:srgbClr val="000000">
                      <a:alpha val="43137"/>
                    </a:srgbClr>
                  </a:outerShdw>
                </a:effectLst>
              </a:rPr>
              <a:t>“The love of money, the desire to be rich is suicidal.  It blinds you to My worth.  If you can’t see that I am to be desired above all riches, you will die.  Your preference for money is a preference for death.” - </a:t>
            </a:r>
            <a:r>
              <a:rPr lang="en-US" sz="4800" b="1" dirty="0" err="1">
                <a:ln>
                  <a:solidFill>
                    <a:sysClr val="windowText" lastClr="000000"/>
                  </a:solidFill>
                </a:ln>
                <a:solidFill>
                  <a:srgbClr val="FFFF00"/>
                </a:solidFill>
                <a:effectLst>
                  <a:outerShdw blurRad="38100" dist="38100" dir="2700000" algn="tl">
                    <a:srgbClr val="000000">
                      <a:alpha val="43137"/>
                    </a:srgbClr>
                  </a:outerShdw>
                </a:effectLst>
              </a:rPr>
              <a:t>JPiper</a:t>
            </a: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5" name="TextBox 4"/>
          <p:cNvSpPr txBox="1"/>
          <p:nvPr/>
        </p:nvSpPr>
        <p:spPr>
          <a:xfrm>
            <a:off x="1524000" y="6324600"/>
            <a:ext cx="9144000" cy="369332"/>
          </a:xfrm>
          <a:prstGeom prst="rect">
            <a:avLst/>
          </a:prstGeom>
          <a:noFill/>
        </p:spPr>
        <p:txBody>
          <a:bodyPr wrap="square" rtlCol="0">
            <a:spAutoFit/>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Don’t Listen to Judas!</a:t>
            </a:r>
          </a:p>
        </p:txBody>
      </p:sp>
      <p:sp>
        <p:nvSpPr>
          <p:cNvPr id="3" name="Content Placeholder 2"/>
          <p:cNvSpPr>
            <a:spLocks noGrp="1"/>
          </p:cNvSpPr>
          <p:nvPr>
            <p:ph idx="1"/>
          </p:nvPr>
        </p:nvSpPr>
        <p:spPr>
          <a:xfrm>
            <a:off x="1752600" y="1798638"/>
            <a:ext cx="8686800" cy="4525963"/>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If any voice tells you to moderate your love for Jesus, do not listen!</a:t>
            </a:r>
          </a:p>
          <a:p>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a:p>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95382"/>
            <a:ext cx="9144000" cy="6586418"/>
          </a:xfrm>
          <a:prstGeom prst="rect">
            <a:avLst/>
          </a:prstGeom>
          <a:noFill/>
        </p:spPr>
        <p:txBody>
          <a:bodyPr wrap="square" rtlCol="0">
            <a:spAutoFit/>
          </a:bodyPr>
          <a:lstStyle/>
          <a:p>
            <a:pPr algn="ctr"/>
            <a:r>
              <a:rPr lang="en-US" sz="5400" b="1" i="1" dirty="0"/>
              <a:t>He who loves father or mother more than Me is not worthy of me; and he who loves son or daughter more than Me is not worthy of Me.  And he who does not take up his cross and follow me is not worthy of me.  </a:t>
            </a:r>
            <a:r>
              <a:rPr lang="en-US" sz="4400" dirty="0"/>
              <a:t>(Matthew 10:37-38)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Don’t Listen to Judas</a:t>
            </a:r>
          </a:p>
        </p:txBody>
      </p:sp>
      <p:sp>
        <p:nvSpPr>
          <p:cNvPr id="3" name="Content Placeholder 2"/>
          <p:cNvSpPr>
            <a:spLocks noGrp="1"/>
          </p:cNvSpPr>
          <p:nvPr>
            <p:ph idx="1"/>
          </p:nvPr>
        </p:nvSpPr>
        <p:spPr>
          <a:xfrm>
            <a:off x="1524000" y="1295400"/>
            <a:ext cx="9144000" cy="5562600"/>
          </a:xfrm>
        </p:spPr>
        <p:txBody>
          <a:bodyPr>
            <a:normAutofit fontScale="92500" lnSpcReduction="20000"/>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If any voice tempts you to want to be rich in money, do not listen!  Jesus is your riches, and all that money can buy cannot compare to Him.</a:t>
            </a: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a:p>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76400" y="444579"/>
            <a:ext cx="8839200" cy="5909310"/>
          </a:xfrm>
          <a:prstGeom prst="rect">
            <a:avLst/>
          </a:prstGeom>
          <a:noFill/>
        </p:spPr>
        <p:txBody>
          <a:bodyPr wrap="square" rtlCol="0">
            <a:spAutoFit/>
          </a:bodyPr>
          <a:lstStyle/>
          <a:p>
            <a:pPr algn="ctr"/>
            <a:r>
              <a:rPr lang="en-US" sz="5400" b="1" i="1" dirty="0"/>
              <a:t>No one can serve two masters, for either he will hate the one and love the other, or he will be devoted to the one and despise the other.  You cannot serve God and mammon.  </a:t>
            </a:r>
            <a:r>
              <a:rPr lang="en-US" sz="4400" dirty="0"/>
              <a:t>(Matthew 6:24)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52600" y="457201"/>
            <a:ext cx="8686800" cy="6032421"/>
          </a:xfrm>
          <a:prstGeom prst="rect">
            <a:avLst/>
          </a:prstGeom>
          <a:noFill/>
        </p:spPr>
        <p:txBody>
          <a:bodyPr wrap="square" rtlCol="0">
            <a:spAutoFit/>
          </a:bodyPr>
          <a:lstStyle/>
          <a:p>
            <a:pPr algn="ctr"/>
            <a:r>
              <a:rPr lang="en-US" sz="5400" b="1" i="1" dirty="0"/>
              <a:t>For the love of money of the root of all kinds of evils.  It is through this craving that some have wandered away from the faith and pierced themselves with many pangs.</a:t>
            </a:r>
          </a:p>
          <a:p>
            <a:endParaRPr lang="en-US" dirty="0"/>
          </a:p>
          <a:p>
            <a:pPr algn="ctr"/>
            <a:r>
              <a:rPr lang="en-US" sz="4400" dirty="0"/>
              <a:t>(I Timothy 6:7-10)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Don’t Listen to Judas</a:t>
            </a:r>
          </a:p>
        </p:txBody>
      </p:sp>
      <p:sp>
        <p:nvSpPr>
          <p:cNvPr id="3" name="Content Placeholder 2"/>
          <p:cNvSpPr>
            <a:spLocks noGrp="1"/>
          </p:cNvSpPr>
          <p:nvPr>
            <p:ph idx="1"/>
          </p:nvPr>
        </p:nvSpPr>
        <p:spPr>
          <a:xfrm>
            <a:off x="1524000" y="1524000"/>
            <a:ext cx="9144000" cy="5562600"/>
          </a:xfrm>
        </p:spPr>
        <p:txBody>
          <a:bodyPr>
            <a:normAutofit fontScale="92500" lnSpcReduction="20000"/>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If any voice tells you that Jesus’ death is anything less than a triumph over death, do not listen!  Jesus is the resurrection and the life.</a:t>
            </a: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a:p>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Listen to Jesus!</a:t>
            </a:r>
          </a:p>
        </p:txBody>
      </p:sp>
      <p:sp>
        <p:nvSpPr>
          <p:cNvPr id="3" name="Content Placeholder 2"/>
          <p:cNvSpPr>
            <a:spLocks noGrp="1"/>
          </p:cNvSpPr>
          <p:nvPr>
            <p:ph idx="1"/>
          </p:nvPr>
        </p:nvSpPr>
        <p:spPr>
          <a:xfrm>
            <a:off x="1524000" y="1295400"/>
            <a:ext cx="9144000" cy="5562600"/>
          </a:xfrm>
        </p:spPr>
        <p:txBody>
          <a:bodyPr>
            <a:normAutofit fontScale="85000" lnSpcReduction="20000"/>
          </a:bodyPr>
          <a:lstStyle/>
          <a:p>
            <a:pPr algn="ctr">
              <a:buNone/>
            </a:pPr>
            <a:r>
              <a:rPr lang="en-US" sz="7200" b="1" i="1" dirty="0">
                <a:effectLst>
                  <a:outerShdw blurRad="38100" dist="38100" dir="2700000" algn="tl">
                    <a:srgbClr val="000000">
                      <a:alpha val="43137"/>
                    </a:srgbClr>
                  </a:outerShdw>
                </a:effectLst>
              </a:rPr>
              <a:t>I am the resurrection and the life; he who believes in Me shall live, even if he dies, and everyone who lives and believes in Me shall never die.  Do you believe this? </a:t>
            </a:r>
            <a:r>
              <a:rPr lang="en-US" sz="4100" dirty="0">
                <a:effectLst>
                  <a:outerShdw blurRad="38100" dist="38100" dir="2700000" algn="tl">
                    <a:srgbClr val="000000">
                      <a:alpha val="43137"/>
                    </a:srgbClr>
                  </a:outerShdw>
                </a:effectLst>
              </a:rPr>
              <a:t>(John 11:25-26)</a:t>
            </a:r>
            <a:endParaRPr lang="en-US" sz="4100" b="1" i="1" dirty="0">
              <a:effectLst>
                <a:outerShdw blurRad="38100" dist="38100" dir="2700000" algn="tl">
                  <a:srgbClr val="000000">
                    <a:alpha val="43137"/>
                  </a:srgbClr>
                </a:outerShdw>
              </a:effectLst>
            </a:endParaRPr>
          </a:p>
          <a:p>
            <a:endParaRPr lang="en-US" sz="4800" b="1" dirty="0">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491490"/>
            <a:ext cx="9144000" cy="5909310"/>
          </a:xfrm>
          <a:prstGeom prst="rect">
            <a:avLst/>
          </a:prstGeom>
          <a:noFill/>
        </p:spPr>
        <p:txBody>
          <a:bodyPr wrap="square" rtlCol="0">
            <a:spAutoFit/>
          </a:bodyPr>
          <a:lstStyle/>
          <a:p>
            <a:pPr algn="ctr"/>
            <a:r>
              <a:rPr lang="en-US" sz="5400" b="1" i="1" dirty="0"/>
              <a:t>The good man out of the good treasure of his heart brings forth what is good; and the evil man out of the evil treasure brings forth what is evil; for his mouth speaks from that which is fills his heart.  </a:t>
            </a:r>
            <a:r>
              <a:rPr lang="en-US" sz="4400" dirty="0"/>
              <a:t>(Luke 6:45)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274558"/>
            <a:ext cx="8686800" cy="6278642"/>
          </a:xfrm>
          <a:prstGeom prst="rect">
            <a:avLst/>
          </a:prstGeom>
          <a:noFill/>
        </p:spPr>
        <p:txBody>
          <a:bodyPr wrap="square" rtlCol="0">
            <a:spAutoFit/>
          </a:bodyPr>
          <a:lstStyle/>
          <a:p>
            <a:pPr algn="ctr"/>
            <a:r>
              <a:rPr lang="en-US" sz="6000" b="1" dirty="0">
                <a:ln>
                  <a:solidFill>
                    <a:sysClr val="windowText" lastClr="000000"/>
                  </a:solidFill>
                </a:ln>
                <a:solidFill>
                  <a:srgbClr val="FFFF00"/>
                </a:solidFill>
                <a:effectLst>
                  <a:outerShdw blurRad="38100" dist="38100" dir="2700000" algn="tl">
                    <a:srgbClr val="000000">
                      <a:alpha val="43137"/>
                    </a:srgbClr>
                  </a:outerShdw>
                </a:effectLst>
              </a:rPr>
              <a:t>So… what is emanating from your life?</a:t>
            </a:r>
          </a:p>
          <a:p>
            <a:pPr algn="ct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r>
              <a:rPr lang="en-US" sz="6000" b="1" dirty="0">
                <a:ln>
                  <a:solidFill>
                    <a:sysClr val="windowText" lastClr="000000"/>
                  </a:solidFill>
                </a:ln>
                <a:solidFill>
                  <a:srgbClr val="FFFF00"/>
                </a:solidFill>
                <a:effectLst>
                  <a:outerShdw blurRad="38100" dist="38100" dir="2700000" algn="tl">
                    <a:srgbClr val="000000">
                      <a:alpha val="43137"/>
                    </a:srgbClr>
                  </a:outerShdw>
                </a:effectLst>
              </a:rPr>
              <a:t>What are you pouring forth into the world and into the lives of those around you?</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000" b="1" dirty="0">
                <a:ln>
                  <a:solidFill>
                    <a:sysClr val="windowText" lastClr="000000"/>
                  </a:solidFill>
                </a:ln>
                <a:solidFill>
                  <a:srgbClr val="FFFF00"/>
                </a:solidFill>
                <a:effectLst>
                  <a:outerShdw blurRad="38100" dist="38100" dir="2700000" algn="tl">
                    <a:srgbClr val="000000">
                      <a:alpha val="43137"/>
                    </a:srgbClr>
                  </a:outerShdw>
                </a:effectLst>
              </a:rPr>
              <a:t>Like It’s 1999…</a:t>
            </a:r>
          </a:p>
        </p:txBody>
      </p:sp>
      <p:sp>
        <p:nvSpPr>
          <p:cNvPr id="3" name="Content Placeholder 2"/>
          <p:cNvSpPr>
            <a:spLocks noGrp="1"/>
          </p:cNvSpPr>
          <p:nvPr>
            <p:ph idx="1"/>
          </p:nvPr>
        </p:nvSpPr>
        <p:spPr>
          <a:xfrm>
            <a:off x="1752600" y="1981201"/>
            <a:ext cx="8686800" cy="4525963"/>
          </a:xfrm>
        </p:spPr>
        <p:txBody>
          <a:bodyPr/>
          <a:lstStyle/>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John 12:1-12 is the story of a big celebration</a:t>
            </a:r>
          </a:p>
          <a:p>
            <a:endParaRPr lang="en-US" sz="1200" dirty="0"/>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Who was this party for?</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What was the reason for the celebration?</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The Prodigal Hostess</a:t>
            </a:r>
          </a:p>
        </p:txBody>
      </p:sp>
      <p:sp>
        <p:nvSpPr>
          <p:cNvPr id="3" name="Content Placeholder 2"/>
          <p:cNvSpPr>
            <a:spLocks noGrp="1"/>
          </p:cNvSpPr>
          <p:nvPr>
            <p:ph idx="1"/>
          </p:nvPr>
        </p:nvSpPr>
        <p:spPr/>
        <p:txBody>
          <a:bodyPr>
            <a:normAutofit/>
          </a:bodyPr>
          <a:lstStyle/>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Though Lazarus, Martha and Mary planned  the party, Mary had a special idea</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She planned an extraordinary and extravagant surprise</a:t>
            </a:r>
          </a:p>
          <a:p>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1524000" y="6324600"/>
            <a:ext cx="9144000" cy="381000"/>
          </a:xfrm>
          <a:prstGeom prst="rect">
            <a:avLst/>
          </a:prstGeom>
          <a:noFill/>
        </p:spPr>
        <p:txBody>
          <a:bodyPr wrap="square" rtlCol="0">
            <a:spAutoFit/>
          </a:bodyPr>
          <a:lstStyle/>
          <a:p>
            <a:pPr algn="ctr"/>
            <a:r>
              <a:rPr lang="en-US" b="1" i="1" dirty="0"/>
              <a:t>What shall I render unto the Lord for all His benefits toward me? </a:t>
            </a:r>
            <a:r>
              <a:rPr lang="en-US" dirty="0"/>
              <a:t>(Psalm 116:12)</a:t>
            </a:r>
            <a:r>
              <a:rPr lang="en-US" b="1" i="1" dirty="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Mary’s Prodigal Love</a:t>
            </a:r>
          </a:p>
        </p:txBody>
      </p:sp>
      <p:sp>
        <p:nvSpPr>
          <p:cNvPr id="3" name="Content Placeholder 2"/>
          <p:cNvSpPr>
            <a:spLocks noGrp="1"/>
          </p:cNvSpPr>
          <p:nvPr>
            <p:ph idx="1"/>
          </p:nvPr>
        </p:nvSpPr>
        <p:spPr>
          <a:xfrm>
            <a:off x="1981200" y="1600201"/>
            <a:ext cx="8686800" cy="4525963"/>
          </a:xfrm>
        </p:spPr>
        <p:txBody>
          <a:bodyPr>
            <a:normAutofit/>
          </a:bodyPr>
          <a:lstStyle/>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Mary took her most costly possession (nard perfume) and poured it out upon Jesus’ feet</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Mary did not hold back, she gave lavishly</a:t>
            </a:r>
          </a:p>
          <a:p>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1524000" y="6324600"/>
            <a:ext cx="9144000" cy="381000"/>
          </a:xfrm>
          <a:prstGeom prst="rect">
            <a:avLst/>
          </a:prstGeom>
          <a:noFill/>
        </p:spPr>
        <p:txBody>
          <a:bodyPr wrap="square" rtlCol="0">
            <a:spAutoFit/>
          </a:bodyPr>
          <a:lstStyle/>
          <a:p>
            <a:pPr algn="ctr"/>
            <a:r>
              <a:rPr lang="en-US" u="sng" dirty="0"/>
              <a:t>The Gift of the Magi</a:t>
            </a:r>
            <a:r>
              <a:rPr lang="en-US" dirty="0"/>
              <a:t> by O. Henry tells the Christmas story of Della and Jim’s, and their great love.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Her Prodigal Humility</a:t>
            </a:r>
          </a:p>
        </p:txBody>
      </p:sp>
      <p:sp>
        <p:nvSpPr>
          <p:cNvPr id="3" name="Content Placeholder 2"/>
          <p:cNvSpPr>
            <a:spLocks noGrp="1"/>
          </p:cNvSpPr>
          <p:nvPr>
            <p:ph idx="1"/>
          </p:nvPr>
        </p:nvSpPr>
        <p:spPr>
          <a:xfrm>
            <a:off x="1524000" y="1600201"/>
            <a:ext cx="9144000" cy="4525963"/>
          </a:xfrm>
        </p:spPr>
        <p:txBody>
          <a:bodyPr>
            <a:normAutofit/>
          </a:bodyPr>
          <a:lstStyle/>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Mary took upon herself the role of the lowest servant (</a:t>
            </a:r>
            <a:r>
              <a:rPr lang="en-US" sz="4800" b="1" dirty="0" err="1">
                <a:ln>
                  <a:solidFill>
                    <a:sysClr val="windowText" lastClr="000000"/>
                  </a:solidFill>
                </a:ln>
                <a:solidFill>
                  <a:srgbClr val="FFFF00"/>
                </a:solidFill>
                <a:effectLst>
                  <a:outerShdw blurRad="38100" dist="38100" dir="2700000" algn="tl">
                    <a:srgbClr val="000000">
                      <a:alpha val="43137"/>
                    </a:srgbClr>
                  </a:outerShdw>
                </a:effectLst>
              </a:rPr>
              <a:t>doulos</a:t>
            </a:r>
            <a:r>
              <a:rPr lang="en-US" sz="4800" b="1" dirty="0">
                <a:ln>
                  <a:solidFill>
                    <a:sysClr val="windowText" lastClr="000000"/>
                  </a:solidFill>
                </a:ln>
                <a:solidFill>
                  <a:srgbClr val="FFFF00"/>
                </a:solidFill>
                <a:effectLst>
                  <a:outerShdw blurRad="38100" dist="38100" dir="2700000" algn="tl">
                    <a:srgbClr val="000000">
                      <a:alpha val="43137"/>
                    </a:srgbClr>
                  </a:outerShdw>
                </a:effectLst>
              </a:rPr>
              <a:t>) and anointed Jesus’ feet</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Mary willingly humbled herself IOT express her deep feelings</a:t>
            </a:r>
          </a:p>
          <a:p>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1524000" y="6324600"/>
            <a:ext cx="9144000" cy="381000"/>
          </a:xfrm>
          <a:prstGeom prst="rect">
            <a:avLst/>
          </a:prstGeom>
          <a:noFill/>
        </p:spPr>
        <p:txBody>
          <a:bodyPr wrap="square" rtlCol="0">
            <a:spAutoFit/>
          </a:bodyPr>
          <a:lstStyle/>
          <a:p>
            <a:pPr algn="ctr"/>
            <a:r>
              <a:rPr lang="en-US" b="1" i="1" dirty="0"/>
              <a:t>God has anointed you with the oil of gladness above all your fellows.</a:t>
            </a:r>
            <a:r>
              <a:rPr lang="en-US" dirty="0"/>
              <a:t> (Psalm 45:7)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Her Prodigal Boldness</a:t>
            </a:r>
          </a:p>
        </p:txBody>
      </p:sp>
      <p:sp>
        <p:nvSpPr>
          <p:cNvPr id="3" name="Content Placeholder 2"/>
          <p:cNvSpPr>
            <a:spLocks noGrp="1"/>
          </p:cNvSpPr>
          <p:nvPr>
            <p:ph idx="1"/>
          </p:nvPr>
        </p:nvSpPr>
        <p:spPr>
          <a:xfrm>
            <a:off x="1524000" y="1600201"/>
            <a:ext cx="9144000" cy="4525963"/>
          </a:xfrm>
        </p:spPr>
        <p:txBody>
          <a:bodyPr>
            <a:normAutofit/>
          </a:bodyPr>
          <a:lstStyle/>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Mary unwrapped her hair and used her tresses as a rag to wipe Jesus’ feet</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Mary cared only about showing Jesus her love and thankfulness</a:t>
            </a:r>
          </a:p>
        </p:txBody>
      </p:sp>
      <p:sp>
        <p:nvSpPr>
          <p:cNvPr id="4" name="TextBox 3"/>
          <p:cNvSpPr txBox="1"/>
          <p:nvPr/>
        </p:nvSpPr>
        <p:spPr>
          <a:xfrm>
            <a:off x="1524000" y="5867400"/>
            <a:ext cx="9144000" cy="923330"/>
          </a:xfrm>
          <a:prstGeom prst="rect">
            <a:avLst/>
          </a:prstGeom>
          <a:noFill/>
        </p:spPr>
        <p:txBody>
          <a:bodyPr wrap="square" rtlCol="0">
            <a:spAutoFit/>
          </a:bodyPr>
          <a:lstStyle/>
          <a:p>
            <a:pPr algn="ctr"/>
            <a:r>
              <a:rPr lang="en-US" dirty="0"/>
              <a:t>Heartfelt worship of Jesus is never just a private thing.  It always spills over onto others.  Mary’s  lavish display of love was for Jesus, but all were blessed, even Judas – </a:t>
            </a:r>
            <a:r>
              <a:rPr lang="en-US" i="1" dirty="0"/>
              <a:t>John Piper</a:t>
            </a:r>
            <a:r>
              <a:rPr lang="en-US" dirty="0"/>
              <a:t>.  </a:t>
            </a:r>
            <a:r>
              <a:rPr lang="en-US" i="1" dirty="0"/>
              <a:t>“And the whole house was filled with the fragrance of the perfume.”</a:t>
            </a:r>
            <a:r>
              <a:rPr lang="en-US" dirty="0"/>
              <a:t>  (John 12:3b)</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Judas: Condemnation</a:t>
            </a:r>
          </a:p>
        </p:txBody>
      </p:sp>
      <p:sp>
        <p:nvSpPr>
          <p:cNvPr id="3" name="Content Placeholder 2"/>
          <p:cNvSpPr>
            <a:spLocks noGrp="1"/>
          </p:cNvSpPr>
          <p:nvPr>
            <p:ph idx="1"/>
          </p:nvPr>
        </p:nvSpPr>
        <p:spPr>
          <a:xfrm>
            <a:off x="1524000" y="1600201"/>
            <a:ext cx="9144000" cy="4525963"/>
          </a:xfrm>
        </p:spPr>
        <p:txBody>
          <a:bodyPr>
            <a:normAutofit lnSpcReduction="10000"/>
          </a:bodyPr>
          <a:lstStyle/>
          <a:p>
            <a:r>
              <a:rPr lang="en-US" sz="5200" b="1" dirty="0">
                <a:ln>
                  <a:solidFill>
                    <a:sysClr val="windowText" lastClr="000000"/>
                  </a:solidFill>
                </a:ln>
                <a:solidFill>
                  <a:srgbClr val="FFFF00"/>
                </a:solidFill>
                <a:effectLst>
                  <a:outerShdw blurRad="38100" dist="38100" dir="2700000" algn="tl">
                    <a:srgbClr val="000000">
                      <a:alpha val="43137"/>
                    </a:srgbClr>
                  </a:outerShdw>
                </a:effectLst>
              </a:rPr>
              <a:t>He called Mary wasteful</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5200" b="1" dirty="0">
                <a:ln>
                  <a:solidFill>
                    <a:sysClr val="windowText" lastClr="000000"/>
                  </a:solidFill>
                </a:ln>
                <a:solidFill>
                  <a:srgbClr val="FFFF00"/>
                </a:solidFill>
                <a:effectLst>
                  <a:outerShdw blurRad="38100" dist="38100" dir="2700000" algn="tl">
                    <a:srgbClr val="000000">
                      <a:alpha val="43137"/>
                    </a:srgbClr>
                  </a:outerShdw>
                </a:effectLst>
              </a:rPr>
              <a:t>He questioned why Mary’s perfume wasn’t sold for alms</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5200" b="1" dirty="0">
                <a:ln>
                  <a:solidFill>
                    <a:sysClr val="windowText" lastClr="000000"/>
                  </a:solidFill>
                </a:ln>
                <a:solidFill>
                  <a:srgbClr val="FFFF00"/>
                </a:solidFill>
                <a:effectLst>
                  <a:outerShdw blurRad="38100" dist="38100" dir="2700000" algn="tl">
                    <a:srgbClr val="000000">
                      <a:alpha val="43137"/>
                    </a:srgbClr>
                  </a:outerShdw>
                </a:effectLst>
              </a:rPr>
              <a:t>He valued the gift at 300 </a:t>
            </a:r>
            <a:r>
              <a:rPr lang="en-US" sz="5200" b="1" dirty="0" err="1">
                <a:ln>
                  <a:solidFill>
                    <a:sysClr val="windowText" lastClr="000000"/>
                  </a:solidFill>
                </a:ln>
                <a:solidFill>
                  <a:srgbClr val="FFFF00"/>
                </a:solidFill>
                <a:effectLst>
                  <a:outerShdw blurRad="38100" dist="38100" dir="2700000" algn="tl">
                    <a:srgbClr val="000000">
                      <a:alpha val="43137"/>
                    </a:srgbClr>
                  </a:outerShdw>
                </a:effectLst>
              </a:rPr>
              <a:t>denarii</a:t>
            </a:r>
            <a:r>
              <a:rPr lang="en-US" sz="5200" b="1" dirty="0">
                <a:ln>
                  <a:solidFill>
                    <a:sysClr val="windowText" lastClr="000000"/>
                  </a:solidFill>
                </a:ln>
                <a:solidFill>
                  <a:srgbClr val="FFFF00"/>
                </a:solidFill>
                <a:effectLst>
                  <a:outerShdw blurRad="38100" dist="38100" dir="2700000" algn="tl">
                    <a:srgbClr val="000000">
                      <a:alpha val="43137"/>
                    </a:srgbClr>
                  </a:outerShdw>
                </a:effectLst>
              </a:rPr>
              <a:t>, a tidy sum indeed </a:t>
            </a:r>
          </a:p>
        </p:txBody>
      </p:sp>
      <p:sp>
        <p:nvSpPr>
          <p:cNvPr id="4" name="TextBox 3"/>
          <p:cNvSpPr txBox="1"/>
          <p:nvPr/>
        </p:nvSpPr>
        <p:spPr>
          <a:xfrm>
            <a:off x="1524000" y="6400800"/>
            <a:ext cx="9144000" cy="369332"/>
          </a:xfrm>
          <a:prstGeom prst="rect">
            <a:avLst/>
          </a:prstGeom>
          <a:noFill/>
        </p:spPr>
        <p:txBody>
          <a:bodyPr wrap="square" rtlCol="0">
            <a:spAutoFit/>
          </a:bodyPr>
          <a:lstStyle/>
          <a:p>
            <a:pPr algn="ctr"/>
            <a:r>
              <a:rPr lang="en-US" dirty="0"/>
              <a:t>300 </a:t>
            </a:r>
            <a:r>
              <a:rPr lang="en-US" dirty="0" err="1"/>
              <a:t>denarii</a:t>
            </a:r>
            <a:r>
              <a:rPr lang="en-US" dirty="0"/>
              <a:t> is 300 days wages.  At 12 hours per day @ minimum wage 300 </a:t>
            </a:r>
            <a:r>
              <a:rPr lang="en-US" dirty="0" err="1"/>
              <a:t>denarii</a:t>
            </a:r>
            <a:r>
              <a:rPr lang="en-US" dirty="0"/>
              <a:t> = $25,000.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91440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Jesus: Commendation</a:t>
            </a:r>
          </a:p>
        </p:txBody>
      </p:sp>
      <p:sp>
        <p:nvSpPr>
          <p:cNvPr id="3" name="Content Placeholder 2"/>
          <p:cNvSpPr>
            <a:spLocks noGrp="1"/>
          </p:cNvSpPr>
          <p:nvPr>
            <p:ph idx="1"/>
          </p:nvPr>
        </p:nvSpPr>
        <p:spPr>
          <a:xfrm>
            <a:off x="1524000" y="1600200"/>
            <a:ext cx="9144000" cy="5257800"/>
          </a:xfrm>
        </p:spPr>
        <p:txBody>
          <a:bodyPr>
            <a:normAutofit/>
          </a:bodyPr>
          <a:lstStyle/>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He orders Judas to leave Mary alone, so she may hold on to her love/joy in the face of his death</a:t>
            </a:r>
          </a:p>
          <a:p>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Jesus states that the poor will always be here, but He won’t be</a:t>
            </a:r>
          </a:p>
        </p:txBody>
      </p:sp>
      <p:sp>
        <p:nvSpPr>
          <p:cNvPr id="5" name="TextBox 4"/>
          <p:cNvSpPr txBox="1"/>
          <p:nvPr/>
        </p:nvSpPr>
        <p:spPr>
          <a:xfrm>
            <a:off x="1524000" y="6324600"/>
            <a:ext cx="9144000" cy="369332"/>
          </a:xfrm>
          <a:prstGeom prst="rect">
            <a:avLst/>
          </a:prstGeom>
          <a:noFill/>
        </p:spPr>
        <p:txBody>
          <a:bodyPr wrap="square" rtlCol="0">
            <a:spAutoFit/>
          </a:bodyPr>
          <a:lstStyle/>
          <a:p>
            <a:endParaRPr lang="en-US" dirty="0"/>
          </a:p>
        </p:txBody>
      </p:sp>
      <p:sp>
        <p:nvSpPr>
          <p:cNvPr id="6" name="TextBox 5"/>
          <p:cNvSpPr txBox="1"/>
          <p:nvPr/>
        </p:nvSpPr>
        <p:spPr>
          <a:xfrm>
            <a:off x="1524000" y="6096001"/>
            <a:ext cx="9144000" cy="646331"/>
          </a:xfrm>
          <a:prstGeom prst="rect">
            <a:avLst/>
          </a:prstGeom>
          <a:noFill/>
        </p:spPr>
        <p:txBody>
          <a:bodyPr wrap="square" rtlCol="0">
            <a:spAutoFit/>
          </a:bodyPr>
          <a:lstStyle/>
          <a:p>
            <a:pPr algn="ctr"/>
            <a:r>
              <a:rPr lang="en-US" dirty="0"/>
              <a:t>1</a:t>
            </a:r>
            <a:r>
              <a:rPr lang="en-US" baseline="30000" dirty="0"/>
              <a:t>st</a:t>
            </a:r>
            <a:r>
              <a:rPr lang="en-US" dirty="0"/>
              <a:t> point - Mary values me highly, don’t shut down her love as I move towards death/burial.  </a:t>
            </a:r>
          </a:p>
          <a:p>
            <a:pPr algn="ctr"/>
            <a:r>
              <a:rPr lang="en-US" dirty="0"/>
              <a:t>2</a:t>
            </a:r>
            <a:r>
              <a:rPr lang="en-US" baseline="30000" dirty="0"/>
              <a:t>nd</a:t>
            </a:r>
            <a:r>
              <a:rPr lang="en-US" dirty="0"/>
              <a:t> point – Judas’ priority was money not Jesus, and his worldliness could snuff Mary’s faith/joy.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52600" y="457201"/>
            <a:ext cx="8686800" cy="6032421"/>
          </a:xfrm>
          <a:prstGeom prst="rect">
            <a:avLst/>
          </a:prstGeom>
          <a:noFill/>
        </p:spPr>
        <p:txBody>
          <a:bodyPr wrap="square" rtlCol="0">
            <a:spAutoFit/>
          </a:bodyPr>
          <a:lstStyle/>
          <a:p>
            <a:pPr algn="ctr"/>
            <a:r>
              <a:rPr lang="en-US" sz="5400" b="1" i="1" dirty="0"/>
              <a:t>For the poor will never cease to be in the land; therefore, I command you, saying, ‘You shall freely open your hand to your brother, to your needy and poor in your land</a:t>
            </a:r>
          </a:p>
          <a:p>
            <a:endParaRPr lang="en-US" dirty="0"/>
          </a:p>
          <a:p>
            <a:pPr algn="ctr"/>
            <a:r>
              <a:rPr lang="en-US" sz="4400" dirty="0"/>
              <a:t>(Deuteronomy 15:11)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838</Words>
  <Application>Microsoft Macintosh PowerPoint</Application>
  <PresentationFormat>Widescreen</PresentationFormat>
  <Paragraphs>64</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What Are YOU Pouring Out?</vt:lpstr>
      <vt:lpstr>Like It’s 1999…</vt:lpstr>
      <vt:lpstr>The Prodigal Hostess</vt:lpstr>
      <vt:lpstr>Mary’s Prodigal Love</vt:lpstr>
      <vt:lpstr>Her Prodigal Humility</vt:lpstr>
      <vt:lpstr>Her Prodigal Boldness</vt:lpstr>
      <vt:lpstr>Judas: Condemnation</vt:lpstr>
      <vt:lpstr>Jesus: Commendation</vt:lpstr>
      <vt:lpstr>PowerPoint Presentation</vt:lpstr>
      <vt:lpstr>Jesus: Commendation</vt:lpstr>
      <vt:lpstr>Don’t Listen to Judas!</vt:lpstr>
      <vt:lpstr>PowerPoint Presentation</vt:lpstr>
      <vt:lpstr>Don’t Listen to Judas</vt:lpstr>
      <vt:lpstr>PowerPoint Presentation</vt:lpstr>
      <vt:lpstr>PowerPoint Presentation</vt:lpstr>
      <vt:lpstr>Don’t Listen to Judas</vt:lpstr>
      <vt:lpstr>Listen to Jesus!</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YOU Pouring Out?</dc:title>
  <dc:creator>Travis M Phillips</dc:creator>
  <cp:lastModifiedBy>Philip String</cp:lastModifiedBy>
  <cp:revision>45</cp:revision>
  <dcterms:created xsi:type="dcterms:W3CDTF">2025-03-25T15:15:29Z</dcterms:created>
  <dcterms:modified xsi:type="dcterms:W3CDTF">2025-04-06T13:34:06Z</dcterms:modified>
</cp:coreProperties>
</file>